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64" r:id="rId10"/>
    <p:sldId id="262" r:id="rId11"/>
    <p:sldId id="269" r:id="rId12"/>
    <p:sldId id="270" r:id="rId13"/>
    <p:sldId id="263" r:id="rId14"/>
    <p:sldId id="267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90B922-DF31-489D-99E9-4AE21A859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6D0EC7-7E28-47E3-BF3F-FECF75018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EE39-364D-4945-AB9C-16A50429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03D26-B39E-42B3-8224-D439CC4F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E61F-DF3B-4D67-AC28-65F99555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9528-236B-4D4B-8C2D-3231C545B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EFD1-E96F-42FC-8040-C12FD9176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1852-D562-4747-A076-CF87D6E2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FEEB-023B-4CC0-AE9D-648137E1F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623A-C69B-448A-99CC-74E8BAC4C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F0B46-01E4-4CD2-BE1B-DE080D89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F9C9-3371-43AC-A6C4-3D2F303CB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8F93-C7B4-4EDA-8B75-ADB143652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99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F80314-E590-4B63-B847-888B753FA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8pbmbfeoH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c/cc/Cultural_Regions_of_Virginia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772400" cy="16224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  <a:latin typeface="Comic Sans MS" pitchFamily="66" charset="0"/>
              </a:rPr>
              <a:t>Culture and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618FC6-BCE6-41DD-95C7-E35E9F00C031}" type="slidenum">
              <a:rPr lang="en-US"/>
              <a:pPr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Types of Diffusion cont.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211763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en-US" sz="3600" b="1" smtClean="0">
                <a:latin typeface="Times New Roman" pitchFamily="18" charset="0"/>
              </a:rPr>
              <a:t>	~</a:t>
            </a:r>
            <a:r>
              <a:rPr lang="en-US" sz="3600" b="1" u="sng" smtClean="0">
                <a:latin typeface="Times New Roman" pitchFamily="18" charset="0"/>
              </a:rPr>
              <a:t>Stimulus Diffusion</a:t>
            </a:r>
            <a:r>
              <a:rPr lang="en-US" sz="3600" smtClean="0">
                <a:latin typeface="Times New Roman" pitchFamily="18" charset="0"/>
              </a:rPr>
              <a:t>: idea promotes a local experiment or change in the way people do things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633663"/>
            <a:ext cx="6400801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4572000"/>
            <a:ext cx="3482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CFEC8F-FCBB-4B61-86DA-9D65DEF8B161}" type="slidenum">
              <a:rPr lang="en-US"/>
              <a:pPr/>
              <a:t>11</a:t>
            </a:fld>
            <a:endParaRPr lang="en-US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McDonald’s in India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4" name="Picture 8" descr="maharaja 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274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mccurry pan veggie dish from 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25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34BF5-180B-4F86-BF6F-BAACB7F9610F}" type="slidenum">
              <a:rPr lang="en-US"/>
              <a:pPr/>
              <a:t>12</a:t>
            </a:fld>
            <a:endParaRPr lang="en-US"/>
          </a:p>
        </p:txBody>
      </p:sp>
      <p:pic>
        <p:nvPicPr>
          <p:cNvPr id="13315" name="Picture 7" descr="tamago double che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15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rice sandw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"/>
            <a:ext cx="3962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mcaloo tik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94125"/>
            <a:ext cx="2743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greek m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3076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mcpol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267200"/>
            <a:ext cx="2971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AB5207-6CA2-4B96-B54D-9C8A4F150331}" type="slidenum">
              <a:rPr lang="en-US"/>
              <a:pPr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Cultural Diffusion cont…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3" y="457200"/>
            <a:ext cx="8961437" cy="6096000"/>
          </a:xfrm>
        </p:spPr>
        <p:txBody>
          <a:bodyPr/>
          <a:lstStyle/>
          <a:p>
            <a:pPr marL="609600" indent="-609600" eaLnBrk="1" hangingPunct="1"/>
            <a:r>
              <a:rPr lang="en-US" sz="4000" b="1" u="sng" smtClean="0">
                <a:latin typeface="Times New Roman" pitchFamily="18" charset="0"/>
              </a:rPr>
              <a:t>Relocation Diffusion</a:t>
            </a:r>
            <a:r>
              <a:rPr lang="en-US" sz="4000" smtClean="0">
                <a:latin typeface="Times New Roman" pitchFamily="18" charset="0"/>
              </a:rPr>
              <a:t>: movement of individuals who carry an idea or innovation with them to a new, perhaps distant locale</a:t>
            </a:r>
            <a:endParaRPr lang="en-US" sz="4000" b="1" u="sng" smtClean="0">
              <a:latin typeface="Times New Roman" pitchFamily="18" charset="0"/>
            </a:endParaRPr>
          </a:p>
          <a:p>
            <a:pPr marL="1371600" lvl="2" indent="-457200"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  <a:p>
            <a:pPr marL="1371600" lvl="2" indent="-457200" eaLnBrk="1" hangingPunct="1">
              <a:buFontTx/>
              <a:buNone/>
            </a:pPr>
            <a:endParaRPr lang="en-US" sz="3200" smtClean="0">
              <a:latin typeface="Times New Roman" pitchFamily="18" charset="0"/>
            </a:endParaRPr>
          </a:p>
          <a:p>
            <a:pPr marL="1371600" lvl="2" indent="-457200" eaLnBrk="1" hangingPunct="1">
              <a:buFontTx/>
              <a:buNone/>
            </a:pPr>
            <a:endParaRPr lang="en-US" sz="320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2971800"/>
            <a:ext cx="5680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2700" y="2974975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Kenya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738" y="2433638"/>
            <a:ext cx="2971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400800" y="243363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Medium" pitchFamily="34" charset="0"/>
              </a:rPr>
              <a:t>Paris,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B6D6E8-0455-4115-BDBD-CB36A8317082}" type="slidenum">
              <a:rPr lang="en-US"/>
              <a:pPr/>
              <a:t>14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u="sng" smtClean="0">
                <a:latin typeface="Times New Roman" pitchFamily="18" charset="0"/>
              </a:rPr>
              <a:t>Barriers to Diffusion </a:t>
            </a:r>
            <a:br>
              <a:rPr lang="en-US" sz="4800" b="1" u="sng" smtClean="0">
                <a:latin typeface="Times New Roman" pitchFamily="18" charset="0"/>
              </a:rPr>
            </a:br>
            <a:endParaRPr lang="en-US" sz="4800" b="1" u="sng" smtClean="0"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64770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4000" b="1" u="sng" smtClean="0">
                <a:latin typeface="Times New Roman" pitchFamily="18" charset="0"/>
              </a:rPr>
              <a:t>Time and Distance decay</a:t>
            </a:r>
            <a:r>
              <a:rPr lang="en-US" sz="4000" smtClean="0">
                <a:latin typeface="Times New Roman" pitchFamily="18" charset="0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4000" b="1" smtClean="0">
                <a:latin typeface="Times New Roman" pitchFamily="18" charset="0"/>
              </a:rPr>
              <a:t>the further an innovation is from its source or the longer it takes to reach particular adopters, the less likely it is to be accepted &amp; adopted 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en-US" sz="40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4370388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Barriers to Diffusion cont..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370388" cy="4525963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4000" b="1" smtClean="0">
                <a:latin typeface="Times New Roman" pitchFamily="18" charset="0"/>
              </a:rPr>
              <a:t>Importance of tech. in the speed of diffusion: as we become more tech. advanced, diffusion rates increase</a:t>
            </a:r>
            <a:r>
              <a:rPr lang="en-US" sz="4000" smtClean="0">
                <a:latin typeface="Times New Roman" pitchFamily="18" charset="0"/>
              </a:rPr>
              <a:t> </a:t>
            </a:r>
            <a:endParaRPr lang="en-US" sz="4000" b="1" u="sng" smtClean="0">
              <a:latin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1C4479-0B64-4DF2-A2A0-91EAFA88E9E4}" type="slidenum">
              <a:rPr lang="en-US"/>
              <a:pPr/>
              <a:t>15</a:t>
            </a:fld>
            <a:endParaRPr lang="en-US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388" y="31750"/>
            <a:ext cx="4759325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7DB4A2-7A87-450F-A466-DDC4F3FE529A}" type="slidenum">
              <a:rPr lang="en-US"/>
              <a:pPr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Barriers to Diffusion cont..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592763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latin typeface="Times New Roman" pitchFamily="18" charset="0"/>
              </a:rPr>
              <a:t>Cultural Barriers</a:t>
            </a:r>
            <a:r>
              <a:rPr lang="en-US" sz="4000" b="1" smtClean="0">
                <a:latin typeface="Times New Roman" pitchFamily="18" charset="0"/>
              </a:rPr>
              <a:t>: language, religion, history, etc. </a:t>
            </a:r>
          </a:p>
          <a:p>
            <a:pPr eaLnBrk="1" hangingPunct="1"/>
            <a:endParaRPr lang="en-US" sz="4000" b="1" smtClean="0">
              <a:latin typeface="Times New Roman" pitchFamily="18" charset="0"/>
            </a:endParaRPr>
          </a:p>
          <a:p>
            <a:pPr eaLnBrk="1" hangingPunct="1"/>
            <a:endParaRPr lang="en-US" sz="4000" b="1" smtClean="0">
              <a:latin typeface="Times New Roman" pitchFamily="18" charset="0"/>
            </a:endParaRPr>
          </a:p>
          <a:p>
            <a:pPr eaLnBrk="1" hangingPunct="1"/>
            <a:r>
              <a:rPr lang="en-US" sz="4000" b="1" u="sng" smtClean="0">
                <a:latin typeface="Times New Roman" pitchFamily="18" charset="0"/>
              </a:rPr>
              <a:t>Physical Barriers</a:t>
            </a:r>
            <a:r>
              <a:rPr lang="en-US" sz="4000" b="1" smtClean="0">
                <a:latin typeface="Times New Roman" pitchFamily="18" charset="0"/>
              </a:rPr>
              <a:t>: isolation because of oceans, mountains, climate etc.</a:t>
            </a:r>
            <a:r>
              <a:rPr lang="en-US" sz="4000" smtClean="0">
                <a:latin typeface="Times New Roman" pitchFamily="18" charset="0"/>
              </a:rPr>
              <a:t> </a:t>
            </a:r>
            <a:endParaRPr lang="en-US" sz="400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WHAT IS CULTURE??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D4397E-8BC3-46CB-8EB5-50F443A3CFEC}" type="slidenum">
              <a:rPr lang="en-US"/>
              <a:pPr/>
              <a:t>2</a:t>
            </a:fld>
            <a:endParaRPr lang="en-US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"/>
            <a:ext cx="3694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221288"/>
            <a:ext cx="24384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10175"/>
            <a:ext cx="3124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224463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25146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D5095-393B-4DAC-8A99-BA969589334B}" type="slidenum">
              <a:rPr lang="en-US"/>
              <a:pPr/>
              <a:t>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6513"/>
            <a:ext cx="8229600" cy="950913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Times New Roman" pitchFamily="18" charset="0"/>
                <a:hlinkClick r:id="rId3"/>
              </a:rPr>
              <a:t>Culture</a:t>
            </a:r>
            <a:endParaRPr lang="en-US" sz="66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85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>All-encompassing term that identifies not only the whole tangible lifestyle of peoples, but also their prevailing values and beliefs</a:t>
            </a:r>
          </a:p>
          <a:p>
            <a:pPr eaLnBrk="1" hangingPunct="1">
              <a:defRPr/>
            </a:pPr>
            <a:endParaRPr lang="en-US" sz="4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Cultural trait</a:t>
            </a:r>
            <a:r>
              <a:rPr lang="en-US" sz="4000" dirty="0" smtClean="0">
                <a:latin typeface="Times New Roman" pitchFamily="18" charset="0"/>
              </a:rPr>
              <a:t> – a defining characteristic that is shared by most,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4000" dirty="0" smtClean="0">
                <a:latin typeface="Times New Roman" pitchFamily="18" charset="0"/>
              </a:rPr>
              <a:t>   if not all, members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30FBEF-795A-4969-A8F6-F282F8631232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Culture cont.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latin typeface="Times New Roman" pitchFamily="18" charset="0"/>
              </a:rPr>
              <a:t>Culture Region</a:t>
            </a:r>
            <a:r>
              <a:rPr lang="en-US" sz="4400" dirty="0" smtClean="0">
                <a:latin typeface="Times New Roman" pitchFamily="18" charset="0"/>
              </a:rPr>
              <a:t> – A region defined by key recognizable culture traits in which the people are aware of their heritage</a:t>
            </a:r>
          </a:p>
          <a:p>
            <a:pPr marL="0" indent="0" eaLnBrk="1" hangingPunct="1">
              <a:buFontTx/>
              <a:buNone/>
              <a:defRPr/>
            </a:pPr>
            <a:endParaRPr lang="en-US" sz="4400" dirty="0" smtClean="0">
              <a:latin typeface="Times New Roman" pitchFamily="18" charset="0"/>
            </a:endParaRPr>
          </a:p>
        </p:txBody>
      </p:sp>
      <p:pic>
        <p:nvPicPr>
          <p:cNvPr id="5126" name="Picture 6" descr="File:Cultural Regions of Virgini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24224"/>
            <a:ext cx="76200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86800" cy="17526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Times New Roman" pitchFamily="18" charset="0"/>
              </a:rPr>
              <a:t>Culture Realm</a:t>
            </a:r>
            <a:r>
              <a:rPr lang="en-US" sz="4400" smtClean="0">
                <a:latin typeface="Times New Roman" pitchFamily="18" charset="0"/>
              </a:rPr>
              <a:t> – A grouping of culture regions</a:t>
            </a:r>
          </a:p>
          <a:p>
            <a:pPr eaLnBrk="1" hangingPunct="1"/>
            <a:endParaRPr lang="en-US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9FB596-B84B-4584-AEDB-37EA03B1E65D}" type="slidenum">
              <a:rPr lang="en-US"/>
              <a:pPr/>
              <a:t>5</a:t>
            </a:fld>
            <a:endParaRPr 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34925"/>
            <a:ext cx="80581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0AF391-7B3E-4DE0-A500-BA52C266B916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6388100" cy="990600"/>
          </a:xfrm>
        </p:spPr>
        <p:txBody>
          <a:bodyPr/>
          <a:lstStyle/>
          <a:p>
            <a:pPr eaLnBrk="1" hangingPunct="1"/>
            <a:r>
              <a:rPr lang="en-US" sz="5400" b="1" u="sng" smtClean="0">
                <a:latin typeface="Times New Roman" pitchFamily="18" charset="0"/>
              </a:rPr>
              <a:t>Culture Hearths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Earliest sources of civilization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Radiated ideas, innovations,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and ideologies that would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change the world &amp; continue to influence it today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Developed in Eurasia, Africa &amp; Americas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"/>
            <a:ext cx="34290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6350"/>
            <a:ext cx="57912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833353-73CE-44F7-8E37-B681A37DB6E2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0000"/>
                </a:solidFill>
              </a:rPr>
              <a:t>Connectedness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48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7239000"/>
          </a:xfrm>
        </p:spPr>
        <p:txBody>
          <a:bodyPr/>
          <a:lstStyle/>
          <a:p>
            <a:pPr marL="457200" indent="-457200" eaLnBrk="1" hangingPunct="1"/>
            <a:r>
              <a:rPr lang="en-US" sz="4400" b="1" u="sng" smtClean="0">
                <a:latin typeface="Times New Roman" pitchFamily="18" charset="0"/>
              </a:rPr>
              <a:t>Diffusion</a:t>
            </a:r>
            <a:r>
              <a:rPr lang="en-US" sz="4400" b="1" smtClean="0">
                <a:latin typeface="Times New Roman" pitchFamily="18" charset="0"/>
              </a:rPr>
              <a:t>:</a:t>
            </a:r>
            <a:r>
              <a:rPr lang="en-US" sz="4400" smtClean="0">
                <a:latin typeface="Times New Roman" pitchFamily="18" charset="0"/>
              </a:rPr>
              <a:t> process of dissemination, the spread of an idea or innovation from its hearth to other areas</a:t>
            </a:r>
            <a:r>
              <a:rPr lang="en-US" sz="4000" smtClean="0">
                <a:latin typeface="Times New Roman" pitchFamily="18" charset="0"/>
              </a:rPr>
              <a:t> </a:t>
            </a:r>
          </a:p>
          <a:p>
            <a:pPr marL="457200" indent="-457200"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		</a:t>
            </a:r>
          </a:p>
          <a:p>
            <a:pPr marL="1257300" lvl="2" indent="-342900" eaLnBrk="1" hangingPunct="1">
              <a:buFontTx/>
              <a:buAutoNum type="arabicPeriod"/>
            </a:pPr>
            <a:endParaRPr lang="en-US" smtClean="0">
              <a:latin typeface="Times New Roman" pitchFamily="18" charset="0"/>
            </a:endParaRPr>
          </a:p>
        </p:txBody>
      </p:sp>
      <p:pic>
        <p:nvPicPr>
          <p:cNvPr id="8197" name="Picture 4" descr="lego ip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013" y="3429000"/>
            <a:ext cx="3983037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3429000"/>
            <a:ext cx="457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BEF386-3FEC-40EF-A939-2FE8CC63F6AE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u="sng" smtClean="0"/>
              <a:t>Types of Diffusion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1371600"/>
            <a:ext cx="9144000" cy="5257800"/>
          </a:xfrm>
        </p:spPr>
        <p:txBody>
          <a:bodyPr/>
          <a:lstStyle/>
          <a:p>
            <a:pPr marL="609600" indent="-609600" eaLnBrk="1" hangingPunct="1"/>
            <a:r>
              <a:rPr lang="en-US" sz="4000" b="1" u="sng" smtClean="0">
                <a:latin typeface="Times New Roman" pitchFamily="18" charset="0"/>
              </a:rPr>
              <a:t>Expansion Diffusion</a:t>
            </a:r>
            <a:r>
              <a:rPr lang="en-US" sz="4000" smtClean="0">
                <a:latin typeface="Times New Roman" pitchFamily="18" charset="0"/>
              </a:rPr>
              <a:t>: idea/innovation spreads outward from hearth</a:t>
            </a:r>
          </a:p>
          <a:p>
            <a:pPr marL="609600" indent="-609600" eaLnBrk="1" hangingPunct="1">
              <a:buFontTx/>
              <a:buNone/>
            </a:pPr>
            <a:r>
              <a:rPr lang="en-US" sz="4400" b="1" smtClean="0">
                <a:latin typeface="Times New Roman" pitchFamily="18" charset="0"/>
              </a:rPr>
              <a:t>	</a:t>
            </a:r>
            <a:r>
              <a:rPr lang="en-US" sz="3600" b="1" smtClean="0">
                <a:latin typeface="Times New Roman" pitchFamily="18" charset="0"/>
              </a:rPr>
              <a:t>	~</a:t>
            </a:r>
            <a:r>
              <a:rPr lang="en-US" sz="3600" b="1" u="sng" smtClean="0">
                <a:latin typeface="Times New Roman" pitchFamily="18" charset="0"/>
              </a:rPr>
              <a:t>Contagious Diffusion</a:t>
            </a:r>
            <a:r>
              <a:rPr lang="en-US" sz="3600" smtClean="0">
                <a:latin typeface="Times New Roman" pitchFamily="18" charset="0"/>
              </a:rPr>
              <a:t>: spreads adjacently      (like the flu)</a:t>
            </a:r>
          </a:p>
          <a:p>
            <a:pPr marL="609600" indent="-609600" eaLnBrk="1" hangingPunct="1">
              <a:buFontTx/>
              <a:buNone/>
            </a:pPr>
            <a:r>
              <a:rPr lang="en-US" sz="3600" b="1" smtClean="0">
                <a:latin typeface="Times New Roman" pitchFamily="18" charset="0"/>
              </a:rPr>
              <a:t>	~</a:t>
            </a:r>
            <a:r>
              <a:rPr lang="en-US" sz="3600" b="1" u="sng" smtClean="0">
                <a:latin typeface="Times New Roman" pitchFamily="18" charset="0"/>
              </a:rPr>
              <a:t>Hierarchical Diffusion</a:t>
            </a:r>
            <a:r>
              <a:rPr lang="en-US" sz="3600" b="1" smtClean="0">
                <a:latin typeface="Times New Roman" pitchFamily="18" charset="0"/>
              </a:rPr>
              <a:t>: </a:t>
            </a:r>
            <a:r>
              <a:rPr lang="en-US" sz="3600" smtClean="0">
                <a:latin typeface="Times New Roman" pitchFamily="18" charset="0"/>
              </a:rPr>
              <a:t>spreads to most linked people or places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14CCFB-F863-4357-B00D-7D6F14B38843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0"/>
            <a:ext cx="48228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249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Times New Roman</vt:lpstr>
      <vt:lpstr>Franklin Gothic Medium</vt:lpstr>
      <vt:lpstr>Default Design</vt:lpstr>
      <vt:lpstr>Culture and Diffusion</vt:lpstr>
      <vt:lpstr>WHAT IS CULTURE??</vt:lpstr>
      <vt:lpstr>Culture</vt:lpstr>
      <vt:lpstr>Culture cont.</vt:lpstr>
      <vt:lpstr>Slide 5</vt:lpstr>
      <vt:lpstr>Culture Hearths</vt:lpstr>
      <vt:lpstr>Connectedness  </vt:lpstr>
      <vt:lpstr>Types of Diffusion</vt:lpstr>
      <vt:lpstr>Slide 9</vt:lpstr>
      <vt:lpstr>Types of Diffusion cont. </vt:lpstr>
      <vt:lpstr>McDonald’s in India</vt:lpstr>
      <vt:lpstr>Slide 12</vt:lpstr>
      <vt:lpstr>Cultural Diffusion cont…</vt:lpstr>
      <vt:lpstr>Barriers to Diffusion  </vt:lpstr>
      <vt:lpstr>Barriers to Diffusion cont..</vt:lpstr>
      <vt:lpstr>Barriers to Diffusion cont..</vt:lpstr>
    </vt:vector>
  </TitlesOfParts>
  <Company>pwcs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Culture? What is Diffusion?</dc:title>
  <dc:creator>LONGJA</dc:creator>
  <cp:lastModifiedBy>NEUMANAS</cp:lastModifiedBy>
  <cp:revision>20</cp:revision>
  <dcterms:created xsi:type="dcterms:W3CDTF">2007-08-30T12:21:18Z</dcterms:created>
  <dcterms:modified xsi:type="dcterms:W3CDTF">2013-09-17T13:24:03Z</dcterms:modified>
</cp:coreProperties>
</file>