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7" r:id="rId4"/>
    <p:sldId id="258" r:id="rId5"/>
    <p:sldId id="259" r:id="rId6"/>
    <p:sldId id="260" r:id="rId7"/>
    <p:sldId id="274" r:id="rId8"/>
    <p:sldId id="262" r:id="rId9"/>
    <p:sldId id="283" r:id="rId10"/>
    <p:sldId id="269" r:id="rId11"/>
    <p:sldId id="263" r:id="rId12"/>
    <p:sldId id="264" r:id="rId13"/>
    <p:sldId id="265" r:id="rId14"/>
    <p:sldId id="275" r:id="rId15"/>
    <p:sldId id="266" r:id="rId16"/>
    <p:sldId id="278" r:id="rId17"/>
    <p:sldId id="279" r:id="rId18"/>
    <p:sldId id="280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CE4"/>
    <a:srgbClr val="FECAD6"/>
    <a:srgbClr val="EEF6A2"/>
    <a:srgbClr val="EBEBEB"/>
    <a:srgbClr val="CCECFF"/>
    <a:srgbClr val="00FFFF"/>
    <a:srgbClr val="0066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fld id="{AF164BD6-9637-4F77-8B3D-44ED02F881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3656F-840B-4395-995D-97F5ADDBCC3F}" type="slidenum">
              <a:rPr lang="en-US"/>
              <a:pPr/>
              <a:t>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DB449-3654-4CCA-BAFF-7342BEC0D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30F5A-74C2-4F51-9021-CC737ACD3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D18D8-61FC-4CAB-9C7C-100A4F491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F816D7-2C6E-4745-8E4E-EEFBBE45E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D73BA1-A515-4C1C-99AE-E6D3B053B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0AB3E-DDD7-49EB-AE9C-AE6BD6979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27DC3-4364-4BF4-93B1-02FA5AC54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521B0-A276-4FF7-83CD-B8FFAC735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E926B-82CC-46E0-B1A8-2FEC4B47B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84422-B3BA-49F0-A2F9-5041022BA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85B99-0F19-481F-92A3-A5DEB45E1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39603-9140-48D1-8DDE-0690D9D76F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C7D14-28D4-4C73-A2B9-B55302DE7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</a:defRPr>
            </a:lvl1pPr>
          </a:lstStyle>
          <a:p>
            <a:fld id="{783288A7-3319-49AB-8D36-55C3B43F37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6200" y="457200"/>
            <a:ext cx="9067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Georgia"/>
              </a:rPr>
              <a:t>Unit One: Basic Skills of </a:t>
            </a:r>
          </a:p>
          <a:p>
            <a:pPr algn="ctr"/>
            <a:r>
              <a:rPr lang="en-US" sz="40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Georgia"/>
              </a:rPr>
              <a:t>Geography </a:t>
            </a:r>
          </a:p>
        </p:txBody>
      </p:sp>
      <p:pic>
        <p:nvPicPr>
          <p:cNvPr id="2054" name="Picture 6" descr="there yet"/>
          <p:cNvPicPr>
            <a:picLocks noChangeAspect="1" noChangeArrowheads="1"/>
          </p:cNvPicPr>
          <p:nvPr/>
        </p:nvPicPr>
        <p:blipFill>
          <a:blip r:embed="rId3" cstate="print"/>
          <a:srcRect r="51111" b="14444"/>
          <a:stretch>
            <a:fillRect/>
          </a:stretch>
        </p:blipFill>
        <p:spPr bwMode="auto">
          <a:xfrm>
            <a:off x="2819400" y="2819400"/>
            <a:ext cx="3352800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0614-F134-45F6-8E8B-9734BEBF3C14}" type="slidenum">
              <a:rPr lang="en-US"/>
              <a:pPr/>
              <a:t>10</a:t>
            </a:fld>
            <a:endParaRPr lang="en-US"/>
          </a:p>
        </p:txBody>
      </p:sp>
      <p:sp>
        <p:nvSpPr>
          <p:cNvPr id="16389" name="WordArt 5" descr="50940-01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510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CCBattleDamaged"/>
              </a:rPr>
              <a:t>Orientation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>
                <a:solidFill>
                  <a:srgbClr val="FF0000"/>
                </a:solidFill>
              </a:rPr>
              <a:t>Which way is   up</a:t>
            </a:r>
            <a:r>
              <a:rPr lang="en-US" sz="2400" b="1" u="none" dirty="0" smtClean="0">
                <a:solidFill>
                  <a:srgbClr val="FF0000"/>
                </a:solidFill>
              </a:rPr>
              <a:t>??</a:t>
            </a:r>
            <a:r>
              <a:rPr lang="en-US" u="none" dirty="0" smtClean="0">
                <a:solidFill>
                  <a:srgbClr val="FF0000"/>
                </a:solidFill>
              </a:rPr>
              <a:t>    </a:t>
            </a:r>
            <a:endParaRPr lang="en-US" u="none" dirty="0">
              <a:solidFill>
                <a:srgbClr val="FF0000"/>
              </a:solidFill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2514600" y="1676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>
            <p:ph/>
          </p:nvPr>
        </p:nvGraphicFramePr>
        <p:xfrm>
          <a:off x="5334000" y="1676400"/>
          <a:ext cx="2989263" cy="3959225"/>
        </p:xfrm>
        <a:graphic>
          <a:graphicData uri="http://schemas.openxmlformats.org/presentationml/2006/ole">
            <p:oleObj spid="_x0000_s16399" name="Image" r:id="rId5" imgW="2859160" imgH="3786798" progId="">
              <p:embed/>
            </p:oleObj>
          </a:graphicData>
        </a:graphic>
      </p:graphicFrame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172200" y="1295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none"/>
              <a:t>North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6324600" y="563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none"/>
              <a:t>South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8305800" y="3581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none"/>
              <a:t>East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191000" y="3352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u="none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343400" y="3733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none"/>
              <a:t>West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543800" y="2362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620000" y="3976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>
                <a:solidFill>
                  <a:srgbClr val="FF0000"/>
                </a:solidFill>
              </a:rPr>
              <a:t>SE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5486400" y="2514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>
                <a:solidFill>
                  <a:srgbClr val="FF0000"/>
                </a:solidFill>
              </a:rPr>
              <a:t>NW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5775325" y="2403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u="none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5562600" y="4191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none">
                <a:solidFill>
                  <a:srgbClr val="FF0000"/>
                </a:solidFill>
              </a:rPr>
              <a:t>SW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381000" y="2209800"/>
            <a:ext cx="487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>
                <a:solidFill>
                  <a:srgbClr val="FF0000"/>
                </a:solidFill>
              </a:rPr>
              <a:t>Maps will usually give you a way to determine orientation.</a:t>
            </a:r>
          </a:p>
          <a:p>
            <a:pPr>
              <a:spcBef>
                <a:spcPct val="50000"/>
              </a:spcBef>
            </a:pPr>
            <a:r>
              <a:rPr lang="en-US" sz="2400" b="1" u="none" dirty="0">
                <a:solidFill>
                  <a:srgbClr val="FF0000"/>
                </a:solidFill>
              </a:rPr>
              <a:t>This may be a single direction arrow or a compass rose.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7620000" y="914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none"/>
              <a:t>Compass Rose</a:t>
            </a:r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H="1">
            <a:off x="7391400" y="1524000"/>
            <a:ext cx="609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838200" y="5181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u="none"/>
          </a:p>
        </p:txBody>
      </p:sp>
      <p:pic>
        <p:nvPicPr>
          <p:cNvPr id="16419" name="Picture 35" descr="goose and gps"/>
          <p:cNvPicPr>
            <a:picLocks noChangeAspect="1" noChangeArrowheads="1"/>
          </p:cNvPicPr>
          <p:nvPr/>
        </p:nvPicPr>
        <p:blipFill>
          <a:blip r:embed="rId6" cstate="print"/>
          <a:srcRect t="10889" r="44444" b="32222"/>
          <a:stretch>
            <a:fillRect/>
          </a:stretch>
        </p:blipFill>
        <p:spPr bwMode="auto">
          <a:xfrm>
            <a:off x="685800" y="4191000"/>
            <a:ext cx="3810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893 L 0.00833 -0.0278 " pathEditMode="relative" ptsTypes="AA">
                                      <p:cBhvr>
                                        <p:cTn id="2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/>
      <p:bldP spid="16391" grpId="0" animBg="1"/>
      <p:bldP spid="16391" grpId="1" animBg="1"/>
      <p:bldP spid="16402" grpId="0"/>
      <p:bldP spid="16403" grpId="0"/>
      <p:bldP spid="16404" grpId="0"/>
      <p:bldP spid="16406" grpId="0"/>
      <p:bldP spid="16407" grpId="0"/>
      <p:bldP spid="16408" grpId="0"/>
      <p:bldP spid="16409" grpId="0"/>
      <p:bldP spid="16411" grpId="0"/>
      <p:bldP spid="16412" grpId="0" build="p"/>
      <p:bldP spid="16413" grpId="0"/>
      <p:bldP spid="164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A24E-1DAD-4D98-AA6F-8AEA3AE49D11}" type="slidenum">
              <a:rPr lang="en-US"/>
              <a:pPr/>
              <a:t>11</a:t>
            </a:fld>
            <a:endParaRPr lang="en-US"/>
          </a:p>
        </p:txBody>
      </p:sp>
      <p:sp>
        <p:nvSpPr>
          <p:cNvPr id="10244" name="WordArt 4" descr="Mercator"/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609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CBattleDamaged"/>
              </a:rPr>
              <a:t>Mercator Projection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2400" y="1295400"/>
            <a:ext cx="899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u="none" dirty="0" smtClean="0"/>
              <a:t>-- distorted </a:t>
            </a:r>
            <a:r>
              <a:rPr lang="en-US" sz="2400" b="1" u="none" dirty="0"/>
              <a:t>greatly at the poles and is least distorted near the equator. </a:t>
            </a:r>
            <a:r>
              <a:rPr lang="en-US" altLang="zh-CN" sz="2400" b="1" u="none" dirty="0">
                <a:solidFill>
                  <a:srgbClr val="FF0000"/>
                </a:solidFill>
                <a:ea typeface="宋体" pitchFamily="2" charset="-122"/>
              </a:rPr>
              <a:t>(ex: Greenland is huge compared to South America)</a:t>
            </a:r>
            <a:endParaRPr lang="en-US" sz="2400" b="1" u="none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b="1" u="none" dirty="0" smtClean="0"/>
              <a:t>-- useful </a:t>
            </a:r>
            <a:r>
              <a:rPr lang="en-US" sz="2400" b="1" u="none" dirty="0"/>
              <a:t>for ship navigation </a:t>
            </a:r>
            <a:r>
              <a:rPr lang="en-US" sz="2400" b="1" u="none" dirty="0" err="1" smtClean="0"/>
              <a:t>bc</a:t>
            </a:r>
            <a:r>
              <a:rPr lang="en-US" sz="2400" b="1" u="none" dirty="0" smtClean="0"/>
              <a:t> direction is </a:t>
            </a:r>
            <a:r>
              <a:rPr lang="en-US" sz="2400" b="1" u="none" dirty="0"/>
              <a:t>accurate. </a:t>
            </a:r>
          </a:p>
        </p:txBody>
      </p:sp>
      <p:pic>
        <p:nvPicPr>
          <p:cNvPr id="10251" name="Picture 11" descr="merca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3200400"/>
            <a:ext cx="4535935" cy="3552825"/>
          </a:xfrm>
          <a:prstGeom prst="rect">
            <a:avLst/>
          </a:prstGeom>
          <a:noFill/>
        </p:spPr>
      </p:pic>
      <p:pic>
        <p:nvPicPr>
          <p:cNvPr id="10255" name="Picture 15" descr="merca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352800"/>
            <a:ext cx="3714750" cy="234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8" grpId="0" build="p" advAuto="5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6FAD-2989-4C0B-93EC-6B074A9E1215}" type="slidenum">
              <a:rPr lang="en-US"/>
              <a:pPr/>
              <a:t>12</a:t>
            </a:fld>
            <a:endParaRPr lang="en-US"/>
          </a:p>
        </p:txBody>
      </p:sp>
      <p:sp>
        <p:nvSpPr>
          <p:cNvPr id="11270" name="WordArt 6" descr="Iceberg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23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CBattleDamaged"/>
              </a:rPr>
              <a:t>Polar Projection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04800" y="1447800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 dirty="0" smtClean="0"/>
              <a:t>-- major </a:t>
            </a:r>
            <a:r>
              <a:rPr lang="en-US" sz="2400" b="1" u="none" dirty="0"/>
              <a:t>problem </a:t>
            </a:r>
            <a:r>
              <a:rPr lang="en-US" sz="2400" b="1" u="none" dirty="0" smtClean="0"/>
              <a:t>= does </a:t>
            </a:r>
            <a:r>
              <a:rPr lang="en-US" sz="2400" b="1" u="none" dirty="0"/>
              <a:t>not show all of the earth at one time.</a:t>
            </a:r>
          </a:p>
          <a:p>
            <a:endParaRPr lang="en-US" sz="2400" b="1" u="none" dirty="0"/>
          </a:p>
          <a:p>
            <a:r>
              <a:rPr lang="en-US" sz="2400" b="1" u="none" dirty="0" smtClean="0"/>
              <a:t>-- useful </a:t>
            </a:r>
            <a:r>
              <a:rPr lang="en-US" sz="2400" b="1" u="none" dirty="0"/>
              <a:t>for airplane navigation </a:t>
            </a:r>
            <a:r>
              <a:rPr lang="en-US" sz="2400" b="1" u="none" dirty="0" err="1" smtClean="0"/>
              <a:t>bc</a:t>
            </a:r>
            <a:r>
              <a:rPr lang="en-US" sz="2400" b="1" u="none" dirty="0" smtClean="0"/>
              <a:t> </a:t>
            </a:r>
            <a:r>
              <a:rPr lang="en-US" sz="2400" b="1" u="none" dirty="0"/>
              <a:t>distance is shown correctly</a:t>
            </a:r>
          </a:p>
        </p:txBody>
      </p:sp>
      <p:pic>
        <p:nvPicPr>
          <p:cNvPr id="11281" name="Picture 17" descr="Polar%20Stereograph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00400"/>
            <a:ext cx="3257550" cy="3262313"/>
          </a:xfrm>
          <a:prstGeom prst="rect">
            <a:avLst/>
          </a:prstGeom>
          <a:noFill/>
        </p:spPr>
      </p:pic>
      <p:pic>
        <p:nvPicPr>
          <p:cNvPr id="11284" name="Picture 20" descr="untitled"/>
          <p:cNvPicPr>
            <a:picLocks noChangeAspect="1" noChangeArrowheads="1"/>
          </p:cNvPicPr>
          <p:nvPr/>
        </p:nvPicPr>
        <p:blipFill>
          <a:blip r:embed="rId5" cstate="print"/>
          <a:srcRect l="2873" r="44254"/>
          <a:stretch>
            <a:fillRect/>
          </a:stretch>
        </p:blipFill>
        <p:spPr bwMode="auto">
          <a:xfrm>
            <a:off x="914400" y="3657600"/>
            <a:ext cx="2765425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3" grpId="0" build="p" advAuto="5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CD56-540E-44CE-B368-C4713CDAEB1D}" type="slidenum">
              <a:rPr lang="en-US"/>
              <a:pPr/>
              <a:t>13</a:t>
            </a:fld>
            <a:endParaRPr lang="en-US"/>
          </a:p>
        </p:txBody>
      </p:sp>
      <p:sp>
        <p:nvSpPr>
          <p:cNvPr id="12294" name="WordArt 6" descr="800px-Robinson-projection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6858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CBattleDamaged"/>
              </a:rPr>
              <a:t>Robinson Projection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04800" y="1658938"/>
            <a:ext cx="883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 smtClean="0"/>
              <a:t>-- most </a:t>
            </a:r>
            <a:r>
              <a:rPr lang="en-US" sz="2400" b="1" u="none" dirty="0"/>
              <a:t>commonly used map </a:t>
            </a:r>
          </a:p>
          <a:p>
            <a:pPr>
              <a:spcBef>
                <a:spcPct val="50000"/>
              </a:spcBef>
            </a:pPr>
            <a:r>
              <a:rPr lang="en-US" sz="2400" b="1" u="none" dirty="0" smtClean="0"/>
              <a:t>-- minimizes </a:t>
            </a:r>
            <a:r>
              <a:rPr lang="en-US" sz="2400" b="1" u="none" dirty="0"/>
              <a:t>distortion</a:t>
            </a:r>
          </a:p>
          <a:p>
            <a:pPr>
              <a:spcBef>
                <a:spcPct val="50000"/>
              </a:spcBef>
            </a:pPr>
            <a:r>
              <a:rPr lang="en-US" sz="2400" b="1" u="none" dirty="0" smtClean="0"/>
              <a:t>-- used </a:t>
            </a:r>
            <a:r>
              <a:rPr lang="en-US" sz="2400" b="1" u="none" dirty="0"/>
              <a:t>most often for </a:t>
            </a:r>
            <a:r>
              <a:rPr lang="en-US" sz="2400" b="1" u="none" dirty="0" smtClean="0"/>
              <a:t>data representation </a:t>
            </a:r>
            <a:r>
              <a:rPr lang="en-US" sz="2400" b="1" u="none" dirty="0" err="1" smtClean="0"/>
              <a:t>bc</a:t>
            </a:r>
            <a:r>
              <a:rPr lang="en-US" sz="2400" b="1" u="none" dirty="0" smtClean="0"/>
              <a:t> </a:t>
            </a:r>
            <a:r>
              <a:rPr lang="en-US" sz="2400" b="1" u="none" dirty="0"/>
              <a:t>it has minimal distortion.</a:t>
            </a:r>
          </a:p>
        </p:txBody>
      </p:sp>
      <p:pic>
        <p:nvPicPr>
          <p:cNvPr id="12300" name="Picture 12" descr="robinson"/>
          <p:cNvPicPr>
            <a:picLocks noChangeAspect="1" noChangeArrowheads="1"/>
          </p:cNvPicPr>
          <p:nvPr/>
        </p:nvPicPr>
        <p:blipFill>
          <a:blip r:embed="rId4" cstate="print"/>
          <a:srcRect l="2592" t="12463" b="12463"/>
          <a:stretch>
            <a:fillRect/>
          </a:stretch>
        </p:blipFill>
        <p:spPr bwMode="auto">
          <a:xfrm>
            <a:off x="5029200" y="3733800"/>
            <a:ext cx="3657600" cy="1779588"/>
          </a:xfrm>
          <a:prstGeom prst="rect">
            <a:avLst/>
          </a:prstGeom>
          <a:noFill/>
        </p:spPr>
      </p:pic>
      <p:pic>
        <p:nvPicPr>
          <p:cNvPr id="12304" name="Picture 16" descr="robin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962400"/>
            <a:ext cx="4505325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E248-1A63-4F5E-B786-AA59FA1F450E}" type="slidenum">
              <a:rPr lang="en-US"/>
              <a:pPr/>
              <a:t>14</a:t>
            </a:fld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dirty="0" smtClean="0">
                <a:latin typeface="Comic Sans MS" pitchFamily="66" charset="0"/>
                <a:ea typeface="宋体" pitchFamily="2" charset="-122"/>
              </a:rPr>
              <a:t>-- Shows </a:t>
            </a:r>
            <a:r>
              <a:rPr lang="en-US" altLang="zh-CN" sz="2400" b="1" dirty="0">
                <a:latin typeface="Comic Sans MS" pitchFamily="66" charset="0"/>
                <a:ea typeface="宋体" pitchFamily="2" charset="-122"/>
              </a:rPr>
              <a:t>correct sizes and shapes of landmasses by cutting out parts of oceans</a:t>
            </a:r>
          </a:p>
          <a:p>
            <a:pPr>
              <a:buFontTx/>
              <a:buNone/>
            </a:pPr>
            <a:r>
              <a:rPr lang="en-US" altLang="zh-CN" sz="2400" b="1" dirty="0" smtClean="0">
                <a:latin typeface="Comic Sans MS" pitchFamily="66" charset="0"/>
                <a:ea typeface="宋体" pitchFamily="2" charset="-122"/>
              </a:rPr>
              <a:t>-- Impossible </a:t>
            </a:r>
            <a:r>
              <a:rPr lang="en-US" altLang="zh-CN" sz="2400" b="1" dirty="0">
                <a:latin typeface="Comic Sans MS" pitchFamily="66" charset="0"/>
                <a:ea typeface="宋体" pitchFamily="2" charset="-122"/>
              </a:rPr>
              <a:t>to measure distances accurately</a:t>
            </a:r>
            <a:r>
              <a:rPr lang="en-US" altLang="zh-CN" b="1" dirty="0">
                <a:ea typeface="宋体" pitchFamily="2" charset="-122"/>
              </a:rPr>
              <a:t> </a:t>
            </a:r>
            <a:endParaRPr lang="en-US" b="1" dirty="0"/>
          </a:p>
        </p:txBody>
      </p:sp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106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Comic Sans MS"/>
              </a:rPr>
              <a:t>Interrupted Projection</a:t>
            </a:r>
          </a:p>
        </p:txBody>
      </p:sp>
      <p:pic>
        <p:nvPicPr>
          <p:cNvPr id="70662" name="Picture 6" descr="T01278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657600"/>
            <a:ext cx="561975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748E-9253-41B6-94C1-8327F4A5926F}" type="slidenum">
              <a:rPr lang="en-US"/>
              <a:pPr/>
              <a:t>15</a:t>
            </a:fld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763000" cy="9461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 dirty="0">
                <a:solidFill>
                  <a:srgbClr val="FF0000"/>
                </a:solidFill>
              </a:rPr>
              <a:t>Information can come from a variety of </a:t>
            </a:r>
            <a:r>
              <a:rPr lang="en-US" sz="2800" b="1" u="none" dirty="0"/>
              <a:t>Geographic Sources</a:t>
            </a:r>
          </a:p>
        </p:txBody>
      </p:sp>
      <p:pic>
        <p:nvPicPr>
          <p:cNvPr id="13325" name="Picture 13" descr="gis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595688" cy="5105400"/>
          </a:xfrm>
          <a:prstGeom prst="rect">
            <a:avLst/>
          </a:prstGeom>
          <a:noFill/>
        </p:spPr>
      </p:pic>
      <p:sp>
        <p:nvSpPr>
          <p:cNvPr id="13327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953000" cy="4525963"/>
          </a:xfrm>
          <a:solidFill>
            <a:schemeClr val="bg1">
              <a:alpha val="70000"/>
            </a:schemeClr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Comic Sans MS" pitchFamily="66" charset="0"/>
              </a:rPr>
              <a:t>GIS - </a:t>
            </a:r>
            <a:r>
              <a:rPr lang="en-US" b="1" u="sng" dirty="0">
                <a:latin typeface="Comic Sans MS" pitchFamily="66" charset="0"/>
              </a:rPr>
              <a:t>Geographic Information Systems</a:t>
            </a:r>
          </a:p>
          <a:p>
            <a:r>
              <a:rPr lang="en-US" b="1" dirty="0" smtClean="0">
                <a:latin typeface="Comic Sans MS" pitchFamily="66" charset="0"/>
              </a:rPr>
              <a:t>collects info. </a:t>
            </a:r>
            <a:r>
              <a:rPr lang="en-US" b="1" dirty="0">
                <a:latin typeface="Comic Sans MS" pitchFamily="66" charset="0"/>
              </a:rPr>
              <a:t>from a variety of sources and compiles it by computer into useful forms.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93C4-ADD0-4097-BAA5-98D546ECD112}" type="slidenum">
              <a:rPr lang="en-US"/>
              <a:pPr/>
              <a:t>16</a:t>
            </a:fld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Information can come from a variety of Geographic Sources</a:t>
            </a:r>
          </a:p>
        </p:txBody>
      </p:sp>
      <p:sp>
        <p:nvSpPr>
          <p:cNvPr id="75780" name="Text Box 4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4038600" cy="4038600"/>
          </a:xfrm>
          <a:solidFill>
            <a:schemeClr val="bg1">
              <a:alpha val="75000"/>
            </a:schemeClr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en-US" sz="2800" b="1" u="sng" dirty="0">
                <a:latin typeface="Comic Sans MS" pitchFamily="66" charset="0"/>
              </a:rPr>
              <a:t>Satellite Images</a:t>
            </a:r>
          </a:p>
          <a:p>
            <a:r>
              <a:rPr lang="en-US" sz="2800" b="1" dirty="0">
                <a:latin typeface="Comic Sans MS" pitchFamily="66" charset="0"/>
              </a:rPr>
              <a:t>Images taken from space </a:t>
            </a:r>
            <a:r>
              <a:rPr lang="en-US" sz="2800" b="1" dirty="0" smtClean="0">
                <a:latin typeface="Comic Sans MS" pitchFamily="66" charset="0"/>
              </a:rPr>
              <a:t>used for:</a:t>
            </a:r>
            <a:endParaRPr lang="en-US" sz="2800" b="1" dirty="0">
              <a:latin typeface="Comic Sans MS" pitchFamily="66" charset="0"/>
            </a:endParaRPr>
          </a:p>
          <a:p>
            <a:pPr lvl="2"/>
            <a:r>
              <a:rPr lang="en-US" sz="2800" b="1" dirty="0">
                <a:latin typeface="Comic Sans MS" pitchFamily="66" charset="0"/>
              </a:rPr>
              <a:t>Weather</a:t>
            </a:r>
          </a:p>
          <a:p>
            <a:pPr lvl="2"/>
            <a:r>
              <a:rPr lang="en-US" sz="2800" b="1" dirty="0">
                <a:latin typeface="Comic Sans MS" pitchFamily="66" charset="0"/>
              </a:rPr>
              <a:t>Cartography</a:t>
            </a:r>
          </a:p>
          <a:p>
            <a:pPr lvl="2"/>
            <a:r>
              <a:rPr lang="en-US" sz="2800" b="1" dirty="0">
                <a:latin typeface="Comic Sans MS" pitchFamily="66" charset="0"/>
              </a:rPr>
              <a:t>Defense</a:t>
            </a:r>
            <a:r>
              <a:rPr lang="en-US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75783" name="Picture 7" descr="hurr-andrew-19920823-n12rg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4114800"/>
            <a:ext cx="4038600" cy="2524125"/>
          </a:xfrm>
          <a:noFill/>
          <a:ln/>
        </p:spPr>
      </p:pic>
      <p:pic>
        <p:nvPicPr>
          <p:cNvPr id="75785" name="Picture 9" descr="satellite-ra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1820863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 animBg="1" autoUpdateAnimBg="0" advAuto="5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4552-1C0E-4F66-AD9C-EA7561BBCC8D}" type="slidenum">
              <a:rPr lang="en-US"/>
              <a:pPr/>
              <a:t>17</a:t>
            </a:fld>
            <a:endParaRPr lang="en-US"/>
          </a:p>
        </p:txBody>
      </p:sp>
      <p:pic>
        <p:nvPicPr>
          <p:cNvPr id="78850" name="Picture 2" descr="satellite_technolog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9465" r="31250"/>
          <a:stretch>
            <a:fillRect/>
          </a:stretch>
        </p:blipFill>
        <p:spPr>
          <a:xfrm>
            <a:off x="5791200" y="0"/>
            <a:ext cx="3352800" cy="6858000"/>
          </a:xfrm>
          <a:noFill/>
          <a:ln/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533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none">
                <a:solidFill>
                  <a:schemeClr val="tx2"/>
                </a:solidFill>
              </a:rPr>
              <a:t>Aerial Photography &amp; </a:t>
            </a:r>
          </a:p>
          <a:p>
            <a:r>
              <a:rPr lang="en-US" sz="3600" b="1" u="none">
                <a:solidFill>
                  <a:schemeClr val="tx2"/>
                </a:solidFill>
              </a:rPr>
              <a:t>Remote Sensing</a:t>
            </a:r>
          </a:p>
        </p:txBody>
      </p:sp>
      <p:pic>
        <p:nvPicPr>
          <p:cNvPr id="78852" name="Picture 4" descr="deblij_ch01_fig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3840163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34A4-410D-4846-8C65-867CB7412C4D}" type="slidenum">
              <a:rPr lang="en-US"/>
              <a:pPr/>
              <a:t>18</a:t>
            </a:fld>
            <a:endParaRPr lang="en-US"/>
          </a:p>
        </p:txBody>
      </p:sp>
      <p:pic>
        <p:nvPicPr>
          <p:cNvPr id="79874" name="Picture 2" descr="deblij_ch01_fig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0"/>
            <a:ext cx="8915400" cy="609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0F02-7F57-4C56-AA88-478B6D6B0B43}" type="slidenum">
              <a:rPr lang="en-US"/>
              <a:pPr/>
              <a:t>19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Isoline</a:t>
            </a:r>
          </a:p>
        </p:txBody>
      </p:sp>
      <p:pic>
        <p:nvPicPr>
          <p:cNvPr id="84995" name="Picture 3" descr="NCTempJ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09663" y="1714500"/>
            <a:ext cx="6924675" cy="4295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D83B-4F9F-4A54-AED8-7A4A9845CA38}" type="slidenum">
              <a:rPr lang="en-US"/>
              <a:pPr/>
              <a:t>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486400" cy="1143000"/>
          </a:xfrm>
          <a:solidFill>
            <a:srgbClr val="E1FF8D"/>
          </a:solidFill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Location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04800" y="2362200"/>
            <a:ext cx="7391400" cy="519113"/>
          </a:xfrm>
          <a:prstGeom prst="rect">
            <a:avLst/>
          </a:prstGeom>
          <a:solidFill>
            <a:srgbClr val="E1FF8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Location</a:t>
            </a:r>
            <a:r>
              <a:rPr lang="en-US" sz="2800" u="none"/>
              <a:t>: Where something is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52400" y="3505200"/>
            <a:ext cx="8839200" cy="1800225"/>
          </a:xfrm>
          <a:prstGeom prst="rect">
            <a:avLst/>
          </a:prstGeom>
          <a:solidFill>
            <a:srgbClr val="E1FF8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Absolute Location</a:t>
            </a:r>
          </a:p>
          <a:p>
            <a:pPr lvl="1">
              <a:buFontTx/>
              <a:buChar char="•"/>
            </a:pPr>
            <a:r>
              <a:rPr lang="en-US" sz="2800" u="none" dirty="0"/>
              <a:t> Describes the exact location of a place.</a:t>
            </a:r>
          </a:p>
          <a:p>
            <a:pPr lvl="1">
              <a:buFontTx/>
              <a:buChar char="•"/>
            </a:pPr>
            <a:r>
              <a:rPr lang="en-US" sz="2800" u="none" dirty="0"/>
              <a:t> Often described using Latitude and Longitude or an exact address </a:t>
            </a:r>
            <a:r>
              <a:rPr lang="en-US" sz="2800" u="none" dirty="0">
                <a:solidFill>
                  <a:srgbClr val="FF0000"/>
                </a:solidFill>
              </a:rPr>
              <a:t>(14051 </a:t>
            </a:r>
            <a:r>
              <a:rPr lang="en-US" sz="2800" u="none" dirty="0" err="1">
                <a:solidFill>
                  <a:srgbClr val="FF0000"/>
                </a:solidFill>
              </a:rPr>
              <a:t>Spriggs</a:t>
            </a:r>
            <a:r>
              <a:rPr lang="en-US" sz="2800" u="none" dirty="0">
                <a:solidFill>
                  <a:srgbClr val="FF0000"/>
                </a:solidFill>
              </a:rPr>
              <a:t> Rd.)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  <p:bldP spid="3081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0294-DA71-4492-9AD1-2B00FCFCBB3C}" type="slidenum">
              <a:rPr lang="en-US"/>
              <a:pPr/>
              <a:t>20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Isoline - Contour</a:t>
            </a:r>
          </a:p>
        </p:txBody>
      </p:sp>
      <p:pic>
        <p:nvPicPr>
          <p:cNvPr id="86019" name="Picture 3" descr="24_usgs_top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3750" y="1600200"/>
            <a:ext cx="501491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B7E3-DCB1-4BF0-BAE1-FEB72268789E}" type="slidenum">
              <a:rPr lang="en-US"/>
              <a:pPr/>
              <a:t>21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Dot map</a:t>
            </a:r>
          </a:p>
        </p:txBody>
      </p:sp>
      <p:pic>
        <p:nvPicPr>
          <p:cNvPr id="87043" name="Picture 3" descr="nj_population_distribu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4638" y="1143000"/>
            <a:ext cx="3495675" cy="541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41B0-A5DD-4FB0-BD2A-51280DD92931}" type="slidenum">
              <a:rPr lang="en-US"/>
              <a:pPr/>
              <a:t>22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Choropleth</a:t>
            </a:r>
          </a:p>
        </p:txBody>
      </p:sp>
      <p:pic>
        <p:nvPicPr>
          <p:cNvPr id="88067" name="Picture 3" descr="illegals_sta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277938"/>
            <a:ext cx="6553200" cy="5051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298A-82BF-496E-BD36-1F90D6E90E07}" type="slidenum">
              <a:rPr lang="en-US"/>
              <a:pPr/>
              <a:t>23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Cartogram</a:t>
            </a:r>
          </a:p>
        </p:txBody>
      </p:sp>
      <p:pic>
        <p:nvPicPr>
          <p:cNvPr id="89091" name="Picture 3" descr="world_pop_car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290638"/>
            <a:ext cx="7086600" cy="53165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91A-A59E-45D7-9F0C-ADF95DDCA4D3}" type="slidenum">
              <a:rPr lang="en-US"/>
              <a:pPr/>
              <a:t>3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Location</a:t>
            </a:r>
          </a:p>
        </p:txBody>
      </p:sp>
      <p:sp>
        <p:nvSpPr>
          <p:cNvPr id="72708" name="Text Box 4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572000" cy="452596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800" u="sng" dirty="0">
                <a:latin typeface="Comic Sans MS" pitchFamily="66" charset="0"/>
              </a:rPr>
              <a:t>Relative Location</a:t>
            </a:r>
          </a:p>
          <a:p>
            <a:pPr lvl="1"/>
            <a:r>
              <a:rPr lang="en-US" dirty="0">
                <a:latin typeface="Comic Sans MS" pitchFamily="66" charset="0"/>
              </a:rPr>
              <a:t>Describes where a place is in relation to something else. 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Ex: </a:t>
            </a: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Hylton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is between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Bloom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&amp;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Saunders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Middle School</a:t>
            </a:r>
          </a:p>
        </p:txBody>
      </p:sp>
      <p:pic>
        <p:nvPicPr>
          <p:cNvPr id="72709" name="Picture 5" descr="relative location"/>
          <p:cNvPicPr>
            <a:picLocks noChangeAspect="1" noChangeArrowheads="1"/>
          </p:cNvPicPr>
          <p:nvPr/>
        </p:nvPicPr>
        <p:blipFill>
          <a:blip r:embed="rId2" cstate="print"/>
          <a:srcRect r="47778" b="12666"/>
          <a:stretch>
            <a:fillRect/>
          </a:stretch>
        </p:blipFill>
        <p:spPr bwMode="auto">
          <a:xfrm>
            <a:off x="5181600" y="1828800"/>
            <a:ext cx="35814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78E1-475C-4E2B-8E37-211643E858AF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562600" cy="2895600"/>
          </a:xfrm>
        </p:spPr>
        <p:txBody>
          <a:bodyPr/>
          <a:lstStyle/>
          <a:p>
            <a:pPr>
              <a:buFontTx/>
              <a:buNone/>
            </a:pPr>
            <a:endParaRPr lang="en-US" sz="36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 dirty="0">
                <a:latin typeface="Comic Sans MS" pitchFamily="66" charset="0"/>
              </a:rPr>
              <a:t>	</a:t>
            </a:r>
            <a:r>
              <a:rPr lang="en-US" b="1" dirty="0" smtClean="0">
                <a:latin typeface="Comic Sans MS" pitchFamily="66" charset="0"/>
              </a:rPr>
              <a:t>--measured </a:t>
            </a:r>
            <a:r>
              <a:rPr lang="en-US" b="1" dirty="0">
                <a:latin typeface="Comic Sans MS" pitchFamily="66" charset="0"/>
              </a:rPr>
              <a:t>north </a:t>
            </a:r>
            <a:r>
              <a:rPr lang="en-US" b="1" dirty="0" smtClean="0">
                <a:latin typeface="Comic Sans MS" pitchFamily="66" charset="0"/>
              </a:rPr>
              <a:t>or </a:t>
            </a:r>
            <a:r>
              <a:rPr lang="en-US" b="1" dirty="0">
                <a:latin typeface="Comic Sans MS" pitchFamily="66" charset="0"/>
              </a:rPr>
              <a:t>south of the </a:t>
            </a:r>
            <a:r>
              <a:rPr lang="en-US" b="1" dirty="0" smtClean="0">
                <a:latin typeface="Comic Sans MS" pitchFamily="66" charset="0"/>
              </a:rPr>
              <a:t>equator;</a:t>
            </a:r>
          </a:p>
          <a:p>
            <a:pPr>
              <a:buFontTx/>
              <a:buNone/>
            </a:pP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 are </a:t>
            </a:r>
            <a:r>
              <a:rPr lang="en-US" b="1" dirty="0">
                <a:latin typeface="Comic Sans MS" pitchFamily="66" charset="0"/>
              </a:rPr>
              <a:t>also called parallels </a:t>
            </a:r>
          </a:p>
          <a:p>
            <a:pPr>
              <a:buFontTx/>
              <a:buNone/>
            </a:pPr>
            <a:endParaRPr lang="en-US" b="1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5125" name="Picture 5" descr="Lines of latitu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524000"/>
            <a:ext cx="2895600" cy="2895600"/>
          </a:xfrm>
          <a:prstGeom prst="rect">
            <a:avLst/>
          </a:prstGeom>
          <a:noFill/>
        </p:spPr>
      </p:pic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7391400" y="19812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7391400" y="32766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8" name="WordArt 28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4953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Latitude</a:t>
            </a:r>
          </a:p>
        </p:txBody>
      </p:sp>
      <p:pic>
        <p:nvPicPr>
          <p:cNvPr id="5149" name="Picture 29" descr="snoopy and latitu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9488"/>
            <a:ext cx="8458200" cy="17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7" grpId="0" animBg="1"/>
      <p:bldP spid="51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FC1A-B6F8-486E-910B-5196B7B2F704}" type="slidenum">
              <a:rPr lang="en-US"/>
              <a:pPr/>
              <a:t>5</a:t>
            </a:fld>
            <a:endParaRPr lang="en-US"/>
          </a:p>
        </p:txBody>
      </p:sp>
      <p:pic>
        <p:nvPicPr>
          <p:cNvPr id="6149" name="Picture 5" descr="Lines of longtitu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133600"/>
            <a:ext cx="2819400" cy="2819400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04800" y="2286000"/>
            <a:ext cx="6019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/>
              <a:t>--measured </a:t>
            </a:r>
            <a:r>
              <a:rPr lang="en-US" sz="3200" b="1" u="none" dirty="0"/>
              <a:t>east or west of the Prime </a:t>
            </a:r>
            <a:r>
              <a:rPr lang="en-US" sz="3200" b="1" u="none" dirty="0" smtClean="0"/>
              <a:t>Meridian; are </a:t>
            </a:r>
            <a:r>
              <a:rPr lang="en-US" sz="3200" b="1" u="none" dirty="0"/>
              <a:t>also called </a:t>
            </a:r>
            <a:r>
              <a:rPr lang="en-US" sz="3200" b="1" u="none" dirty="0" smtClean="0"/>
              <a:t>meridians</a:t>
            </a:r>
            <a:endParaRPr lang="en-US" sz="3200" b="1" u="none" dirty="0"/>
          </a:p>
          <a:p>
            <a:pPr>
              <a:spcBef>
                <a:spcPct val="50000"/>
              </a:spcBef>
            </a:pPr>
            <a:endParaRPr lang="en-US" sz="3200" b="1" u="none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 u="none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7696200" y="35814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6248400" y="35814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162800" y="2438400"/>
            <a:ext cx="685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0º</a:t>
            </a:r>
          </a:p>
        </p:txBody>
      </p:sp>
      <p:sp>
        <p:nvSpPr>
          <p:cNvPr id="6165" name="WordArt 2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Longitude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6" grpId="0" animBg="1"/>
      <p:bldP spid="6157" grpId="0" animBg="1"/>
      <p:bldP spid="61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CC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F3EF-EB70-4DED-BDD5-198225617C1C}" type="slidenum">
              <a:rPr lang="en-US"/>
              <a:pPr/>
              <a:t>6</a:t>
            </a:fld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81013" y="228600"/>
            <a:ext cx="8205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1" u="none" dirty="0">
                <a:solidFill>
                  <a:srgbClr val="FF0000"/>
                </a:solidFill>
                <a:cs typeface="Times New Roman" pitchFamily="18" charset="0"/>
              </a:rPr>
              <a:t>The Global Grid: Using Latitude and Longitude</a:t>
            </a:r>
          </a:p>
        </p:txBody>
      </p:sp>
      <p:pic>
        <p:nvPicPr>
          <p:cNvPr id="7176" name="Picture 8" descr="world map latitude longitude lat long projec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143000"/>
            <a:ext cx="6057900" cy="3314700"/>
          </a:xfrm>
          <a:prstGeom prst="rect">
            <a:avLst/>
          </a:prstGeom>
          <a:noFill/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52400" y="831146"/>
            <a:ext cx="3200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900" b="1" u="none" dirty="0">
                <a:solidFill>
                  <a:srgbClr val="FF0000"/>
                </a:solidFill>
              </a:rPr>
              <a:t>Coordinates</a:t>
            </a:r>
          </a:p>
          <a:p>
            <a:r>
              <a:rPr lang="en-US" sz="1900" u="none" dirty="0">
                <a:solidFill>
                  <a:srgbClr val="FF0000"/>
                </a:solidFill>
              </a:rPr>
              <a:t>Every measurement using latitude and longitude has a set of coordinates.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52400" y="2133600"/>
            <a:ext cx="31242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900" u="none" dirty="0">
                <a:solidFill>
                  <a:srgbClr val="FF0000"/>
                </a:solidFill>
              </a:rPr>
              <a:t>One coordinate will be for degrees latitude north or south of the equator</a:t>
            </a:r>
          </a:p>
          <a:p>
            <a:endParaRPr lang="en-US" sz="1900" u="none" dirty="0">
              <a:solidFill>
                <a:srgbClr val="FF0000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962400" y="2133600"/>
            <a:ext cx="487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962400" y="2895600"/>
            <a:ext cx="4800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76200" y="34290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900" u="none" dirty="0">
                <a:solidFill>
                  <a:srgbClr val="FF0000"/>
                </a:solidFill>
              </a:rPr>
              <a:t>Ex: 30º North lat. is this line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503238" y="3733800"/>
            <a:ext cx="30019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00" u="none" dirty="0">
                <a:solidFill>
                  <a:srgbClr val="FF0000"/>
                </a:solidFill>
              </a:rPr>
              <a:t>30º South lat. is this line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04800" y="4343400"/>
            <a:ext cx="8686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none" dirty="0">
                <a:solidFill>
                  <a:srgbClr val="FF0000"/>
                </a:solidFill>
              </a:rPr>
              <a:t>The other coordinate will be degrees east or west of the Prime (Greenwich) Meridian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57200" y="50292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none" dirty="0">
                <a:solidFill>
                  <a:srgbClr val="FF0000"/>
                </a:solidFill>
              </a:rPr>
              <a:t>Ex 30 º East Longitude is this line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6781800" y="1371600"/>
            <a:ext cx="0" cy="2438400"/>
          </a:xfrm>
          <a:prstGeom prst="line">
            <a:avLst/>
          </a:prstGeom>
          <a:noFill/>
          <a:ln w="5715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5943600" y="1371600"/>
            <a:ext cx="0" cy="2438400"/>
          </a:xfrm>
          <a:prstGeom prst="line">
            <a:avLst/>
          </a:prstGeom>
          <a:noFill/>
          <a:ln w="5715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62000" y="53340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none" dirty="0">
                <a:solidFill>
                  <a:srgbClr val="FF0000"/>
                </a:solidFill>
              </a:rPr>
              <a:t>30 º West Longitude is this line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28600" y="57150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none" dirty="0">
                <a:solidFill>
                  <a:srgbClr val="FF0000"/>
                </a:solidFill>
              </a:rPr>
              <a:t>Put the two together and you have a location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410200" y="5715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 dirty="0">
                <a:solidFill>
                  <a:srgbClr val="FF0000"/>
                </a:solidFill>
              </a:rPr>
              <a:t>Ex: 30 ºN, 30 ºE </a:t>
            </a:r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6705600" y="2057400"/>
            <a:ext cx="152400" cy="1524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228600" y="6019800"/>
            <a:ext cx="8534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none" dirty="0">
                <a:solidFill>
                  <a:srgbClr val="FF0000"/>
                </a:solidFill>
              </a:rPr>
              <a:t>Latitude should always be listed first.  Your north/south will be before your east/west coordinate.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7" grpId="0"/>
      <p:bldP spid="7179" grpId="0"/>
      <p:bldP spid="7180" grpId="0" animBg="1"/>
      <p:bldP spid="7182" grpId="0" animBg="1"/>
      <p:bldP spid="7183" grpId="0"/>
      <p:bldP spid="7184" grpId="0"/>
      <p:bldP spid="7185" grpId="0"/>
      <p:bldP spid="7186" grpId="0"/>
      <p:bldP spid="7187" grpId="0" animBg="1"/>
      <p:bldP spid="7188" grpId="0" animBg="1"/>
      <p:bldP spid="7189" grpId="0"/>
      <p:bldP spid="7190" grpId="0"/>
      <p:bldP spid="7191" grpId="0"/>
      <p:bldP spid="7192" grpId="0" animBg="1"/>
      <p:bldP spid="7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1FF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44C7-8D73-42D9-8090-CC456C9F6B97}" type="slidenum">
              <a:rPr lang="en-US"/>
              <a:pPr/>
              <a:t>7</a:t>
            </a:fld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410200"/>
          </a:xfrm>
        </p:spPr>
        <p:txBody>
          <a:bodyPr/>
          <a:lstStyle/>
          <a:p>
            <a:r>
              <a:rPr lang="en-US" altLang="zh-CN" sz="2800" b="1" dirty="0">
                <a:latin typeface="Comic Sans MS" pitchFamily="66" charset="0"/>
                <a:ea typeface="宋体" pitchFamily="2" charset="-122"/>
              </a:rPr>
              <a:t>Hemisphere (part or half of the world)</a:t>
            </a:r>
          </a:p>
          <a:p>
            <a:r>
              <a:rPr lang="en-US" altLang="zh-CN" sz="2800" b="1" dirty="0">
                <a:latin typeface="Comic Sans MS" pitchFamily="66" charset="0"/>
                <a:ea typeface="宋体" pitchFamily="2" charset="-122"/>
              </a:rPr>
              <a:t>The earth is divided into 4 hemispheres: North, South, East, and West. </a:t>
            </a:r>
          </a:p>
          <a:p>
            <a:r>
              <a:rPr lang="en-US" altLang="zh-CN" sz="2800" b="1" dirty="0">
                <a:latin typeface="Comic Sans MS" pitchFamily="66" charset="0"/>
                <a:ea typeface="宋体" pitchFamily="2" charset="-122"/>
              </a:rPr>
              <a:t>We live in Northern </a:t>
            </a:r>
            <a:r>
              <a:rPr lang="en-US" altLang="zh-CN" sz="2800" b="1" u="sng" dirty="0">
                <a:latin typeface="Comic Sans MS" pitchFamily="66" charset="0"/>
                <a:ea typeface="宋体" pitchFamily="2" charset="-122"/>
              </a:rPr>
              <a:t>and</a:t>
            </a:r>
            <a:r>
              <a:rPr lang="en-US" altLang="zh-CN" sz="2800" b="1" dirty="0">
                <a:latin typeface="Comic Sans MS" pitchFamily="66" charset="0"/>
                <a:ea typeface="宋体" pitchFamily="2" charset="-122"/>
              </a:rPr>
              <a:t> Western Hemispheres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Summer in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N. Hemisphere =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Winter in S. Hemisphere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No change in </a:t>
            </a:r>
            <a:r>
              <a:rPr lang="en-US" sz="2800" b="1" dirty="0" err="1">
                <a:solidFill>
                  <a:srgbClr val="FF0000"/>
                </a:solidFill>
                <a:latin typeface="Comic Sans MS" pitchFamily="66" charset="0"/>
              </a:rPr>
              <a:t>btwn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E. &amp; W. for seasons</a:t>
            </a: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8839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Hemispheres</a:t>
            </a:r>
          </a:p>
        </p:txBody>
      </p:sp>
      <p:pic>
        <p:nvPicPr>
          <p:cNvPr id="69637" name="Picture 5" descr="hemisphe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3800"/>
            <a:ext cx="4572000" cy="3124200"/>
          </a:xfrm>
          <a:prstGeom prst="rect">
            <a:avLst/>
          </a:prstGeom>
          <a:solidFill>
            <a:schemeClr val="bg1">
              <a:alpha val="53999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7B9E-364C-4CB5-923E-D6032F029097}" type="slidenum">
              <a:rPr lang="en-US"/>
              <a:pPr/>
              <a:t>8</a:t>
            </a:fld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52400" y="1066800"/>
            <a:ext cx="6858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</a:rPr>
              <a:t>Whenever we attempt to take a round globe and make it flat, we run into a problem.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</a:rPr>
              <a:t>It is impossible to take a round Earth and make it look flat without stretching or “messing up” part of the earth.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</a:rPr>
              <a:t>This part that gets messed up is called: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2590800" y="5715000"/>
            <a:ext cx="50292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417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1"/>
                </a:gradFill>
                <a:latin typeface="CCBattleDamaged"/>
              </a:rPr>
              <a:t>Distortion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828800" y="4510088"/>
            <a:ext cx="640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none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828800" y="5424488"/>
            <a:ext cx="640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none"/>
          </a:p>
        </p:txBody>
      </p:sp>
      <p:sp>
        <p:nvSpPr>
          <p:cNvPr id="9239" name="WordArt 23" descr="42-15933643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CBattleDamaged"/>
              </a:rPr>
              <a:t>Map Projection</a:t>
            </a:r>
          </a:p>
        </p:txBody>
      </p:sp>
      <p:pic>
        <p:nvPicPr>
          <p:cNvPr id="9244" name="Picture 28" descr="earth-distor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676400"/>
            <a:ext cx="1800225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uild="p" advAuto="500"/>
      <p:bldP spid="9227" grpId="0" animBg="1"/>
      <p:bldP spid="9229" grpId="0"/>
      <p:bldP spid="9234" grpId="0"/>
      <p:bldP spid="92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A516-39E7-4013-935A-43BFDC49584C}" type="slidenum">
              <a:rPr lang="en-US"/>
              <a:pPr/>
              <a:t>9</a:t>
            </a:fld>
            <a:endParaRPr lang="en-US"/>
          </a:p>
        </p:txBody>
      </p:sp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417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1"/>
                </a:gradFill>
                <a:latin typeface="CCBattleDamaged"/>
              </a:rPr>
              <a:t>Distortion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0" y="1828800"/>
            <a:ext cx="8872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</a:rPr>
              <a:t>There are several ways that a map can be distorted:</a:t>
            </a:r>
          </a:p>
          <a:p>
            <a:endParaRPr lang="en-US" sz="2800" dirty="0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69925" y="2511425"/>
            <a:ext cx="1374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S</a:t>
            </a:r>
            <a:r>
              <a:rPr lang="en-US" sz="2800" b="1" u="none"/>
              <a:t>hape: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667000" y="25146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 dirty="0"/>
              <a:t>The shape of the landmasses change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669925" y="3044825"/>
            <a:ext cx="1165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A</a:t>
            </a:r>
            <a:r>
              <a:rPr lang="en-US" sz="2800" b="1" u="none"/>
              <a:t>rea: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2667000" y="30480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/>
              <a:t>The size of the landmasses change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85800" y="353695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D</a:t>
            </a:r>
            <a:r>
              <a:rPr lang="en-US" sz="2800" b="1" u="none"/>
              <a:t>istance: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2667000" y="3505200"/>
            <a:ext cx="6705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 dirty="0"/>
              <a:t>The distances </a:t>
            </a:r>
            <a:r>
              <a:rPr lang="en-US" sz="2800" b="1" u="none" dirty="0" err="1" smtClean="0"/>
              <a:t>btwn</a:t>
            </a:r>
            <a:r>
              <a:rPr lang="en-US" sz="2800" b="1" u="none" dirty="0" smtClean="0"/>
              <a:t> </a:t>
            </a:r>
            <a:r>
              <a:rPr lang="en-US" sz="2800" b="1" u="none" dirty="0"/>
              <a:t>the landmasses change</a:t>
            </a:r>
          </a:p>
          <a:p>
            <a:endParaRPr lang="en-US" dirty="0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85800" y="4648200"/>
            <a:ext cx="18891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D</a:t>
            </a:r>
            <a:r>
              <a:rPr lang="en-US" sz="2800" b="1" u="none"/>
              <a:t>irection:</a:t>
            </a:r>
          </a:p>
          <a:p>
            <a:endParaRPr lang="en-US"/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2590800" y="449580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/>
              <a:t>The directions between the landmasses change</a:t>
            </a:r>
          </a:p>
        </p:txBody>
      </p:sp>
      <p:pic>
        <p:nvPicPr>
          <p:cNvPr id="82960" name="Picture 16" descr="morp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105400"/>
            <a:ext cx="2286000" cy="133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587</Words>
  <Application>Microsoft Office PowerPoint</Application>
  <PresentationFormat>On-screen Show (4:3)</PresentationFormat>
  <Paragraphs>120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Image</vt:lpstr>
      <vt:lpstr>Slide 1</vt:lpstr>
      <vt:lpstr>Location</vt:lpstr>
      <vt:lpstr>Location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Information can come from a variety of Geographic Sources</vt:lpstr>
      <vt:lpstr>Slide 17</vt:lpstr>
      <vt:lpstr>Slide 18</vt:lpstr>
      <vt:lpstr>Isoline</vt:lpstr>
      <vt:lpstr>Isoline - Contour</vt:lpstr>
      <vt:lpstr>Dot map</vt:lpstr>
      <vt:lpstr>Choropleth</vt:lpstr>
      <vt:lpstr>Cartogram</vt:lpstr>
    </vt:vector>
  </TitlesOfParts>
  <Company>Harrisonburg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 - Basic Skills of Geography</dc:title>
  <dc:creator>Jennifer Long</dc:creator>
  <cp:lastModifiedBy>NEUMANAS</cp:lastModifiedBy>
  <cp:revision>628</cp:revision>
  <dcterms:created xsi:type="dcterms:W3CDTF">2007-01-05T19:31:28Z</dcterms:created>
  <dcterms:modified xsi:type="dcterms:W3CDTF">2013-09-06T13:38:23Z</dcterms:modified>
</cp:coreProperties>
</file>