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2"/>
  </p:notesMasterIdLst>
  <p:handoutMasterIdLst>
    <p:handoutMasterId r:id="rId43"/>
  </p:handoutMasterIdLst>
  <p:sldIdLst>
    <p:sldId id="382" r:id="rId2"/>
    <p:sldId id="257" r:id="rId3"/>
    <p:sldId id="263" r:id="rId4"/>
    <p:sldId id="288" r:id="rId5"/>
    <p:sldId id="264" r:id="rId6"/>
    <p:sldId id="289" r:id="rId7"/>
    <p:sldId id="275" r:id="rId8"/>
    <p:sldId id="348" r:id="rId9"/>
    <p:sldId id="349" r:id="rId10"/>
    <p:sldId id="350" r:id="rId11"/>
    <p:sldId id="351" r:id="rId12"/>
    <p:sldId id="352" r:id="rId13"/>
    <p:sldId id="277" r:id="rId14"/>
    <p:sldId id="278" r:id="rId15"/>
    <p:sldId id="279" r:id="rId16"/>
    <p:sldId id="282" r:id="rId17"/>
    <p:sldId id="284" r:id="rId18"/>
    <p:sldId id="353" r:id="rId19"/>
    <p:sldId id="354" r:id="rId20"/>
    <p:sldId id="355" r:id="rId21"/>
    <p:sldId id="287" r:id="rId22"/>
    <p:sldId id="290" r:id="rId23"/>
    <p:sldId id="356" r:id="rId24"/>
    <p:sldId id="357" r:id="rId25"/>
    <p:sldId id="358" r:id="rId26"/>
    <p:sldId id="292" r:id="rId27"/>
    <p:sldId id="359" r:id="rId28"/>
    <p:sldId id="360" r:id="rId29"/>
    <p:sldId id="361" r:id="rId30"/>
    <p:sldId id="362" r:id="rId31"/>
    <p:sldId id="363" r:id="rId32"/>
    <p:sldId id="364" r:id="rId33"/>
    <p:sldId id="365" r:id="rId34"/>
    <p:sldId id="367" r:id="rId35"/>
    <p:sldId id="368" r:id="rId36"/>
    <p:sldId id="369" r:id="rId37"/>
    <p:sldId id="370" r:id="rId38"/>
    <p:sldId id="371" r:id="rId39"/>
    <p:sldId id="372" r:id="rId40"/>
    <p:sldId id="374"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rigby" initials="" lastIdx="1" clrIdx="0"/>
  <p:cmAuthor id="1" name="William/Cheryl Ferguson" initials="CF" lastIdx="3" clrIdx="1"/>
  <p:cmAuthor id="2" name="WileyService" initials="W" lastIdx="1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E2F6"/>
    <a:srgbClr val="53E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3" autoAdjust="0"/>
    <p:restoredTop sz="95824" autoAdjust="0"/>
  </p:normalViewPr>
  <p:slideViewPr>
    <p:cSldViewPr>
      <p:cViewPr varScale="1">
        <p:scale>
          <a:sx n="94" d="100"/>
          <a:sy n="94" d="100"/>
        </p:scale>
        <p:origin x="186" y="84"/>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Liberation Serif" panose="02020603050405020304" pitchFamily="18" charset="0"/>
              <a:cs typeface="Liberation Serif" panose="02020603050405020304" pitchFamily="18"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3092FF0-A581-2649-B862-E8BC35610744}" type="datetimeFigureOut">
              <a:rPr lang="en-US" smtClean="0">
                <a:latin typeface="Liberation Serif" panose="02020603050405020304" pitchFamily="18" charset="0"/>
                <a:cs typeface="Liberation Serif" panose="02020603050405020304" pitchFamily="18" charset="0"/>
              </a:rPr>
              <a:pPr/>
              <a:t>1/23/2015</a:t>
            </a:fld>
            <a:endParaRPr lang="en-US" dirty="0">
              <a:latin typeface="Liberation Serif" panose="02020603050405020304" pitchFamily="18" charset="0"/>
              <a:cs typeface="Liberation Serif" panose="02020603050405020304" pitchFamily="18"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Liberation Serif" panose="02020603050405020304" pitchFamily="18" charset="0"/>
              <a:cs typeface="Liberation Serif" panose="02020603050405020304" pitchFamily="18"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9EA4609-14CA-A14D-9549-45E9BB4B6145}" type="slidenum">
              <a:rPr lang="en-US" smtClean="0">
                <a:latin typeface="Liberation Serif" panose="02020603050405020304" pitchFamily="18" charset="0"/>
                <a:cs typeface="Liberation Serif" panose="02020603050405020304" pitchFamily="18" charset="0"/>
              </a:rPr>
              <a:pPr/>
              <a:t>‹#›</a:t>
            </a:fld>
            <a:endParaRPr lang="en-US" dirty="0">
              <a:latin typeface="Liberation Serif" panose="02020603050405020304" pitchFamily="18" charset="0"/>
              <a:cs typeface="Liberation Serif" panose="02020603050405020304" pitchFamily="18" charset="0"/>
            </a:endParaRPr>
          </a:p>
        </p:txBody>
      </p:sp>
    </p:spTree>
    <p:extLst>
      <p:ext uri="{BB962C8B-B14F-4D97-AF65-F5344CB8AC3E}">
        <p14:creationId xmlns:p14="http://schemas.microsoft.com/office/powerpoint/2010/main" val="22375702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Liberation Serif" panose="02020603050405020304" pitchFamily="18" charset="0"/>
                <a:cs typeface="Liberation Serif" panose="02020603050405020304" pitchFamily="18" charset="0"/>
              </a:defRPr>
            </a:lvl1pPr>
          </a:lstStyle>
          <a:p>
            <a:pPr>
              <a:defRPr/>
            </a:pPr>
            <a:endParaRPr lang="en-US" dirty="0"/>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Liberation Serif" panose="02020603050405020304" pitchFamily="18" charset="0"/>
                <a:cs typeface="Liberation Serif" panose="02020603050405020304" pitchFamily="18" charset="0"/>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Liberation Serif" panose="02020603050405020304" pitchFamily="18" charset="0"/>
                <a:cs typeface="Liberation Serif" panose="02020603050405020304" pitchFamily="18" charset="0"/>
              </a:defRPr>
            </a:lvl1pPr>
          </a:lstStyle>
          <a:p>
            <a:pPr>
              <a:defRPr/>
            </a:pPr>
            <a:endParaRPr lang="en-US" dirty="0"/>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Liberation Serif" panose="02020603050405020304" pitchFamily="18" charset="0"/>
                <a:cs typeface="Liberation Serif" panose="02020603050405020304" pitchFamily="18" charset="0"/>
              </a:defRPr>
            </a:lvl1pPr>
          </a:lstStyle>
          <a:p>
            <a:pPr>
              <a:defRPr/>
            </a:pPr>
            <a:fld id="{60A8FD46-288D-4DAB-9A4B-45D031898174}" type="slidenum">
              <a:rPr lang="en-US" smtClean="0"/>
              <a:pPr>
                <a:defRPr/>
              </a:pPr>
              <a:t>‹#›</a:t>
            </a:fld>
            <a:endParaRPr lang="en-US" dirty="0"/>
          </a:p>
        </p:txBody>
      </p:sp>
    </p:spTree>
    <p:extLst>
      <p:ext uri="{BB962C8B-B14F-4D97-AF65-F5344CB8AC3E}">
        <p14:creationId xmlns:p14="http://schemas.microsoft.com/office/powerpoint/2010/main" val="238832695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Liberation Serif" panose="02020603050405020304" pitchFamily="18" charset="0"/>
        <a:ea typeface="+mn-ea"/>
        <a:cs typeface="Liberation Serif" panose="02020603050405020304" pitchFamily="18" charset="0"/>
      </a:defRPr>
    </a:lvl1pPr>
    <a:lvl2pPr marL="457200" algn="l" rtl="0" eaLnBrk="0" fontAlgn="base" hangingPunct="0">
      <a:spcBef>
        <a:spcPct val="30000"/>
      </a:spcBef>
      <a:spcAft>
        <a:spcPct val="0"/>
      </a:spcAft>
      <a:defRPr sz="1200" kern="1200">
        <a:solidFill>
          <a:schemeClr val="tx1"/>
        </a:solidFill>
        <a:latin typeface="Liberation Serif" panose="02020603050405020304" pitchFamily="18" charset="0"/>
        <a:ea typeface="+mn-ea"/>
        <a:cs typeface="Liberation Serif" panose="02020603050405020304" pitchFamily="18" charset="0"/>
      </a:defRPr>
    </a:lvl2pPr>
    <a:lvl3pPr marL="914400" algn="l" rtl="0" eaLnBrk="0" fontAlgn="base" hangingPunct="0">
      <a:spcBef>
        <a:spcPct val="30000"/>
      </a:spcBef>
      <a:spcAft>
        <a:spcPct val="0"/>
      </a:spcAft>
      <a:defRPr sz="1200" kern="1200">
        <a:solidFill>
          <a:schemeClr val="tx1"/>
        </a:solidFill>
        <a:latin typeface="Liberation Serif" panose="02020603050405020304" pitchFamily="18" charset="0"/>
        <a:ea typeface="+mn-ea"/>
        <a:cs typeface="Liberation Serif" panose="02020603050405020304" pitchFamily="18" charset="0"/>
      </a:defRPr>
    </a:lvl3pPr>
    <a:lvl4pPr marL="1371600" algn="l" rtl="0" eaLnBrk="0" fontAlgn="base" hangingPunct="0">
      <a:spcBef>
        <a:spcPct val="30000"/>
      </a:spcBef>
      <a:spcAft>
        <a:spcPct val="0"/>
      </a:spcAft>
      <a:defRPr sz="1200" kern="1200">
        <a:solidFill>
          <a:schemeClr val="tx1"/>
        </a:solidFill>
        <a:latin typeface="Liberation Serif" panose="02020603050405020304" pitchFamily="18" charset="0"/>
        <a:ea typeface="+mn-ea"/>
        <a:cs typeface="Liberation Serif" panose="02020603050405020304" pitchFamily="18" charset="0"/>
      </a:defRPr>
    </a:lvl4pPr>
    <a:lvl5pPr marL="1828800" algn="l" rtl="0" eaLnBrk="0" fontAlgn="base" hangingPunct="0">
      <a:spcBef>
        <a:spcPct val="30000"/>
      </a:spcBef>
      <a:spcAft>
        <a:spcPct val="0"/>
      </a:spcAft>
      <a:defRPr sz="1200" kern="1200">
        <a:solidFill>
          <a:schemeClr val="tx1"/>
        </a:solidFill>
        <a:latin typeface="Liberation Serif" panose="02020603050405020304" pitchFamily="18" charset="0"/>
        <a:ea typeface="+mn-ea"/>
        <a:cs typeface="Liberation Serif"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44C7278D-AC2F-4497-8B2D-A097ED0DE213}" type="slidenum">
              <a:rPr lang="en-US" smtClean="0"/>
              <a:pPr/>
              <a:t>2</a:t>
            </a:fld>
            <a:endParaRPr lang="en-US"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r>
              <a:rPr lang="en-US" b="1" smtClean="0"/>
              <a:t>Figure 13.23</a:t>
            </a:r>
          </a:p>
          <a:p>
            <a:r>
              <a:rPr lang="en-US" b="1" smtClean="0"/>
              <a:t>Beijing, China. </a:t>
            </a:r>
            <a:r>
              <a:rPr lang="en-US" smtClean="0"/>
              <a:t>Smog covers the traffi c on</a:t>
            </a:r>
          </a:p>
          <a:p>
            <a:r>
              <a:rPr lang="en-US" smtClean="0"/>
              <a:t>a motorway in the central business districts of</a:t>
            </a:r>
          </a:p>
          <a:p>
            <a:r>
              <a:rPr lang="en-US" smtClean="0"/>
              <a:t>Beijing just a few months before the opening</a:t>
            </a:r>
          </a:p>
          <a:p>
            <a:r>
              <a:rPr lang="en-US" smtClean="0"/>
              <a:t>of the 2008 Olympics in Beijing. © David G.</a:t>
            </a:r>
          </a:p>
          <a:p>
            <a:r>
              <a:rPr lang="en-US" smtClean="0"/>
              <a:t>McIntyre/ epa /Corbis</a:t>
            </a:r>
          </a:p>
        </p:txBody>
      </p:sp>
    </p:spTree>
    <p:extLst>
      <p:ext uri="{BB962C8B-B14F-4D97-AF65-F5344CB8AC3E}">
        <p14:creationId xmlns:p14="http://schemas.microsoft.com/office/powerpoint/2010/main" val="1447019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53021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08948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42171310-64FF-4167-B6E0-F224488ED29D}" type="slidenum">
              <a:rPr lang="en-US" smtClean="0"/>
              <a:pPr/>
              <a:t>13</a:t>
            </a:fld>
            <a:endParaRPr lang="en-US" smtClean="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402618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A70D6F51-AC71-415A-9A82-B56B9C2EC653}" type="slidenum">
              <a:rPr lang="en-US" smtClean="0"/>
              <a:pPr/>
              <a:t>14</a:t>
            </a:fld>
            <a:endParaRPr lang="en-US"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757380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03130EE-7E74-4DA6-A18E-6F4627B30867}" type="slidenum">
              <a:rPr lang="en-US" smtClean="0"/>
              <a:pPr/>
              <a:t>15</a:t>
            </a:fld>
            <a:endParaRPr lang="en-US" smtClean="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31926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794A0D9B-9E61-485A-843A-310EF07E74DA}" type="slidenum">
              <a:rPr lang="en-US" smtClean="0"/>
              <a:pPr/>
              <a:t>16</a:t>
            </a:fld>
            <a:endParaRPr lang="en-US" smtClean="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82380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7ACC1392-BB64-4CD8-B8C5-8C11737636F3}" type="slidenum">
              <a:rPr lang="en-US" smtClean="0"/>
              <a:pPr/>
              <a:t>17</a:t>
            </a:fld>
            <a:endParaRPr lang="en-US" smtClean="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053077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08744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98311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98464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791014FB-A4B0-4B8A-A5B8-1ADF4C8632EA}" type="slidenum">
              <a:rPr lang="en-US" smtClean="0"/>
              <a:pPr/>
              <a:t>3</a:t>
            </a:fld>
            <a:endParaRPr lang="en-US" smtClean="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41481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F2F04EC2-5FB9-463F-B1B5-5A15D1524B09}" type="slidenum">
              <a:rPr lang="en-US" smtClean="0"/>
              <a:pPr/>
              <a:t>21</a:t>
            </a:fld>
            <a:endParaRPr lang="en-US" smtClean="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156099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56522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77463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038493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002098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312680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ln/>
        </p:spPr>
      </p:sp>
      <p:sp>
        <p:nvSpPr>
          <p:cNvPr id="66562" name="Notes Placeholder 2"/>
          <p:cNvSpPr>
            <a:spLocks noGrp="1"/>
          </p:cNvSpPr>
          <p:nvPr>
            <p:ph type="body" idx="1"/>
          </p:nvPr>
        </p:nvSpPr>
        <p:spPr>
          <a:noFill/>
          <a:ln/>
        </p:spPr>
        <p:txBody>
          <a:bodyPr/>
          <a:lstStyle/>
          <a:p>
            <a:r>
              <a:rPr lang="en-US" b="1" smtClean="0"/>
              <a:t>Figure 13.16</a:t>
            </a:r>
          </a:p>
          <a:p>
            <a:r>
              <a:rPr lang="en-US" b="1" smtClean="0"/>
              <a:t>Natural Disaster Hot Spots. </a:t>
            </a:r>
            <a:r>
              <a:rPr lang="en-US" smtClean="0"/>
              <a:t>The top map shows the potential mortality risks if major natural</a:t>
            </a:r>
          </a:p>
          <a:p>
            <a:r>
              <a:rPr lang="en-US" smtClean="0"/>
              <a:t>disasters occur in global natural disaster hot spots, and the bottom map shows the potential</a:t>
            </a:r>
          </a:p>
          <a:p>
            <a:r>
              <a:rPr lang="en-US" smtClean="0"/>
              <a:t>economic risks if major natural disa s ters occur in natural disaster hot spots. </a:t>
            </a:r>
            <a:r>
              <a:rPr lang="en-US" i="1" smtClean="0"/>
              <a:t>Courtesy of: </a:t>
            </a:r>
            <a:r>
              <a:rPr lang="en-US" smtClean="0"/>
              <a:t>Center</a:t>
            </a:r>
          </a:p>
          <a:p>
            <a:r>
              <a:rPr lang="en-US" smtClean="0"/>
              <a:t>for Hazards and Risk Research at Columbia University and the World Bank, “Natural Disaster</a:t>
            </a:r>
          </a:p>
          <a:p>
            <a:r>
              <a:rPr lang="en-US" smtClean="0"/>
              <a:t>Hotspots—A Global Risk Anal y sis,” March 29, 2005.</a:t>
            </a:r>
          </a:p>
        </p:txBody>
      </p:sp>
      <p:sp>
        <p:nvSpPr>
          <p:cNvPr id="66563" name="Slide Number Placeholder 3"/>
          <p:cNvSpPr>
            <a:spLocks noGrp="1"/>
          </p:cNvSpPr>
          <p:nvPr>
            <p:ph type="sldNum" sz="quarter" idx="5"/>
          </p:nvPr>
        </p:nvSpPr>
        <p:spPr>
          <a:noFill/>
        </p:spPr>
        <p:txBody>
          <a:bodyPr/>
          <a:lstStyle/>
          <a:p>
            <a:fld id="{F26771C0-4ABA-4561-83CB-0141F80837EA}" type="slidenum">
              <a:rPr lang="en-US" smtClean="0"/>
              <a:pPr/>
              <a:t>27</a:t>
            </a:fld>
            <a:endParaRPr lang="en-US" smtClean="0"/>
          </a:p>
        </p:txBody>
      </p:sp>
    </p:spTree>
    <p:extLst>
      <p:ext uri="{BB962C8B-B14F-4D97-AF65-F5344CB8AC3E}">
        <p14:creationId xmlns:p14="http://schemas.microsoft.com/office/powerpoint/2010/main" val="38039941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008622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795817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99263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702412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135176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226957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a:ln/>
        </p:spPr>
      </p:sp>
      <p:sp>
        <p:nvSpPr>
          <p:cNvPr id="73730" name="Notes Placeholder 2"/>
          <p:cNvSpPr>
            <a:spLocks noGrp="1"/>
          </p:cNvSpPr>
          <p:nvPr>
            <p:ph type="body" idx="1"/>
          </p:nvPr>
        </p:nvSpPr>
        <p:spPr>
          <a:noFill/>
          <a:ln/>
        </p:spPr>
        <p:txBody>
          <a:bodyPr/>
          <a:lstStyle/>
          <a:p>
            <a:r>
              <a:rPr lang="en-US" b="1" smtClean="0"/>
              <a:t>Rare earth element production since</a:t>
            </a:r>
          </a:p>
          <a:p>
            <a:r>
              <a:rPr lang="en-US" b="1" smtClean="0"/>
              <a:t>1964. </a:t>
            </a:r>
            <a:r>
              <a:rPr lang="en-US" i="1" smtClean="0"/>
              <a:t>Courtesy of </a:t>
            </a:r>
            <a:r>
              <a:rPr lang="en-US" smtClean="0"/>
              <a:t>: USGS, http://fi les.eesi.</a:t>
            </a:r>
          </a:p>
          <a:p>
            <a:r>
              <a:rPr lang="en-US" smtClean="0"/>
              <a:t>org/usgs_china_030011.pdf</a:t>
            </a:r>
          </a:p>
        </p:txBody>
      </p:sp>
      <p:sp>
        <p:nvSpPr>
          <p:cNvPr id="73731" name="Slide Number Placeholder 3"/>
          <p:cNvSpPr>
            <a:spLocks noGrp="1"/>
          </p:cNvSpPr>
          <p:nvPr>
            <p:ph type="sldNum" sz="quarter" idx="5"/>
          </p:nvPr>
        </p:nvSpPr>
        <p:spPr>
          <a:noFill/>
        </p:spPr>
        <p:txBody>
          <a:bodyPr/>
          <a:lstStyle/>
          <a:p>
            <a:fld id="{84B46C86-F0CC-47D1-829E-E03D5E00D6A2}" type="slidenum">
              <a:rPr lang="en-US" smtClean="0"/>
              <a:pPr/>
              <a:t>33</a:t>
            </a:fld>
            <a:endParaRPr lang="en-US" smtClean="0"/>
          </a:p>
        </p:txBody>
      </p:sp>
    </p:spTree>
    <p:extLst>
      <p:ext uri="{BB962C8B-B14F-4D97-AF65-F5344CB8AC3E}">
        <p14:creationId xmlns:p14="http://schemas.microsoft.com/office/powerpoint/2010/main" val="30945479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300031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47064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348853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130913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115907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266681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a:ln/>
        </p:spPr>
      </p:sp>
      <p:sp>
        <p:nvSpPr>
          <p:cNvPr id="84994" name="Notes Placeholder 2"/>
          <p:cNvSpPr>
            <a:spLocks noGrp="1"/>
          </p:cNvSpPr>
          <p:nvPr>
            <p:ph type="body" idx="1"/>
          </p:nvPr>
        </p:nvSpPr>
        <p:spPr>
          <a:noFill/>
          <a:ln/>
        </p:spPr>
        <p:txBody>
          <a:bodyPr/>
          <a:lstStyle/>
          <a:p>
            <a:r>
              <a:rPr lang="en-US" smtClean="0"/>
              <a:t>http://www.bbc.co.uk/scotland/education/int/geog/envhaz/index.shtml</a:t>
            </a:r>
          </a:p>
        </p:txBody>
      </p:sp>
      <p:sp>
        <p:nvSpPr>
          <p:cNvPr id="84995" name="Slide Number Placeholder 3"/>
          <p:cNvSpPr>
            <a:spLocks noGrp="1"/>
          </p:cNvSpPr>
          <p:nvPr>
            <p:ph type="sldNum" sz="quarter" idx="5"/>
          </p:nvPr>
        </p:nvSpPr>
        <p:spPr>
          <a:noFill/>
        </p:spPr>
        <p:txBody>
          <a:bodyPr/>
          <a:lstStyle/>
          <a:p>
            <a:fld id="{FFF717A7-C839-4E6C-99DA-BA95207DEFD8}" type="slidenum">
              <a:rPr lang="en-US" smtClean="0"/>
              <a:pPr/>
              <a:t>40</a:t>
            </a:fld>
            <a:endParaRPr lang="en-US" smtClean="0"/>
          </a:p>
        </p:txBody>
      </p:sp>
    </p:spTree>
    <p:extLst>
      <p:ext uri="{BB962C8B-B14F-4D97-AF65-F5344CB8AC3E}">
        <p14:creationId xmlns:p14="http://schemas.microsoft.com/office/powerpoint/2010/main" val="2623659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0B520E06-3AAA-414A-A120-3B0FE9DC8EE0}" type="slidenum">
              <a:rPr lang="en-US" smtClean="0"/>
              <a:pPr/>
              <a:t>5</a:t>
            </a:fld>
            <a:endParaRPr lang="en-US" smtClean="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eaLnBrk="1" hangingPunct="1"/>
            <a:endParaRPr lang="en-US" b="1" smtClean="0"/>
          </a:p>
        </p:txBody>
      </p:sp>
    </p:spTree>
    <p:extLst>
      <p:ext uri="{BB962C8B-B14F-4D97-AF65-F5344CB8AC3E}">
        <p14:creationId xmlns:p14="http://schemas.microsoft.com/office/powerpoint/2010/main" val="3943800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76576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D3ACB26-7D9B-4D06-9234-A2A990C9D27D}" type="slidenum">
              <a:rPr lang="en-US" smtClean="0"/>
              <a:pPr/>
              <a:t>7</a:t>
            </a:fld>
            <a:endParaRPr lang="en-US" smtClean="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681131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62320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p:spPr>
        <p:txBody>
          <a:bodyPr/>
          <a:lstStyle/>
          <a:p>
            <a:r>
              <a:rPr lang="en-US" b="1" dirty="0" smtClean="0"/>
              <a:t>Figure 13.7</a:t>
            </a:r>
          </a:p>
          <a:p>
            <a:r>
              <a:rPr lang="en-US" b="1" dirty="0" smtClean="0"/>
              <a:t>Mount Toba , Indonesia. </a:t>
            </a:r>
            <a:r>
              <a:rPr lang="en-US" dirty="0" smtClean="0"/>
              <a:t>The lake in this</a:t>
            </a:r>
          </a:p>
          <a:p>
            <a:r>
              <a:rPr lang="en-US" dirty="0" smtClean="0"/>
              <a:t>photo fills in the gigantic caldera left from</a:t>
            </a:r>
          </a:p>
          <a:p>
            <a:r>
              <a:rPr lang="en-US" dirty="0" smtClean="0"/>
              <a:t>the eruption of Mount Toba on the island of</a:t>
            </a:r>
          </a:p>
          <a:p>
            <a:r>
              <a:rPr lang="en-US" dirty="0" smtClean="0"/>
              <a:t>Sumatra in Indonesia. © </a:t>
            </a:r>
            <a:r>
              <a:rPr lang="en-US" dirty="0" err="1" smtClean="0"/>
              <a:t>TeeJe</a:t>
            </a:r>
            <a:r>
              <a:rPr lang="en-US" dirty="0" smtClean="0"/>
              <a:t>/Flickr/Getty Images .</a:t>
            </a:r>
          </a:p>
        </p:txBody>
      </p:sp>
      <p:sp>
        <p:nvSpPr>
          <p:cNvPr id="31747" name="Slide Number Placeholder 3"/>
          <p:cNvSpPr>
            <a:spLocks noGrp="1"/>
          </p:cNvSpPr>
          <p:nvPr>
            <p:ph type="sldNum" sz="quarter" idx="5"/>
          </p:nvPr>
        </p:nvSpPr>
        <p:spPr>
          <a:noFill/>
        </p:spPr>
        <p:txBody>
          <a:bodyPr/>
          <a:lstStyle/>
          <a:p>
            <a:fld id="{A7236CEB-4CA9-4B92-A35E-EB5FBFF6DAC7}" type="slidenum">
              <a:rPr lang="en-US" smtClean="0"/>
              <a:pPr/>
              <a:t>9</a:t>
            </a:fld>
            <a:endParaRPr lang="en-US" smtClean="0"/>
          </a:p>
        </p:txBody>
      </p:sp>
    </p:spTree>
    <p:extLst>
      <p:ext uri="{BB962C8B-B14F-4D97-AF65-F5344CB8AC3E}">
        <p14:creationId xmlns:p14="http://schemas.microsoft.com/office/powerpoint/2010/main" val="1705296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6891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fld id="{06625495-9D2C-43DA-B144-147451B7F738}"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fld id="{30735BC4-B163-4BFA-8051-161735456731}"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fld id="{FF02F765-FA74-4279-918A-FEF61D34B6FB}"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3638"/>
            <a:ext cx="2133600" cy="457200"/>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endParaRPr lang="en-US" dirty="0"/>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r>
              <a:rPr lang="en-US" smtClean="0"/>
              <a:t>Copyright © 2015 John Wiley &amp; Sons, Inc. All rights reserved. </a:t>
            </a:r>
            <a:endParaRPr lang="en-US"/>
          </a:p>
        </p:txBody>
      </p:sp>
      <p:sp>
        <p:nvSpPr>
          <p:cNvPr id="5" name="Slide Number Placeholder 4"/>
          <p:cNvSpPr>
            <a:spLocks noGrp="1"/>
          </p:cNvSpPr>
          <p:nvPr>
            <p:ph type="sldNum" sz="quarter" idx="12"/>
          </p:nvPr>
        </p:nvSpPr>
        <p:spPr>
          <a:xfrm>
            <a:off x="6553200" y="6243638"/>
            <a:ext cx="2133600" cy="457200"/>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fld id="{C04F4745-2610-40CF-804E-044F40640D94}"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fld id="{5622866A-E327-4775-B817-E72CF8D8622E}"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fld id="{86D9F9B0-F7F3-457B-9978-A9E9BA4920D5}"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fld id="{B3CFE5D3-F008-4691-83AD-00D657ACEB88}"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fld id="{6A7DE39F-9A1C-4D0E-9FB0-09767A5573C6}"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fld id="{323DED50-D633-4F09-874E-CE1C19B1E1C5}"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fld id="{BE899DAD-403C-416B-937C-CB43A67E59E2}"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fld id="{8D0930A6-97DF-4666-A88D-0594086B6002}"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Liberation Serif" panose="02020603050405020304" pitchFamily="18" charset="0"/>
                <a:cs typeface="Liberation Serif" panose="02020603050405020304" pitchFamily="18" charset="0"/>
              </a:defRPr>
            </a:lvl1pPr>
          </a:lstStyle>
          <a:p>
            <a:pPr>
              <a:defRPr/>
            </a:pPr>
            <a:fld id="{EB1B2113-2BB5-469E-AE6F-73C638D4D81A}"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1981200" y="6492875"/>
            <a:ext cx="5181600" cy="365125"/>
          </a:xfrm>
          <a:prstGeom prst="rect">
            <a:avLst/>
          </a:prstGeom>
        </p:spPr>
        <p:txBody>
          <a:bodyPr vert="horz" lIns="91440" tIns="45720" rIns="91440" bIns="45720" rtlCol="0" anchor="ctr"/>
          <a:lstStyle>
            <a:lvl1pPr algn="ctr">
              <a:defRPr sz="1000">
                <a:solidFill>
                  <a:schemeClr val="tx1">
                    <a:tint val="75000"/>
                  </a:schemeClr>
                </a:solidFill>
                <a:latin typeface="Liberation Serif" panose="02020603050405020304" pitchFamily="18" charset="0"/>
                <a:cs typeface="Liberation Serif" panose="02020603050405020304" pitchFamily="18" charset="0"/>
              </a:defRPr>
            </a:lvl1pPr>
          </a:lstStyle>
          <a:p>
            <a:pPr>
              <a:defRPr/>
            </a:pPr>
            <a:r>
              <a:rPr lang="en-US" dirty="0" smtClean="0"/>
              <a:t>Copyright © 2015 John Wiley &amp; Sons, Inc. All rights reserved. </a:t>
            </a:r>
            <a:endParaRPr lang="en-US" dirty="0"/>
          </a:p>
        </p:txBody>
      </p:sp>
    </p:spTree>
  </p:cSld>
  <p:clrMap bg1="lt1" tx1="dk1" bg2="lt2" tx2="dk2" accent1="accent1" accent2="accent2" accent3="accent3" accent4="accent4" accent5="accent5" accent6="accent6" hlink="hlink" folHlink="folHlink"/>
  <p:sldLayoutIdLst>
    <p:sldLayoutId id="2147483674" r:id="rId1"/>
    <p:sldLayoutId id="2147483673" r:id="rId2"/>
    <p:sldLayoutId id="2147483672" r:id="rId3"/>
    <p:sldLayoutId id="2147483671" r:id="rId4"/>
    <p:sldLayoutId id="2147483670" r:id="rId5"/>
    <p:sldLayoutId id="2147483669" r:id="rId6"/>
    <p:sldLayoutId id="2147483668" r:id="rId7"/>
    <p:sldLayoutId id="2147483667" r:id="rId8"/>
    <p:sldLayoutId id="2147483666" r:id="rId9"/>
    <p:sldLayoutId id="2147483665" r:id="rId10"/>
    <p:sldLayoutId id="2147483664" r:id="rId11"/>
    <p:sldLayoutId id="2147483675" r:id="rId12"/>
  </p:sldLayoutIdLst>
  <p:hf sldNum="0" hdr="0" dt="0"/>
  <p:txStyles>
    <p:titleStyle>
      <a:lvl1pPr algn="ctr" rtl="0" eaLnBrk="0" fontAlgn="base" hangingPunct="0">
        <a:spcBef>
          <a:spcPct val="0"/>
        </a:spcBef>
        <a:spcAft>
          <a:spcPct val="0"/>
        </a:spcAft>
        <a:defRPr sz="4400" kern="1200">
          <a:solidFill>
            <a:schemeClr val="tx1"/>
          </a:solidFill>
          <a:latin typeface="Liberation Serif" panose="02020603050405020304" pitchFamily="18"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Liberation Serif" panose="02020603050405020304" pitchFamily="18"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Liberation Serif" panose="02020603050405020304" pitchFamily="18"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Liberation Serif" panose="02020603050405020304" pitchFamily="18"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Liberation Serif" panose="02020603050405020304" pitchFamily="18"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Liberation Serif" panose="020206030504050203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onceptcaching.com/view_a_cache.php?cid=271"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www.scoop.it/t/geography-education/?tag=political+ecology" TargetMode="External"/><Relationship Id="rId3" Type="http://schemas.openxmlformats.org/officeDocument/2006/relationships/hyperlink" Target="http://www.bbc.co.uk/scotland/education/int/geog/envhaz/index.shtml" TargetMode="External"/><Relationship Id="rId7" Type="http://schemas.openxmlformats.org/officeDocument/2006/relationships/hyperlink" Target="http://www.scoop.it/t/geography-education?tag=water"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www.scoop.it/t/geography-education/?tag=anthropocene" TargetMode="External"/><Relationship Id="rId5" Type="http://schemas.openxmlformats.org/officeDocument/2006/relationships/hyperlink" Target="http://www.scoop.it/t/geography-education/?tag=tectonics" TargetMode="External"/><Relationship Id="rId10" Type="http://schemas.openxmlformats.org/officeDocument/2006/relationships/hyperlink" Target="http://www.scoop.it/t/geography-education?tag=climatechange" TargetMode="External"/><Relationship Id="rId4" Type="http://schemas.openxmlformats.org/officeDocument/2006/relationships/hyperlink" Target="http://www.scoop.it/t/geography-education?tag=environment" TargetMode="External"/><Relationship Id="rId9" Type="http://schemas.openxmlformats.org/officeDocument/2006/relationships/hyperlink" Target="http://www.scoop.it/t/geography-education/?tag=energ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686800" cy="4525963"/>
          </a:xfrm>
        </p:spPr>
        <p:txBody>
          <a:bodyPr/>
          <a:lstStyle/>
          <a:p>
            <a:pPr marL="0" indent="0" algn="ctr">
              <a:buNone/>
            </a:pPr>
            <a:r>
              <a:rPr lang="en-US" sz="4400" b="1" dirty="0" smtClean="0">
                <a:latin typeface="Liberation Serif" panose="02020603050405020304" pitchFamily="18" charset="0"/>
              </a:rPr>
              <a:t>Human Geography: People, Place, </a:t>
            </a:r>
          </a:p>
          <a:p>
            <a:pPr marL="0" indent="0" algn="ctr">
              <a:buNone/>
            </a:pPr>
            <a:r>
              <a:rPr lang="en-US" sz="4400" b="1" dirty="0" smtClean="0">
                <a:latin typeface="Liberation Serif" panose="02020603050405020304" pitchFamily="18" charset="0"/>
              </a:rPr>
              <a:t>and Culture, 11</a:t>
            </a:r>
            <a:r>
              <a:rPr lang="en-US" sz="4400" b="1" baseline="30000" dirty="0" smtClean="0">
                <a:latin typeface="Liberation Serif" panose="02020603050405020304" pitchFamily="18" charset="0"/>
              </a:rPr>
              <a:t>th</a:t>
            </a:r>
            <a:r>
              <a:rPr lang="en-US" sz="4400" b="1" dirty="0" smtClean="0">
                <a:latin typeface="Liberation Serif" panose="02020603050405020304" pitchFamily="18" charset="0"/>
              </a:rPr>
              <a:t> Edition</a:t>
            </a:r>
          </a:p>
          <a:p>
            <a:pPr marL="0" indent="0" algn="ctr">
              <a:buNone/>
            </a:pPr>
            <a:endParaRPr lang="en-US" dirty="0">
              <a:latin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z="800" dirty="0" smtClean="0">
                <a:latin typeface="Liberation Serif" panose="02020603050405020304" pitchFamily="18" charset="0"/>
                <a:ea typeface="Liberation Serif" panose="02020603050405020304" pitchFamily="18" charset="0"/>
              </a:rPr>
              <a:t>Copyright © 2015 John Wiley &amp; Sons, Inc. All rights reserved. </a:t>
            </a:r>
            <a:endParaRPr lang="en-US" sz="800" dirty="0">
              <a:latin typeface="Liberation Serif" panose="02020603050405020304" pitchFamily="18" charset="0"/>
              <a:ea typeface="Liberation Serif"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3352800"/>
            <a:ext cx="6858000" cy="1625918"/>
          </a:xfrm>
          <a:prstGeom prst="rect">
            <a:avLst/>
          </a:prstGeom>
        </p:spPr>
      </p:pic>
    </p:spTree>
    <p:extLst>
      <p:ext uri="{BB962C8B-B14F-4D97-AF65-F5344CB8AC3E}">
        <p14:creationId xmlns:p14="http://schemas.microsoft.com/office/powerpoint/2010/main" val="1152058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p:cNvSpPr>
            <a:spLocks noGrp="1"/>
          </p:cNvSpPr>
          <p:nvPr>
            <p:ph idx="1"/>
          </p:nvPr>
        </p:nvSpPr>
        <p:spPr>
          <a:xfrm>
            <a:off x="457200" y="990600"/>
            <a:ext cx="8382000" cy="1600200"/>
          </a:xfrm>
        </p:spPr>
        <p:txBody>
          <a:bodyPr/>
          <a:lstStyle/>
          <a:p>
            <a:pPr marL="0" indent="0" eaLnBrk="1" hangingPunct="1">
              <a:buNone/>
            </a:pPr>
            <a:r>
              <a:rPr lang="en-US" sz="2400" dirty="0" err="1" smtClean="0">
                <a:latin typeface="Liberation Serif" panose="02020603050405020304" pitchFamily="18" charset="0"/>
              </a:rPr>
              <a:t>Wisconsinan</a:t>
            </a:r>
            <a:r>
              <a:rPr lang="en-US" sz="2400" dirty="0" smtClean="0">
                <a:latin typeface="Liberation Serif" panose="02020603050405020304" pitchFamily="18" charset="0"/>
              </a:rPr>
              <a:t> Glaciation eventually gave way to a full-scale interglacial, the current warm interlude that has been given its own designation, the </a:t>
            </a:r>
            <a:r>
              <a:rPr lang="en-US" sz="2400" b="1" dirty="0" smtClean="0">
                <a:latin typeface="Liberation Serif" panose="02020603050405020304" pitchFamily="18" charset="0"/>
              </a:rPr>
              <a:t>Holocene.</a:t>
            </a:r>
            <a:endParaRPr lang="en-US" sz="2400" dirty="0" smtClean="0">
              <a:latin typeface="Liberation Serif" panose="02020603050405020304" pitchFamily="18" charset="0"/>
            </a:endParaRPr>
          </a:p>
        </p:txBody>
      </p:sp>
      <p:pic>
        <p:nvPicPr>
          <p:cNvPr id="2" name="Picture 1" descr="fou10e_fig_13_0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2209800"/>
            <a:ext cx="6324600" cy="4278139"/>
          </a:xfrm>
          <a:prstGeom prst="rect">
            <a:avLst/>
          </a:prstGeom>
        </p:spPr>
      </p:pic>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5" name="Title 1"/>
          <p:cNvSpPr>
            <a:spLocks noGrp="1"/>
          </p:cNvSpPr>
          <p:nvPr>
            <p:ph type="title"/>
          </p:nvPr>
        </p:nvSpPr>
        <p:spPr>
          <a:xfrm>
            <a:off x="457200" y="381000"/>
            <a:ext cx="6019800" cy="781050"/>
          </a:xfrm>
        </p:spPr>
        <p:txBody>
          <a:bodyPr/>
          <a:lstStyle/>
          <a:p>
            <a:pPr algn="l" eaLnBrk="1" hangingPunct="1"/>
            <a:r>
              <a:rPr lang="en-US" sz="3200" b="1" dirty="0" smtClean="0">
                <a:latin typeface="Liberation Serif" panose="02020603050405020304" pitchFamily="18" charset="0"/>
              </a:rPr>
              <a:t>Fire and Ice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57200" y="76200"/>
            <a:ext cx="8458200" cy="1143000"/>
          </a:xfrm>
        </p:spPr>
        <p:txBody>
          <a:bodyPr/>
          <a:lstStyle/>
          <a:p>
            <a:pPr algn="l" eaLnBrk="1" hangingPunct="1"/>
            <a:r>
              <a:rPr lang="en-US" sz="3200" b="1" dirty="0" smtClean="0">
                <a:latin typeface="Liberation Serif" panose="02020603050405020304" pitchFamily="18" charset="0"/>
              </a:rPr>
              <a:t>The Little Ice Age in the Modern Era</a:t>
            </a:r>
          </a:p>
        </p:txBody>
      </p:sp>
      <p:sp>
        <p:nvSpPr>
          <p:cNvPr id="33794" name="Content Placeholder 2"/>
          <p:cNvSpPr>
            <a:spLocks noGrp="1"/>
          </p:cNvSpPr>
          <p:nvPr>
            <p:ph idx="1"/>
          </p:nvPr>
        </p:nvSpPr>
        <p:spPr>
          <a:xfrm>
            <a:off x="457200" y="1143000"/>
            <a:ext cx="8305800" cy="5257800"/>
          </a:xfrm>
        </p:spPr>
        <p:txBody>
          <a:bodyPr/>
          <a:lstStyle/>
          <a:p>
            <a:pPr eaLnBrk="1" hangingPunct="1"/>
            <a:r>
              <a:rPr lang="en-US" dirty="0" smtClean="0">
                <a:latin typeface="Liberation Serif" panose="02020603050405020304" pitchFamily="18" charset="0"/>
                <a:cs typeface="Liberation Serif" panose="02020603050405020304" pitchFamily="18" charset="0"/>
              </a:rPr>
              <a:t>The </a:t>
            </a:r>
            <a:r>
              <a:rPr lang="en-US" b="1" dirty="0" smtClean="0">
                <a:latin typeface="Liberation Serif" panose="02020603050405020304" pitchFamily="18" charset="0"/>
                <a:cs typeface="Liberation Serif" panose="02020603050405020304" pitchFamily="18" charset="0"/>
              </a:rPr>
              <a:t>Little Ice Age </a:t>
            </a:r>
            <a:r>
              <a:rPr lang="en-US" dirty="0" smtClean="0">
                <a:latin typeface="Liberation Serif" panose="02020603050405020304" pitchFamily="18" charset="0"/>
                <a:cs typeface="Liberation Serif" panose="02020603050405020304" pitchFamily="18" charset="0"/>
              </a:rPr>
              <a:t>helps explain why the Jamestown colony collapsed so fast.</a:t>
            </a:r>
          </a:p>
          <a:p>
            <a:pPr eaLnBrk="1" hangingPunct="1"/>
            <a:r>
              <a:rPr lang="en-US" dirty="0" smtClean="0">
                <a:latin typeface="Liberation Serif" panose="02020603050405020304" pitchFamily="18" charset="0"/>
                <a:cs typeface="Liberation Serif" panose="02020603050405020304" pitchFamily="18" charset="0"/>
              </a:rPr>
              <a:t>The Jamestown area experienced a seven-year drought between 1606 through 1612.</a:t>
            </a:r>
          </a:p>
          <a:p>
            <a:pPr eaLnBrk="1" hangingPunct="1"/>
            <a:r>
              <a:rPr lang="en-US" dirty="0" smtClean="0">
                <a:latin typeface="Liberation Serif" panose="02020603050405020304" pitchFamily="18" charset="0"/>
                <a:cs typeface="Liberation Serif" panose="02020603050405020304" pitchFamily="18" charset="0"/>
              </a:rPr>
              <a:t>April 5, 1815, the </a:t>
            </a:r>
            <a:r>
              <a:rPr lang="en-US" dirty="0" err="1" smtClean="0">
                <a:latin typeface="Liberation Serif" panose="02020603050405020304" pitchFamily="18" charset="0"/>
                <a:cs typeface="Liberation Serif" panose="02020603050405020304" pitchFamily="18" charset="0"/>
              </a:rPr>
              <a:t>Tambora</a:t>
            </a:r>
            <a:r>
              <a:rPr lang="en-US" dirty="0" smtClean="0">
                <a:latin typeface="Liberation Serif" panose="02020603050405020304" pitchFamily="18" charset="0"/>
                <a:cs typeface="Liberation Serif" panose="02020603050405020304" pitchFamily="18" charset="0"/>
              </a:rPr>
              <a:t> Volcano on the island of Sumatra erupted.</a:t>
            </a:r>
          </a:p>
          <a:p>
            <a:pPr eaLnBrk="1" hangingPunct="1"/>
            <a:r>
              <a:rPr lang="en-US" dirty="0" smtClean="0">
                <a:latin typeface="Liberation Serif" panose="02020603050405020304" pitchFamily="18" charset="0"/>
                <a:cs typeface="Liberation Serif" panose="02020603050405020304" pitchFamily="18" charset="0"/>
              </a:rPr>
              <a:t>The island’s entire population of 12,000 was killed (26 survived).</a:t>
            </a: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457200" y="1417637"/>
            <a:ext cx="8305800" cy="3916363"/>
          </a:xfrm>
        </p:spPr>
        <p:txBody>
          <a:bodyPr/>
          <a:lstStyle/>
          <a:p>
            <a:pPr eaLnBrk="1" hangingPunct="1">
              <a:spcBef>
                <a:spcPts val="0"/>
              </a:spcBef>
              <a:spcAft>
                <a:spcPts val="1200"/>
              </a:spcAft>
            </a:pPr>
            <a:r>
              <a:rPr lang="en-US" dirty="0" smtClean="0">
                <a:latin typeface="Liberation Serif" panose="02020603050405020304" pitchFamily="18" charset="0"/>
                <a:cs typeface="Liberation Serif" panose="02020603050405020304" pitchFamily="18" charset="0"/>
              </a:rPr>
              <a:t>What causes alternating cycles of global warming and cooling? </a:t>
            </a:r>
          </a:p>
          <a:p>
            <a:pPr eaLnBrk="1" hangingPunct="1">
              <a:spcBef>
                <a:spcPts val="0"/>
              </a:spcBef>
              <a:spcAft>
                <a:spcPts val="1200"/>
              </a:spcAft>
            </a:pPr>
            <a:r>
              <a:rPr lang="en-US" dirty="0" smtClean="0">
                <a:latin typeface="Liberation Serif" panose="02020603050405020304" pitchFamily="18" charset="0"/>
                <a:cs typeface="Liberation Serif" panose="02020603050405020304" pitchFamily="18" charset="0"/>
              </a:rPr>
              <a:t>How large is the human contribution to the associated </a:t>
            </a:r>
            <a:r>
              <a:rPr lang="en-US" b="1" dirty="0" smtClean="0">
                <a:latin typeface="Liberation Serif" panose="02020603050405020304" pitchFamily="18" charset="0"/>
                <a:cs typeface="Liberation Serif" panose="02020603050405020304" pitchFamily="18" charset="0"/>
              </a:rPr>
              <a:t>greenhouse effect </a:t>
            </a:r>
            <a:r>
              <a:rPr lang="en-US" dirty="0" smtClean="0">
                <a:latin typeface="Liberation Serif" panose="02020603050405020304" pitchFamily="18" charset="0"/>
                <a:cs typeface="Liberation Serif" panose="02020603050405020304" pitchFamily="18" charset="0"/>
              </a:rPr>
              <a:t>(that results when greenhouse gases trap heat and raise temperatures)?</a:t>
            </a:r>
          </a:p>
        </p:txBody>
      </p:sp>
      <p:sp>
        <p:nvSpPr>
          <p:cNvPr id="3" name="Footer Placeholder 2"/>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4" name="Title 1"/>
          <p:cNvSpPr>
            <a:spLocks noGrp="1"/>
          </p:cNvSpPr>
          <p:nvPr>
            <p:ph type="title"/>
          </p:nvPr>
        </p:nvSpPr>
        <p:spPr>
          <a:xfrm>
            <a:off x="457200" y="381000"/>
            <a:ext cx="8458200" cy="1143000"/>
          </a:xfrm>
        </p:spPr>
        <p:txBody>
          <a:bodyPr/>
          <a:lstStyle/>
          <a:p>
            <a:pPr algn="l" eaLnBrk="1" hangingPunct="1"/>
            <a:r>
              <a:rPr lang="en-US" sz="3200" b="1" dirty="0" smtClean="0">
                <a:latin typeface="Liberation Serif" panose="02020603050405020304" pitchFamily="18" charset="0"/>
              </a:rPr>
              <a:t>The Little Ice Age in the Modern Era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0" y="2209800"/>
            <a:ext cx="3429000" cy="4267200"/>
          </a:xfrm>
        </p:spPr>
        <p:txBody>
          <a:bodyPr/>
          <a:lstStyle/>
          <a:p>
            <a:pPr eaLnBrk="1" hangingPunct="1">
              <a:defRPr/>
            </a:pPr>
            <a:r>
              <a:rPr lang="en-US" sz="2800" b="1" dirty="0" smtClean="0">
                <a:latin typeface="Liberation Serif" panose="02020603050405020304" pitchFamily="18" charset="0"/>
              </a:rPr>
              <a:t>Environmental stress</a:t>
            </a:r>
            <a:r>
              <a:rPr lang="en-US" sz="2800" dirty="0" smtClean="0">
                <a:latin typeface="Liberation Serif" panose="02020603050405020304" pitchFamily="18" charset="0"/>
              </a:rPr>
              <a:t>: </a:t>
            </a:r>
            <a:r>
              <a:rPr lang="en-US" sz="2800" dirty="0">
                <a:latin typeface="Liberation Serif" panose="02020603050405020304" pitchFamily="18" charset="0"/>
              </a:rPr>
              <a:t>natural environment is being </a:t>
            </a:r>
            <a:r>
              <a:rPr lang="en-US" sz="2800" dirty="0" smtClean="0">
                <a:latin typeface="Liberation Serif" panose="02020603050405020304" pitchFamily="18" charset="0"/>
              </a:rPr>
              <a:t>modified and stressed </a:t>
            </a:r>
            <a:r>
              <a:rPr lang="en-US" sz="2800" dirty="0">
                <a:latin typeface="Liberation Serif" panose="02020603050405020304" pitchFamily="18" charset="0"/>
              </a:rPr>
              <a:t>by human </a:t>
            </a:r>
            <a:r>
              <a:rPr lang="en-US" sz="2800" dirty="0" smtClean="0">
                <a:latin typeface="Liberation Serif" panose="02020603050405020304" pitchFamily="18" charset="0"/>
              </a:rPr>
              <a:t>activity.</a:t>
            </a:r>
          </a:p>
          <a:p>
            <a:pPr eaLnBrk="1" hangingPunct="1">
              <a:defRPr/>
            </a:pPr>
            <a:endParaRPr lang="en-US" sz="2800" dirty="0" smtClean="0">
              <a:latin typeface="Liberation Serif" panose="02020603050405020304" pitchFamily="18" charset="0"/>
            </a:endParaRPr>
          </a:p>
          <a:p>
            <a:pPr marL="0" indent="0" eaLnBrk="1" hangingPunct="1">
              <a:buFont typeface="Arial" charset="0"/>
              <a:buNone/>
              <a:defRPr/>
            </a:pPr>
            <a:endParaRPr lang="en-US" dirty="0" smtClean="0">
              <a:latin typeface="Liberation Serif" panose="02020603050405020304" pitchFamily="18" charset="0"/>
            </a:endParaRPr>
          </a:p>
          <a:p>
            <a:pPr marL="0" indent="0" eaLnBrk="1" hangingPunct="1">
              <a:buFont typeface="Arial" charset="0"/>
              <a:buNone/>
              <a:defRPr/>
            </a:pPr>
            <a:endParaRPr lang="en-US" dirty="0">
              <a:latin typeface="Liberation Serif" panose="02020603050405020304" pitchFamily="18" charset="0"/>
            </a:endParaRPr>
          </a:p>
          <a:p>
            <a:pPr marL="0" indent="0" eaLnBrk="1" hangingPunct="1">
              <a:buFont typeface="Arial" charset="0"/>
              <a:buNone/>
              <a:defRPr/>
            </a:pPr>
            <a:endParaRPr lang="en-US" dirty="0" smtClean="0">
              <a:latin typeface="Liberation Serif" panose="02020603050405020304" pitchFamily="18" charset="0"/>
            </a:endParaRPr>
          </a:p>
          <a:p>
            <a:pPr eaLnBrk="1" hangingPunct="1">
              <a:buFont typeface="Arial" charset="0"/>
              <a:buNone/>
              <a:defRPr/>
            </a:pPr>
            <a:endParaRPr lang="en-US" dirty="0" smtClean="0">
              <a:latin typeface="Liberation Serif" panose="02020603050405020304" pitchFamily="18" charset="0"/>
            </a:endParaRPr>
          </a:p>
          <a:p>
            <a:pPr lvl="1" eaLnBrk="1" hangingPunct="1">
              <a:buFontTx/>
              <a:buNone/>
              <a:defRPr/>
            </a:pPr>
            <a:endParaRPr lang="en-US" dirty="0" smtClean="0"/>
          </a:p>
          <a:p>
            <a:pPr lvl="1" eaLnBrk="1" hangingPunct="1">
              <a:buFontTx/>
              <a:buNone/>
              <a:defRPr/>
            </a:pPr>
            <a:r>
              <a:rPr lang="en-US" dirty="0" smtClean="0"/>
              <a:t>	</a:t>
            </a:r>
          </a:p>
          <a:p>
            <a:pPr lvl="1" eaLnBrk="1" hangingPunct="1">
              <a:buFontTx/>
              <a:buNone/>
              <a:defRPr/>
            </a:pPr>
            <a:endParaRPr lang="en-US" dirty="0" smtClean="0"/>
          </a:p>
        </p:txBody>
      </p:sp>
      <p:sp>
        <p:nvSpPr>
          <p:cNvPr id="38914" name="TextBox 1"/>
          <p:cNvSpPr txBox="1">
            <a:spLocks noChangeArrowheads="1"/>
          </p:cNvSpPr>
          <p:nvPr/>
        </p:nvSpPr>
        <p:spPr bwMode="auto">
          <a:xfrm>
            <a:off x="3429000" y="5218113"/>
            <a:ext cx="4114800" cy="646112"/>
          </a:xfrm>
          <a:prstGeom prst="rect">
            <a:avLst/>
          </a:prstGeom>
          <a:noFill/>
          <a:ln w="9525">
            <a:noFill/>
            <a:miter lim="800000"/>
            <a:headEnd/>
            <a:tailEnd/>
          </a:ln>
        </p:spPr>
        <p:txBody>
          <a:bodyPr>
            <a:spAutoFit/>
          </a:bodyPr>
          <a:lstStyle/>
          <a:p>
            <a:r>
              <a:rPr lang="en-US" b="1" i="1" dirty="0">
                <a:solidFill>
                  <a:schemeClr val="bg1"/>
                </a:solidFill>
                <a:latin typeface="Liberation Serif" panose="02020603050405020304" pitchFamily="18" charset="0"/>
                <a:cs typeface="Liberation Serif" panose="02020603050405020304" pitchFamily="18" charset="0"/>
              </a:rPr>
              <a:t>Concept Caching: </a:t>
            </a:r>
          </a:p>
          <a:p>
            <a:r>
              <a:rPr lang="en-US" b="1" i="1" dirty="0">
                <a:solidFill>
                  <a:schemeClr val="bg1"/>
                </a:solidFill>
                <a:latin typeface="Liberation Serif" panose="02020603050405020304" pitchFamily="18" charset="0"/>
                <a:cs typeface="Liberation Serif" panose="02020603050405020304" pitchFamily="18" charset="0"/>
              </a:rPr>
              <a:t>Deforestation in Para, Brazil</a:t>
            </a:r>
          </a:p>
        </p:txBody>
      </p:sp>
      <p:sp>
        <p:nvSpPr>
          <p:cNvPr id="6" name="Footer Placeholder 5"/>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grpSp>
        <p:nvGrpSpPr>
          <p:cNvPr id="8" name="Group 7"/>
          <p:cNvGrpSpPr/>
          <p:nvPr/>
        </p:nvGrpSpPr>
        <p:grpSpPr>
          <a:xfrm>
            <a:off x="3352800" y="2209800"/>
            <a:ext cx="5715000" cy="4544199"/>
            <a:chOff x="1295400" y="2438400"/>
            <a:chExt cx="5715000" cy="4544199"/>
          </a:xfrm>
        </p:grpSpPr>
        <p:pic>
          <p:nvPicPr>
            <p:cNvPr id="38915" name="Picture 4" descr="http://www.conceptcaching.com/ccache_img/0412541_0412541-R1-E006.jpg">
              <a:hlinkClick r:id="rId3"/>
            </p:cNvPr>
            <p:cNvPicPr>
              <a:picLocks noChangeAspect="1" noChangeArrowheads="1"/>
            </p:cNvPicPr>
            <p:nvPr/>
          </p:nvPicPr>
          <p:blipFill>
            <a:blip r:embed="rId4" cstate="email"/>
            <a:srcRect l="1105" b="1639"/>
            <a:stretch>
              <a:fillRect/>
            </a:stretch>
          </p:blipFill>
          <p:spPr bwMode="auto">
            <a:xfrm>
              <a:off x="1295400" y="2438400"/>
              <a:ext cx="5715000" cy="4278450"/>
            </a:xfrm>
            <a:prstGeom prst="rect">
              <a:avLst/>
            </a:prstGeom>
            <a:noFill/>
            <a:ln w="9525">
              <a:noFill/>
              <a:miter lim="800000"/>
              <a:headEnd/>
              <a:tailEnd/>
            </a:ln>
          </p:spPr>
        </p:pic>
        <p:sp>
          <p:nvSpPr>
            <p:cNvPr id="7" name="TextBox 6"/>
            <p:cNvSpPr txBox="1"/>
            <p:nvPr/>
          </p:nvSpPr>
          <p:spPr>
            <a:xfrm>
              <a:off x="3429000" y="6705600"/>
              <a:ext cx="3581400" cy="276999"/>
            </a:xfrm>
            <a:prstGeom prst="rect">
              <a:avLst/>
            </a:prstGeom>
            <a:noFill/>
          </p:spPr>
          <p:txBody>
            <a:bodyPr wrap="square" rtlCol="0">
              <a:spAutoFit/>
            </a:bodyPr>
            <a:lstStyle/>
            <a:p>
              <a:pPr algn="r"/>
              <a:r>
                <a:rPr lang="en-US" sz="1200" dirty="0" smtClean="0">
                  <a:latin typeface="Liberation Serif" panose="02020603050405020304" pitchFamily="18" charset="0"/>
                  <a:cs typeface="Liberation Serif" panose="02020603050405020304" pitchFamily="18" charset="0"/>
                </a:rPr>
                <a:t>© Barbara Weightman</a:t>
              </a:r>
              <a:endParaRPr lang="en-US" sz="1200" dirty="0">
                <a:latin typeface="Liberation Serif" panose="02020603050405020304" pitchFamily="18" charset="0"/>
                <a:cs typeface="Liberation Serif" panose="02020603050405020304" pitchFamily="18" charset="0"/>
              </a:endParaRPr>
            </a:p>
          </p:txBody>
        </p:sp>
      </p:grpSp>
      <p:sp>
        <p:nvSpPr>
          <p:cNvPr id="38916" name="TextBox 2"/>
          <p:cNvSpPr txBox="1">
            <a:spLocks noChangeArrowheads="1"/>
          </p:cNvSpPr>
          <p:nvPr/>
        </p:nvSpPr>
        <p:spPr bwMode="auto">
          <a:xfrm>
            <a:off x="4419600" y="2450068"/>
            <a:ext cx="4648200" cy="369332"/>
          </a:xfrm>
          <a:prstGeom prst="rect">
            <a:avLst/>
          </a:prstGeom>
          <a:noFill/>
          <a:ln w="9525">
            <a:noFill/>
            <a:miter lim="800000"/>
            <a:headEnd/>
            <a:tailEnd/>
          </a:ln>
        </p:spPr>
        <p:txBody>
          <a:bodyPr wrap="square">
            <a:spAutoFit/>
          </a:bodyPr>
          <a:lstStyle/>
          <a:p>
            <a:r>
              <a:rPr lang="en-US" i="1" dirty="0">
                <a:effectLst>
                  <a:outerShdw blurRad="38100" dist="38100" dir="2700000" algn="tl">
                    <a:srgbClr val="000000">
                      <a:alpha val="43137"/>
                    </a:srgbClr>
                  </a:outerShdw>
                </a:effectLst>
                <a:latin typeface="Liberation Serif" panose="02020603050405020304" pitchFamily="18" charset="0"/>
                <a:cs typeface="Liberation Serif" panose="02020603050405020304" pitchFamily="18" charset="0"/>
              </a:rPr>
              <a:t>Concept Caching: Forest Fires/Borneo</a:t>
            </a:r>
          </a:p>
        </p:txBody>
      </p:sp>
      <p:sp>
        <p:nvSpPr>
          <p:cNvPr id="2" name="TextBox 1"/>
          <p:cNvSpPr txBox="1"/>
          <p:nvPr/>
        </p:nvSpPr>
        <p:spPr>
          <a:xfrm>
            <a:off x="381000" y="304800"/>
            <a:ext cx="8534400" cy="1477328"/>
          </a:xfrm>
          <a:prstGeom prst="rect">
            <a:avLst/>
          </a:prstGeom>
          <a:noFill/>
        </p:spPr>
        <p:txBody>
          <a:bodyPr wrap="square" rtlCol="0">
            <a:spAutoFit/>
          </a:bodyPr>
          <a:lstStyle/>
          <a:p>
            <a:r>
              <a:rPr lang="en-US" sz="3600" b="1" dirty="0">
                <a:latin typeface="Liberation Serif" panose="02020603050405020304" pitchFamily="18" charset="0"/>
                <a:cs typeface="Liberation Serif" panose="02020603050405020304" pitchFamily="18" charset="0"/>
              </a:rPr>
              <a:t>Key Question</a:t>
            </a:r>
            <a:r>
              <a:rPr lang="en-US" sz="3600" dirty="0">
                <a:latin typeface="Liberation Serif" panose="02020603050405020304" pitchFamily="18" charset="0"/>
                <a:cs typeface="Liberation Serif" panose="02020603050405020304" pitchFamily="18" charset="0"/>
              </a:rPr>
              <a:t>: How have humans altered Earth’s environment?</a:t>
            </a:r>
          </a:p>
          <a:p>
            <a:endParaRPr lang="en-US" dirty="0">
              <a:latin typeface="Liberation Serif" panose="02020603050405020304" pitchFamily="18" charset="0"/>
              <a:cs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381000"/>
            <a:ext cx="2819400" cy="731838"/>
          </a:xfrm>
        </p:spPr>
        <p:txBody>
          <a:bodyPr/>
          <a:lstStyle/>
          <a:p>
            <a:pPr algn="l" eaLnBrk="1" hangingPunct="1"/>
            <a:r>
              <a:rPr lang="en-US" sz="3200" b="1" dirty="0" smtClean="0">
                <a:latin typeface="Liberation Serif" panose="02020603050405020304" pitchFamily="18" charset="0"/>
              </a:rPr>
              <a:t>Water</a:t>
            </a:r>
          </a:p>
        </p:txBody>
      </p:sp>
      <p:sp>
        <p:nvSpPr>
          <p:cNvPr id="40962" name="Content Placeholder 3"/>
          <p:cNvSpPr>
            <a:spLocks noGrp="1"/>
          </p:cNvSpPr>
          <p:nvPr>
            <p:ph idx="1"/>
          </p:nvPr>
        </p:nvSpPr>
        <p:spPr>
          <a:xfrm>
            <a:off x="457200" y="1143000"/>
            <a:ext cx="8229600" cy="4525963"/>
          </a:xfrm>
        </p:spPr>
        <p:txBody>
          <a:bodyPr/>
          <a:lstStyle/>
          <a:p>
            <a:pPr eaLnBrk="1" hangingPunct="1"/>
            <a:r>
              <a:rPr lang="en-US" sz="2800" b="1" dirty="0" smtClean="0">
                <a:latin typeface="Liberation Serif" panose="02020603050405020304" pitchFamily="18" charset="0"/>
              </a:rPr>
              <a:t>Renewable resources </a:t>
            </a:r>
            <a:r>
              <a:rPr lang="en-US" sz="2800" dirty="0" smtClean="0">
                <a:latin typeface="Liberation Serif" panose="02020603050405020304" pitchFamily="18" charset="0"/>
              </a:rPr>
              <a:t>are replenished even as they are being used, e.g., water.</a:t>
            </a:r>
          </a:p>
          <a:p>
            <a:pPr eaLnBrk="1" hangingPunct="1"/>
            <a:r>
              <a:rPr lang="en-US" sz="2800" b="1" dirty="0" smtClean="0">
                <a:latin typeface="Liberation Serif" panose="02020603050405020304" pitchFamily="18" charset="0"/>
              </a:rPr>
              <a:t>Nonrenewable resources </a:t>
            </a:r>
            <a:r>
              <a:rPr lang="en-US" sz="2800" dirty="0" smtClean="0">
                <a:latin typeface="Liberation Serif" panose="02020603050405020304" pitchFamily="18" charset="0"/>
              </a:rPr>
              <a:t>are </a:t>
            </a:r>
            <a:r>
              <a:rPr lang="it-IT" sz="2800" dirty="0" err="1" smtClean="0">
                <a:latin typeface="Liberation Serif" panose="02020603050405020304" pitchFamily="18" charset="0"/>
              </a:rPr>
              <a:t>present</a:t>
            </a:r>
            <a:r>
              <a:rPr lang="it-IT" sz="2800" dirty="0" smtClean="0">
                <a:latin typeface="Liberation Serif" panose="02020603050405020304" pitchFamily="18" charset="0"/>
              </a:rPr>
              <a:t> infinite </a:t>
            </a:r>
            <a:r>
              <a:rPr lang="it-IT" sz="2800" dirty="0" err="1" smtClean="0">
                <a:latin typeface="Liberation Serif" panose="02020603050405020304" pitchFamily="18" charset="0"/>
              </a:rPr>
              <a:t>quantities</a:t>
            </a:r>
            <a:r>
              <a:rPr lang="it-IT" sz="2800" dirty="0" smtClean="0">
                <a:latin typeface="Liberation Serif" panose="02020603050405020304" pitchFamily="18" charset="0"/>
              </a:rPr>
              <a:t>.</a:t>
            </a:r>
          </a:p>
          <a:p>
            <a:pPr eaLnBrk="1" hangingPunct="1"/>
            <a:r>
              <a:rPr lang="en-US" sz="2800" dirty="0" smtClean="0">
                <a:latin typeface="Liberation Serif" panose="02020603050405020304" pitchFamily="18" charset="0"/>
              </a:rPr>
              <a:t>Water-holding rocks called </a:t>
            </a:r>
            <a:r>
              <a:rPr lang="en-US" sz="2800" b="1" dirty="0" smtClean="0">
                <a:latin typeface="Liberation Serif" panose="02020603050405020304" pitchFamily="18" charset="0"/>
              </a:rPr>
              <a:t>aquifers</a:t>
            </a:r>
            <a:r>
              <a:rPr lang="en-US" sz="2800" dirty="0" smtClean="0">
                <a:latin typeface="Liberation Serif" panose="02020603050405020304" pitchFamily="18" charset="0"/>
              </a:rPr>
              <a:t> provide millions of wells with steady flows.</a:t>
            </a:r>
          </a:p>
          <a:p>
            <a:pPr eaLnBrk="1" hangingPunct="1"/>
            <a:r>
              <a:rPr lang="en-US" sz="2800" dirty="0" smtClean="0">
                <a:latin typeface="Liberation Serif" panose="02020603050405020304" pitchFamily="18" charset="0"/>
              </a:rPr>
              <a:t>In many areas of the world, people have congregated in places where water supplies are insufficient, undependable, or both.</a:t>
            </a: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idx="1"/>
          </p:nvPr>
        </p:nvSpPr>
        <p:spPr>
          <a:xfrm>
            <a:off x="381000" y="1066800"/>
            <a:ext cx="8382000" cy="5334000"/>
          </a:xfrm>
        </p:spPr>
        <p:txBody>
          <a:bodyPr/>
          <a:lstStyle/>
          <a:p>
            <a:pPr eaLnBrk="1" hangingPunct="1">
              <a:defRPr/>
            </a:pPr>
            <a:r>
              <a:rPr lang="en-US" sz="2400" dirty="0" smtClean="0">
                <a:latin typeface="Liberation Serif" panose="02020603050405020304" pitchFamily="18" charset="0"/>
              </a:rPr>
              <a:t>Nearly three quarters of </a:t>
            </a:r>
            <a:r>
              <a:rPr lang="en-US" sz="2400" dirty="0">
                <a:latin typeface="Liberation Serif" panose="02020603050405020304" pitchFamily="18" charset="0"/>
              </a:rPr>
              <a:t>all the fresh water used annually is </a:t>
            </a:r>
            <a:r>
              <a:rPr lang="en-US" sz="2400" dirty="0" smtClean="0">
                <a:latin typeface="Liberation Serif" panose="02020603050405020304" pitchFamily="18" charset="0"/>
              </a:rPr>
              <a:t>consumed in </a:t>
            </a:r>
            <a:r>
              <a:rPr lang="en-US" sz="2400" dirty="0">
                <a:latin typeface="Liberation Serif" panose="02020603050405020304" pitchFamily="18" charset="0"/>
              </a:rPr>
              <a:t>farming, not in </a:t>
            </a:r>
            <a:r>
              <a:rPr lang="en-US" sz="2400" dirty="0" smtClean="0">
                <a:latin typeface="Liberation Serif" panose="02020603050405020304" pitchFamily="18" charset="0"/>
              </a:rPr>
              <a:t>cities</a:t>
            </a:r>
            <a:endParaRPr lang="en-US" sz="2400" dirty="0">
              <a:latin typeface="Liberation Serif" panose="02020603050405020304" pitchFamily="18" charset="0"/>
            </a:endParaRPr>
          </a:p>
          <a:p>
            <a:pPr eaLnBrk="1" hangingPunct="1">
              <a:defRPr/>
            </a:pPr>
            <a:r>
              <a:rPr lang="en-US" sz="2400" dirty="0">
                <a:latin typeface="Liberation Serif" panose="02020603050405020304" pitchFamily="18" charset="0"/>
              </a:rPr>
              <a:t>Industries use another 20 percent of the </a:t>
            </a:r>
            <a:r>
              <a:rPr lang="en-US" sz="2400" dirty="0" smtClean="0">
                <a:latin typeface="Liberation Serif" panose="02020603050405020304" pitchFamily="18" charset="0"/>
              </a:rPr>
              <a:t>world’s water </a:t>
            </a:r>
            <a:r>
              <a:rPr lang="en-US" sz="2400" dirty="0">
                <a:latin typeface="Liberation Serif" panose="02020603050405020304" pitchFamily="18" charset="0"/>
              </a:rPr>
              <a:t>supply, contributing heavily to pollution when </a:t>
            </a:r>
            <a:r>
              <a:rPr lang="en-US" sz="2400" dirty="0" smtClean="0">
                <a:latin typeface="Liberation Serif" panose="02020603050405020304" pitchFamily="18" charset="0"/>
              </a:rPr>
              <a:t>the used </a:t>
            </a:r>
            <a:r>
              <a:rPr lang="en-US" sz="2400" dirty="0">
                <a:latin typeface="Liberation Serif" panose="02020603050405020304" pitchFamily="18" charset="0"/>
              </a:rPr>
              <a:t>water is returned to streams, lakes, and </a:t>
            </a:r>
            <a:r>
              <a:rPr lang="en-US" sz="2400" dirty="0" smtClean="0">
                <a:latin typeface="Liberation Serif" panose="02020603050405020304" pitchFamily="18" charset="0"/>
              </a:rPr>
              <a:t>aquifers</a:t>
            </a:r>
          </a:p>
          <a:p>
            <a:pPr eaLnBrk="1" hangingPunct="1">
              <a:defRPr/>
            </a:pPr>
            <a:r>
              <a:rPr lang="en-US" sz="2400" b="1" dirty="0" smtClean="0">
                <a:latin typeface="Liberation Serif" panose="02020603050405020304" pitchFamily="18" charset="0"/>
              </a:rPr>
              <a:t>Hydrologic cycle</a:t>
            </a:r>
            <a:r>
              <a:rPr lang="en-US" sz="2400" dirty="0" smtClean="0">
                <a:latin typeface="Liberation Serif" panose="02020603050405020304" pitchFamily="18" charset="0"/>
              </a:rPr>
              <a:t>: where </a:t>
            </a:r>
            <a:r>
              <a:rPr lang="en-US" sz="2400" dirty="0">
                <a:latin typeface="Liberation Serif" panose="02020603050405020304" pitchFamily="18" charset="0"/>
              </a:rPr>
              <a:t>water from oceans, lakes, soil, rivers, and </a:t>
            </a:r>
            <a:r>
              <a:rPr lang="en-US" sz="2400" dirty="0" smtClean="0">
                <a:latin typeface="Liberation Serif" panose="02020603050405020304" pitchFamily="18" charset="0"/>
              </a:rPr>
              <a:t>vegetation evaporates</a:t>
            </a:r>
            <a:r>
              <a:rPr lang="en-US" sz="2400" dirty="0">
                <a:latin typeface="Liberation Serif" panose="02020603050405020304" pitchFamily="18" charset="0"/>
              </a:rPr>
              <a:t>, condenses, and then precipitates </a:t>
            </a:r>
            <a:r>
              <a:rPr lang="en-US" sz="2400" dirty="0" smtClean="0">
                <a:latin typeface="Liberation Serif" panose="02020603050405020304" pitchFamily="18" charset="0"/>
              </a:rPr>
              <a:t>on landmasses.</a:t>
            </a:r>
          </a:p>
          <a:p>
            <a:pPr eaLnBrk="1" hangingPunct="1">
              <a:defRPr/>
            </a:pPr>
            <a:r>
              <a:rPr lang="en-US" sz="2400" dirty="0">
                <a:latin typeface="Liberation Serif" panose="02020603050405020304" pitchFamily="18" charset="0"/>
              </a:rPr>
              <a:t>Physical geographer </a:t>
            </a:r>
            <a:r>
              <a:rPr lang="en-US" sz="2400" dirty="0" smtClean="0">
                <a:latin typeface="Liberation Serif" panose="02020603050405020304" pitchFamily="18" charset="0"/>
              </a:rPr>
              <a:t>Jamie Linton argues that the hydrologic cycle does not take </a:t>
            </a:r>
            <a:r>
              <a:rPr lang="en-US" sz="2400" dirty="0">
                <a:latin typeface="Liberation Serif" panose="02020603050405020304" pitchFamily="18" charset="0"/>
              </a:rPr>
              <a:t>into account the role of humans and </a:t>
            </a:r>
            <a:r>
              <a:rPr lang="en-US" sz="2400" dirty="0" smtClean="0">
                <a:latin typeface="Liberation Serif" panose="02020603050405020304" pitchFamily="18" charset="0"/>
              </a:rPr>
              <a:t>culture and </a:t>
            </a:r>
            <a:r>
              <a:rPr lang="en-US" sz="2400" dirty="0">
                <a:latin typeface="Liberation Serif" panose="02020603050405020304" pitchFamily="18" charset="0"/>
              </a:rPr>
              <a:t>the norms of water in arid regions of </a:t>
            </a:r>
            <a:r>
              <a:rPr lang="en-US" sz="2400" dirty="0" smtClean="0">
                <a:latin typeface="Liberation Serif" panose="02020603050405020304" pitchFamily="18" charset="0"/>
              </a:rPr>
              <a:t>the world</a:t>
            </a:r>
          </a:p>
          <a:p>
            <a:pPr marL="0" indent="0" eaLnBrk="1" hangingPunct="1">
              <a:buFont typeface="Arial" charset="0"/>
              <a:buNone/>
              <a:defRPr/>
            </a:pPr>
            <a:endParaRPr lang="en-US" sz="2400" dirty="0" smtClean="0">
              <a:latin typeface="Liberation Serif" panose="02020603050405020304" pitchFamily="18" charset="0"/>
            </a:endParaRPr>
          </a:p>
          <a:p>
            <a:pPr eaLnBrk="1" hangingPunct="1">
              <a:defRPr/>
            </a:pPr>
            <a:endParaRPr lang="en-US" sz="2400" dirty="0" smtClean="0">
              <a:latin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5" name="Title 1"/>
          <p:cNvSpPr>
            <a:spLocks noGrp="1"/>
          </p:cNvSpPr>
          <p:nvPr>
            <p:ph type="title"/>
          </p:nvPr>
        </p:nvSpPr>
        <p:spPr>
          <a:xfrm>
            <a:off x="457200" y="381000"/>
            <a:ext cx="2819400" cy="731838"/>
          </a:xfrm>
        </p:spPr>
        <p:txBody>
          <a:bodyPr/>
          <a:lstStyle/>
          <a:p>
            <a:pPr algn="l" eaLnBrk="1" hangingPunct="1"/>
            <a:r>
              <a:rPr lang="en-US" sz="3200" b="1" dirty="0" smtClean="0">
                <a:latin typeface="Liberation Serif" panose="02020603050405020304" pitchFamily="18" charset="0"/>
              </a:rPr>
              <a:t>Water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257800"/>
          </a:xfrm>
        </p:spPr>
        <p:txBody>
          <a:bodyPr/>
          <a:lstStyle/>
          <a:p>
            <a:pPr eaLnBrk="1" hangingPunct="1">
              <a:defRPr/>
            </a:pPr>
            <a:r>
              <a:rPr lang="en-US" sz="2400" dirty="0" smtClean="0">
                <a:latin typeface="Liberation Serif" panose="02020603050405020304" pitchFamily="18" charset="0"/>
              </a:rPr>
              <a:t>Water security: </a:t>
            </a:r>
            <a:r>
              <a:rPr lang="en-US" sz="2400" dirty="0">
                <a:latin typeface="Liberation Serif" panose="02020603050405020304" pitchFamily="18" charset="0"/>
              </a:rPr>
              <a:t>When relations between countries and peoples </a:t>
            </a:r>
            <a:r>
              <a:rPr lang="en-US" sz="2400" dirty="0" smtClean="0">
                <a:latin typeface="Liberation Serif" panose="02020603050405020304" pitchFamily="18" charset="0"/>
              </a:rPr>
              <a:t>are problematic</a:t>
            </a:r>
            <a:r>
              <a:rPr lang="en-US" sz="2400" dirty="0">
                <a:latin typeface="Liberation Serif" panose="02020603050405020304" pitchFamily="18" charset="0"/>
              </a:rPr>
              <a:t>, disputes over water can make them </a:t>
            </a:r>
            <a:r>
              <a:rPr lang="en-US" sz="2400" dirty="0" smtClean="0">
                <a:latin typeface="Liberation Serif" panose="02020603050405020304" pitchFamily="18" charset="0"/>
              </a:rPr>
              <a:t>even worse.</a:t>
            </a:r>
          </a:p>
          <a:p>
            <a:pPr marL="0" indent="0" eaLnBrk="1" hangingPunct="1">
              <a:buNone/>
              <a:defRPr/>
            </a:pPr>
            <a:r>
              <a:rPr lang="en-US" sz="2800" b="1" dirty="0" smtClean="0">
                <a:latin typeface="Liberation Serif" panose="02020603050405020304" pitchFamily="18" charset="0"/>
              </a:rPr>
              <a:t>Water and Politics in the Middle East</a:t>
            </a:r>
          </a:p>
          <a:p>
            <a:pPr eaLnBrk="1" hangingPunct="1">
              <a:buFont typeface="Arial"/>
              <a:buChar char="•"/>
              <a:defRPr/>
            </a:pPr>
            <a:r>
              <a:rPr lang="en-US" sz="2400" dirty="0" smtClean="0">
                <a:latin typeface="Liberation Serif" panose="02020603050405020304" pitchFamily="18" charset="0"/>
              </a:rPr>
              <a:t>Water </a:t>
            </a:r>
            <a:r>
              <a:rPr lang="en-US" sz="2400" dirty="0">
                <a:latin typeface="Liberation Serif" panose="02020603050405020304" pitchFamily="18" charset="0"/>
              </a:rPr>
              <a:t>supply is a particularly </a:t>
            </a:r>
            <a:r>
              <a:rPr lang="en-US" sz="2400" dirty="0" smtClean="0">
                <a:latin typeface="Liberation Serif" panose="02020603050405020304" pitchFamily="18" charset="0"/>
              </a:rPr>
              <a:t>difficult </a:t>
            </a:r>
            <a:r>
              <a:rPr lang="en-US" sz="2400" dirty="0">
                <a:latin typeface="Liberation Serif" panose="02020603050405020304" pitchFamily="18" charset="0"/>
              </a:rPr>
              <a:t>problem </a:t>
            </a:r>
            <a:r>
              <a:rPr lang="en-US" sz="2400" dirty="0" smtClean="0">
                <a:latin typeface="Liberation Serif" panose="02020603050405020304" pitchFamily="18" charset="0"/>
              </a:rPr>
              <a:t>affecting relations </a:t>
            </a:r>
            <a:r>
              <a:rPr lang="en-US" sz="2400" dirty="0">
                <a:latin typeface="Liberation Serif" panose="02020603050405020304" pitchFamily="18" charset="0"/>
              </a:rPr>
              <a:t>among Israel and its </a:t>
            </a:r>
            <a:r>
              <a:rPr lang="en-US" sz="2400" dirty="0" smtClean="0">
                <a:latin typeface="Liberation Serif" panose="02020603050405020304" pitchFamily="18" charset="0"/>
              </a:rPr>
              <a:t>neighbors.</a:t>
            </a:r>
          </a:p>
          <a:p>
            <a:pPr eaLnBrk="1" hangingPunct="1">
              <a:buFont typeface="Arial"/>
              <a:buChar char="•"/>
              <a:defRPr/>
            </a:pPr>
            <a:r>
              <a:rPr lang="en-US" sz="2400" dirty="0" smtClean="0">
                <a:latin typeface="Liberation Serif" panose="02020603050405020304" pitchFamily="18" charset="0"/>
              </a:rPr>
              <a:t>The </a:t>
            </a:r>
            <a:r>
              <a:rPr lang="en-US" sz="2400" dirty="0">
                <a:latin typeface="Liberation Serif" panose="02020603050405020304" pitchFamily="18" charset="0"/>
              </a:rPr>
              <a:t>water supply complicates the </a:t>
            </a:r>
            <a:r>
              <a:rPr lang="en-US" sz="2400" dirty="0" smtClean="0">
                <a:latin typeface="Liberation Serif" panose="02020603050405020304" pitchFamily="18" charset="0"/>
              </a:rPr>
              <a:t>relationships between </a:t>
            </a:r>
            <a:r>
              <a:rPr lang="en-US" sz="2400" dirty="0">
                <a:latin typeface="Liberation Serif" panose="02020603050405020304" pitchFamily="18" charset="0"/>
              </a:rPr>
              <a:t>Israel and its Palestinian neighbors in the </a:t>
            </a:r>
            <a:r>
              <a:rPr lang="en-US" sz="2400" dirty="0" smtClean="0">
                <a:latin typeface="Liberation Serif" panose="02020603050405020304" pitchFamily="18" charset="0"/>
              </a:rPr>
              <a:t>West Bank </a:t>
            </a:r>
            <a:r>
              <a:rPr lang="en-US" sz="2400" dirty="0">
                <a:latin typeface="Liberation Serif" panose="02020603050405020304" pitchFamily="18" charset="0"/>
              </a:rPr>
              <a:t>and </a:t>
            </a:r>
            <a:r>
              <a:rPr lang="en-US" sz="2400" dirty="0" smtClean="0">
                <a:latin typeface="Liberation Serif" panose="02020603050405020304" pitchFamily="18" charset="0"/>
              </a:rPr>
              <a:t>Gaza.</a:t>
            </a:r>
          </a:p>
          <a:p>
            <a:pPr eaLnBrk="1" hangingPunct="1">
              <a:buFont typeface="Arial"/>
              <a:buChar char="•"/>
              <a:defRPr/>
            </a:pPr>
            <a:r>
              <a:rPr lang="en-US" sz="2400" dirty="0" smtClean="0">
                <a:latin typeface="Liberation Serif" panose="02020603050405020304" pitchFamily="18" charset="0"/>
              </a:rPr>
              <a:t>The </a:t>
            </a:r>
            <a:r>
              <a:rPr lang="en-US" sz="2400" dirty="0">
                <a:latin typeface="Liberation Serif" panose="02020603050405020304" pitchFamily="18" charset="0"/>
              </a:rPr>
              <a:t>water issue will complicate any </a:t>
            </a:r>
            <a:r>
              <a:rPr lang="en-US" sz="2400" dirty="0" smtClean="0">
                <a:latin typeface="Liberation Serif" panose="02020603050405020304" pitchFamily="18" charset="0"/>
              </a:rPr>
              <a:t>hoped-for settlement </a:t>
            </a:r>
            <a:r>
              <a:rPr lang="en-US" sz="2400" dirty="0">
                <a:latin typeface="Liberation Serif" panose="02020603050405020304" pitchFamily="18" charset="0"/>
              </a:rPr>
              <a:t>of territorial disputes among Israel and </a:t>
            </a:r>
            <a:r>
              <a:rPr lang="en-US" sz="2400" dirty="0" smtClean="0">
                <a:latin typeface="Liberation Serif" panose="02020603050405020304" pitchFamily="18" charset="0"/>
              </a:rPr>
              <a:t>its neighbors.</a:t>
            </a:r>
            <a:endParaRPr lang="en-US" sz="2400" dirty="0">
              <a:latin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5" name="Title 1"/>
          <p:cNvSpPr>
            <a:spLocks noGrp="1"/>
          </p:cNvSpPr>
          <p:nvPr>
            <p:ph type="title"/>
          </p:nvPr>
        </p:nvSpPr>
        <p:spPr>
          <a:xfrm>
            <a:off x="457200" y="381000"/>
            <a:ext cx="2819400" cy="731838"/>
          </a:xfrm>
        </p:spPr>
        <p:txBody>
          <a:bodyPr/>
          <a:lstStyle/>
          <a:p>
            <a:pPr algn="l" eaLnBrk="1" hangingPunct="1"/>
            <a:r>
              <a:rPr lang="en-US" sz="3200" b="1" dirty="0" smtClean="0">
                <a:latin typeface="Liberation Serif" panose="02020603050405020304" pitchFamily="18" charset="0"/>
              </a:rPr>
              <a:t>Water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Box 1"/>
          <p:cNvSpPr txBox="1">
            <a:spLocks noChangeArrowheads="1"/>
          </p:cNvSpPr>
          <p:nvPr/>
        </p:nvSpPr>
        <p:spPr bwMode="auto">
          <a:xfrm>
            <a:off x="533400" y="405824"/>
            <a:ext cx="7696200" cy="584776"/>
          </a:xfrm>
          <a:prstGeom prst="rect">
            <a:avLst/>
          </a:prstGeom>
          <a:noFill/>
          <a:ln w="9525">
            <a:noFill/>
            <a:miter lim="800000"/>
            <a:headEnd/>
            <a:tailEnd/>
          </a:ln>
        </p:spPr>
        <p:txBody>
          <a:bodyPr wrap="square">
            <a:spAutoFit/>
          </a:bodyPr>
          <a:lstStyle/>
          <a:p>
            <a:r>
              <a:rPr lang="en-US" sz="3200" b="1" dirty="0">
                <a:latin typeface="Liberation Serif" panose="02020603050405020304" pitchFamily="18" charset="0"/>
                <a:cs typeface="Liberation Serif" panose="02020603050405020304" pitchFamily="18" charset="0"/>
              </a:rPr>
              <a:t>Atmosphere</a:t>
            </a:r>
          </a:p>
        </p:txBody>
      </p:sp>
      <p:sp>
        <p:nvSpPr>
          <p:cNvPr id="5" name="Content Placeholder 4"/>
          <p:cNvSpPr>
            <a:spLocks noGrp="1"/>
          </p:cNvSpPr>
          <p:nvPr>
            <p:ph idx="1"/>
          </p:nvPr>
        </p:nvSpPr>
        <p:spPr>
          <a:xfrm>
            <a:off x="533400" y="1295400"/>
            <a:ext cx="8229600" cy="3954462"/>
          </a:xfrm>
        </p:spPr>
        <p:txBody>
          <a:bodyPr/>
          <a:lstStyle/>
          <a:p>
            <a:pPr marL="285750" indent="-285750" eaLnBrk="1" hangingPunct="1">
              <a:buFont typeface="Arial" pitchFamily="34" charset="0"/>
              <a:buChar char="•"/>
              <a:defRPr/>
            </a:pPr>
            <a:r>
              <a:rPr lang="en-US" sz="2800" dirty="0">
                <a:latin typeface="Liberation Serif" panose="02020603050405020304" pitchFamily="18" charset="0"/>
              </a:rPr>
              <a:t>Earth’s </a:t>
            </a:r>
            <a:r>
              <a:rPr lang="en-US" sz="2800" b="1" dirty="0">
                <a:latin typeface="Liberation Serif" panose="02020603050405020304" pitchFamily="18" charset="0"/>
              </a:rPr>
              <a:t>atmosphere </a:t>
            </a:r>
            <a:r>
              <a:rPr lang="en-US" sz="2800" dirty="0">
                <a:latin typeface="Liberation Serif" panose="02020603050405020304" pitchFamily="18" charset="0"/>
              </a:rPr>
              <a:t>is a thin layer of air lying </a:t>
            </a:r>
            <a:r>
              <a:rPr lang="en-US" sz="2800" dirty="0" smtClean="0">
                <a:latin typeface="Liberation Serif" panose="02020603050405020304" pitchFamily="18" charset="0"/>
              </a:rPr>
              <a:t>directly above </a:t>
            </a:r>
            <a:r>
              <a:rPr lang="en-US" sz="2800" dirty="0">
                <a:latin typeface="Liberation Serif" panose="02020603050405020304" pitchFamily="18" charset="0"/>
              </a:rPr>
              <a:t>the lands and </a:t>
            </a:r>
            <a:r>
              <a:rPr lang="en-US" sz="2800" dirty="0" smtClean="0">
                <a:latin typeface="Liberation Serif" panose="02020603050405020304" pitchFamily="18" charset="0"/>
              </a:rPr>
              <a:t>oceans.</a:t>
            </a:r>
          </a:p>
          <a:p>
            <a:pPr eaLnBrk="1" hangingPunct="1">
              <a:defRPr/>
            </a:pPr>
            <a:r>
              <a:rPr lang="en-US" sz="2800" dirty="0">
                <a:latin typeface="Liberation Serif" panose="02020603050405020304" pitchFamily="18" charset="0"/>
              </a:rPr>
              <a:t>Scientists are concerned that human pollution </a:t>
            </a:r>
            <a:r>
              <a:rPr lang="en-US" sz="2800" dirty="0" smtClean="0">
                <a:latin typeface="Liberation Serif" panose="02020603050405020304" pitchFamily="18" charset="0"/>
              </a:rPr>
              <a:t>of the </a:t>
            </a:r>
            <a:r>
              <a:rPr lang="en-US" sz="2800" dirty="0">
                <a:latin typeface="Liberation Serif" panose="02020603050405020304" pitchFamily="18" charset="0"/>
              </a:rPr>
              <a:t>atmosphere will result in longer lasting, </a:t>
            </a:r>
            <a:r>
              <a:rPr lang="en-US" sz="2800" dirty="0" smtClean="0">
                <a:latin typeface="Liberation Serif" panose="02020603050405020304" pitchFamily="18" charset="0"/>
              </a:rPr>
              <a:t>possibly permanent</a:t>
            </a:r>
            <a:r>
              <a:rPr lang="en-US" sz="2800" dirty="0">
                <a:latin typeface="Liberation Serif" panose="02020603050405020304" pitchFamily="18" charset="0"/>
              </a:rPr>
              <a:t>, </a:t>
            </a:r>
            <a:r>
              <a:rPr lang="en-US" sz="2800" dirty="0" smtClean="0">
                <a:latin typeface="Liberation Serif" panose="02020603050405020304" pitchFamily="18" charset="0"/>
              </a:rPr>
              <a:t>damage.</a:t>
            </a:r>
          </a:p>
          <a:p>
            <a:pPr eaLnBrk="1" hangingPunct="1">
              <a:defRPr/>
            </a:pPr>
            <a:r>
              <a:rPr lang="en-US" sz="2800" dirty="0" smtClean="0">
                <a:latin typeface="Liberation Serif" panose="02020603050405020304" pitchFamily="18" charset="0"/>
              </a:rPr>
              <a:t>The </a:t>
            </a:r>
            <a:r>
              <a:rPr lang="en-US" sz="2800" dirty="0">
                <a:latin typeface="Liberation Serif" panose="02020603050405020304" pitchFamily="18" charset="0"/>
              </a:rPr>
              <a:t>United </a:t>
            </a:r>
            <a:r>
              <a:rPr lang="en-US" sz="2800" dirty="0" smtClean="0">
                <a:latin typeface="Liberation Serif" panose="02020603050405020304" pitchFamily="18" charset="0"/>
              </a:rPr>
              <a:t>States remains </a:t>
            </a:r>
            <a:r>
              <a:rPr lang="en-US" sz="2800" dirty="0">
                <a:latin typeface="Liberation Serif" panose="02020603050405020304" pitchFamily="18" charset="0"/>
              </a:rPr>
              <a:t>the world’s largest per capita leader in terms </a:t>
            </a:r>
            <a:r>
              <a:rPr lang="en-US" sz="2800" dirty="0" smtClean="0">
                <a:latin typeface="Liberation Serif" panose="02020603050405020304" pitchFamily="18" charset="0"/>
              </a:rPr>
              <a:t>of pollutants generated.</a:t>
            </a:r>
            <a:endParaRPr lang="en-US" sz="2800" dirty="0">
              <a:latin typeface="Liberation Serif" panose="02020603050405020304" pitchFamily="18" charset="0"/>
            </a:endParaRPr>
          </a:p>
          <a:p>
            <a:pPr eaLnBrk="1" hangingPunct="1">
              <a:defRPr/>
            </a:pPr>
            <a:endParaRPr lang="en-US" dirty="0"/>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990600"/>
            <a:ext cx="6400800" cy="762000"/>
          </a:xfrm>
        </p:spPr>
        <p:txBody>
          <a:bodyPr/>
          <a:lstStyle/>
          <a:p>
            <a:pPr algn="l" eaLnBrk="1" hangingPunct="1"/>
            <a:r>
              <a:rPr lang="en-US" sz="2800" b="1" dirty="0" smtClean="0">
                <a:latin typeface="Liberation Serif" panose="02020603050405020304" pitchFamily="18" charset="0"/>
              </a:rPr>
              <a:t>Climate Change</a:t>
            </a:r>
          </a:p>
        </p:txBody>
      </p:sp>
      <p:sp>
        <p:nvSpPr>
          <p:cNvPr id="3" name="Content Placeholder 2"/>
          <p:cNvSpPr>
            <a:spLocks noGrp="1"/>
          </p:cNvSpPr>
          <p:nvPr>
            <p:ph idx="1"/>
          </p:nvPr>
        </p:nvSpPr>
        <p:spPr>
          <a:xfrm>
            <a:off x="457200" y="1828800"/>
            <a:ext cx="8229600" cy="4876800"/>
          </a:xfrm>
        </p:spPr>
        <p:txBody>
          <a:bodyPr/>
          <a:lstStyle/>
          <a:p>
            <a:pPr eaLnBrk="1" hangingPunct="1">
              <a:spcBef>
                <a:spcPts val="0"/>
              </a:spcBef>
              <a:spcAft>
                <a:spcPts val="600"/>
              </a:spcAft>
              <a:defRPr/>
            </a:pPr>
            <a:r>
              <a:rPr lang="en-US" sz="2800" dirty="0">
                <a:latin typeface="Liberation Serif" panose="02020603050405020304" pitchFamily="18" charset="0"/>
              </a:rPr>
              <a:t>Growing populations and increased human </a:t>
            </a:r>
            <a:r>
              <a:rPr lang="en-US" sz="2800" dirty="0" smtClean="0">
                <a:latin typeface="Liberation Serif" panose="02020603050405020304" pitchFamily="18" charset="0"/>
              </a:rPr>
              <a:t>activity </a:t>
            </a:r>
            <a:r>
              <a:rPr lang="en-US" sz="2800" dirty="0">
                <a:latin typeface="Liberation Serif" panose="02020603050405020304" pitchFamily="18" charset="0"/>
              </a:rPr>
              <a:t>are having </a:t>
            </a:r>
            <a:r>
              <a:rPr lang="en-US" sz="2800" dirty="0" smtClean="0">
                <a:latin typeface="Liberation Serif" panose="02020603050405020304" pitchFamily="18" charset="0"/>
              </a:rPr>
              <a:t>an unprecedented </a:t>
            </a:r>
            <a:r>
              <a:rPr lang="en-US" sz="2800" dirty="0">
                <a:latin typeface="Liberation Serif" panose="02020603050405020304" pitchFamily="18" charset="0"/>
              </a:rPr>
              <a:t>impact on the </a:t>
            </a:r>
            <a:r>
              <a:rPr lang="en-US" sz="2800" dirty="0" smtClean="0">
                <a:latin typeface="Liberation Serif" panose="02020603050405020304" pitchFamily="18" charset="0"/>
              </a:rPr>
              <a:t>atmosphere.</a:t>
            </a:r>
          </a:p>
          <a:p>
            <a:pPr eaLnBrk="1" hangingPunct="1">
              <a:spcBef>
                <a:spcPts val="0"/>
              </a:spcBef>
              <a:spcAft>
                <a:spcPts val="600"/>
              </a:spcAft>
              <a:defRPr/>
            </a:pPr>
            <a:r>
              <a:rPr lang="en-US" sz="2800" dirty="0" smtClean="0">
                <a:latin typeface="Liberation Serif" panose="02020603050405020304" pitchFamily="18" charset="0"/>
              </a:rPr>
              <a:t>An overwhelming </a:t>
            </a:r>
            <a:r>
              <a:rPr lang="en-US" sz="2800" dirty="0">
                <a:latin typeface="Liberation Serif" panose="02020603050405020304" pitchFamily="18" charset="0"/>
              </a:rPr>
              <a:t>majority of climate scientists </a:t>
            </a:r>
            <a:r>
              <a:rPr lang="en-US" sz="2800" dirty="0" smtClean="0">
                <a:latin typeface="Liberation Serif" panose="02020603050405020304" pitchFamily="18" charset="0"/>
              </a:rPr>
              <a:t>have concluded </a:t>
            </a:r>
            <a:r>
              <a:rPr lang="en-US" sz="2800" dirty="0">
                <a:latin typeface="Liberation Serif" panose="02020603050405020304" pitchFamily="18" charset="0"/>
              </a:rPr>
              <a:t>that </a:t>
            </a:r>
            <a:r>
              <a:rPr lang="en-US" sz="2800" i="1" dirty="0">
                <a:latin typeface="Liberation Serif" panose="02020603050405020304" pitchFamily="18" charset="0"/>
              </a:rPr>
              <a:t>tropospheric </a:t>
            </a:r>
            <a:r>
              <a:rPr lang="en-US" sz="2800" dirty="0">
                <a:latin typeface="Liberation Serif" panose="02020603050405020304" pitchFamily="18" charset="0"/>
              </a:rPr>
              <a:t>pollution from </a:t>
            </a:r>
            <a:r>
              <a:rPr lang="en-US" sz="2800" dirty="0" smtClean="0">
                <a:latin typeface="Liberation Serif" panose="02020603050405020304" pitchFamily="18" charset="0"/>
              </a:rPr>
              <a:t>anthropogenic (human</a:t>
            </a:r>
            <a:r>
              <a:rPr lang="en-US" sz="2800" dirty="0">
                <a:latin typeface="Liberation Serif" panose="02020603050405020304" pitchFamily="18" charset="0"/>
              </a:rPr>
              <a:t>) sources is causing the Earth to retain </a:t>
            </a:r>
            <a:r>
              <a:rPr lang="en-US" sz="2800" dirty="0" smtClean="0">
                <a:latin typeface="Liberation Serif" panose="02020603050405020304" pitchFamily="18" charset="0"/>
              </a:rPr>
              <a:t>increasing amounts </a:t>
            </a:r>
            <a:r>
              <a:rPr lang="en-US" sz="2800" dirty="0">
                <a:latin typeface="Liberation Serif" panose="02020603050405020304" pitchFamily="18" charset="0"/>
              </a:rPr>
              <a:t>of </a:t>
            </a:r>
            <a:r>
              <a:rPr lang="en-US" sz="2800" dirty="0" smtClean="0">
                <a:latin typeface="Liberation Serif" panose="02020603050405020304" pitchFamily="18" charset="0"/>
              </a:rPr>
              <a:t>heat.</a:t>
            </a:r>
          </a:p>
          <a:p>
            <a:pPr eaLnBrk="1" hangingPunct="1">
              <a:spcBef>
                <a:spcPts val="0"/>
              </a:spcBef>
              <a:spcAft>
                <a:spcPts val="600"/>
              </a:spcAft>
              <a:defRPr/>
            </a:pPr>
            <a:r>
              <a:rPr lang="en-US" sz="2800" b="1" dirty="0" smtClean="0">
                <a:latin typeface="Liberation Serif" panose="02020603050405020304" pitchFamily="18" charset="0"/>
              </a:rPr>
              <a:t>Climate </a:t>
            </a:r>
            <a:r>
              <a:rPr lang="en-US" sz="2800" b="1" dirty="0">
                <a:latin typeface="Liberation Serif" panose="02020603050405020304" pitchFamily="18" charset="0"/>
              </a:rPr>
              <a:t>change </a:t>
            </a:r>
            <a:r>
              <a:rPr lang="en-US" sz="2800" dirty="0">
                <a:latin typeface="Liberation Serif" panose="02020603050405020304" pitchFamily="18" charset="0"/>
              </a:rPr>
              <a:t>is sometimes called global </a:t>
            </a:r>
            <a:r>
              <a:rPr lang="en-US" sz="2800" dirty="0" smtClean="0">
                <a:latin typeface="Liberation Serif" panose="02020603050405020304" pitchFamily="18" charset="0"/>
              </a:rPr>
              <a:t>warming.</a:t>
            </a:r>
            <a:endParaRPr lang="en-US" sz="2800" dirty="0">
              <a:latin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5" name="TextBox 1"/>
          <p:cNvSpPr txBox="1">
            <a:spLocks noChangeArrowheads="1"/>
          </p:cNvSpPr>
          <p:nvPr/>
        </p:nvSpPr>
        <p:spPr bwMode="auto">
          <a:xfrm>
            <a:off x="457200" y="405824"/>
            <a:ext cx="7696200" cy="584776"/>
          </a:xfrm>
          <a:prstGeom prst="rect">
            <a:avLst/>
          </a:prstGeom>
          <a:noFill/>
          <a:ln w="9525">
            <a:noFill/>
            <a:miter lim="800000"/>
            <a:headEnd/>
            <a:tailEnd/>
          </a:ln>
        </p:spPr>
        <p:txBody>
          <a:bodyPr wrap="square">
            <a:spAutoFit/>
          </a:bodyPr>
          <a:lstStyle/>
          <a:p>
            <a:r>
              <a:rPr lang="en-US" sz="3200" b="1" dirty="0">
                <a:latin typeface="Liberation Serif" panose="02020603050405020304" pitchFamily="18" charset="0"/>
                <a:cs typeface="Liberation Serif" panose="02020603050405020304" pitchFamily="18" charset="0"/>
              </a:rPr>
              <a:t>Atmosphere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Content Placeholder 2"/>
          <p:cNvSpPr>
            <a:spLocks noGrp="1"/>
          </p:cNvSpPr>
          <p:nvPr>
            <p:ph idx="1"/>
          </p:nvPr>
        </p:nvSpPr>
        <p:spPr>
          <a:xfrm>
            <a:off x="304800" y="914400"/>
            <a:ext cx="8458200" cy="5715000"/>
          </a:xfrm>
        </p:spPr>
        <p:txBody>
          <a:bodyPr/>
          <a:lstStyle/>
          <a:p>
            <a:pPr marL="0" indent="0" eaLnBrk="1" hangingPunct="1">
              <a:buNone/>
            </a:pPr>
            <a:r>
              <a:rPr lang="en-US" sz="2800" b="1" dirty="0" smtClean="0">
                <a:latin typeface="Liberation Serif" panose="02020603050405020304" pitchFamily="18" charset="0"/>
              </a:rPr>
              <a:t>Extreme Weather Events</a:t>
            </a:r>
          </a:p>
          <a:p>
            <a:pPr eaLnBrk="1" hangingPunct="1">
              <a:spcBef>
                <a:spcPts val="400"/>
              </a:spcBef>
            </a:pPr>
            <a:r>
              <a:rPr lang="en-US" sz="2400" dirty="0" smtClean="0">
                <a:latin typeface="Liberation Serif" panose="02020603050405020304" pitchFamily="18" charset="0"/>
              </a:rPr>
              <a:t>The Little Ice Age</a:t>
            </a:r>
          </a:p>
          <a:p>
            <a:pPr eaLnBrk="1" hangingPunct="1">
              <a:spcBef>
                <a:spcPts val="400"/>
              </a:spcBef>
            </a:pPr>
            <a:r>
              <a:rPr lang="en-US" sz="2400" dirty="0" smtClean="0">
                <a:latin typeface="Liberation Serif" panose="02020603050405020304" pitchFamily="18" charset="0"/>
              </a:rPr>
              <a:t>Atmospheric scientists are investigating the relationship between current changes in the climate and extreme weather events.</a:t>
            </a:r>
          </a:p>
          <a:p>
            <a:pPr marL="0" indent="0" eaLnBrk="1" hangingPunct="1">
              <a:buNone/>
            </a:pPr>
            <a:r>
              <a:rPr lang="en-US" sz="2800" b="1" dirty="0" smtClean="0">
                <a:latin typeface="Liberation Serif" panose="02020603050405020304" pitchFamily="18" charset="0"/>
              </a:rPr>
              <a:t>Acid Rain</a:t>
            </a:r>
          </a:p>
          <a:p>
            <a:pPr eaLnBrk="1" hangingPunct="1">
              <a:spcBef>
                <a:spcPts val="400"/>
              </a:spcBef>
            </a:pPr>
            <a:r>
              <a:rPr lang="en-US" sz="2400" dirty="0" smtClean="0">
                <a:latin typeface="Liberation Serif" panose="02020603050405020304" pitchFamily="18" charset="0"/>
              </a:rPr>
              <a:t>A byproduct of the enormous volume of pollutants spewed into the atmosphere is </a:t>
            </a:r>
            <a:r>
              <a:rPr lang="en-US" sz="2400" b="1" dirty="0" smtClean="0">
                <a:latin typeface="Liberation Serif" panose="02020603050405020304" pitchFamily="18" charset="0"/>
              </a:rPr>
              <a:t>acid rain.</a:t>
            </a:r>
          </a:p>
          <a:p>
            <a:pPr eaLnBrk="1" hangingPunct="1">
              <a:spcBef>
                <a:spcPts val="400"/>
              </a:spcBef>
            </a:pPr>
            <a:r>
              <a:rPr lang="en-US" sz="2400" dirty="0" smtClean="0">
                <a:latin typeface="Liberation Serif" panose="02020603050405020304" pitchFamily="18" charset="0"/>
              </a:rPr>
              <a:t>Although acid rain usually consists of relatively mild acids, it is caustic enough to harm certain natural ecosystems.</a:t>
            </a:r>
          </a:p>
          <a:p>
            <a:pPr eaLnBrk="1" hangingPunct="1">
              <a:spcBef>
                <a:spcPts val="400"/>
              </a:spcBef>
            </a:pPr>
            <a:r>
              <a:rPr lang="en-US" sz="2400" dirty="0" smtClean="0">
                <a:latin typeface="Liberation Serif" panose="02020603050405020304" pitchFamily="18" charset="0"/>
              </a:rPr>
              <a:t>The geography of acid rain is most closely associated with patterns of industrial concentration and middle- to long-distance wind flows.</a:t>
            </a:r>
          </a:p>
        </p:txBody>
      </p:sp>
      <p:sp>
        <p:nvSpPr>
          <p:cNvPr id="3" name="Footer Placeholder 2"/>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4" name="TextBox 1"/>
          <p:cNvSpPr txBox="1">
            <a:spLocks noChangeArrowheads="1"/>
          </p:cNvSpPr>
          <p:nvPr/>
        </p:nvSpPr>
        <p:spPr bwMode="auto">
          <a:xfrm>
            <a:off x="304800" y="381000"/>
            <a:ext cx="7696200" cy="584776"/>
          </a:xfrm>
          <a:prstGeom prst="rect">
            <a:avLst/>
          </a:prstGeom>
          <a:noFill/>
          <a:ln w="9525">
            <a:noFill/>
            <a:miter lim="800000"/>
            <a:headEnd/>
            <a:tailEnd/>
          </a:ln>
        </p:spPr>
        <p:txBody>
          <a:bodyPr wrap="square">
            <a:spAutoFit/>
          </a:bodyPr>
          <a:lstStyle/>
          <a:p>
            <a:r>
              <a:rPr lang="en-US" sz="3200" b="1" dirty="0">
                <a:latin typeface="Liberation Serif" panose="02020603050405020304" pitchFamily="18" charset="0"/>
                <a:cs typeface="Liberation Serif" panose="02020603050405020304" pitchFamily="18" charset="0"/>
              </a:rPr>
              <a:t>Atmosphere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581025" y="179388"/>
            <a:ext cx="8229600" cy="1477962"/>
          </a:xfrm>
        </p:spPr>
        <p:txBody>
          <a:bodyPr/>
          <a:lstStyle/>
          <a:p>
            <a:pPr eaLnBrk="1" hangingPunct="1"/>
            <a:r>
              <a:rPr lang="en-US" dirty="0" smtClean="0">
                <a:latin typeface="Liberation Serif" panose="02020603050405020304" pitchFamily="18" charset="0"/>
              </a:rPr>
              <a:t>Chapter 13:</a:t>
            </a:r>
            <a:br>
              <a:rPr lang="en-US" dirty="0" smtClean="0">
                <a:latin typeface="Liberation Serif" panose="02020603050405020304" pitchFamily="18" charset="0"/>
              </a:rPr>
            </a:br>
            <a:r>
              <a:rPr lang="en-US" dirty="0" smtClean="0">
                <a:latin typeface="Liberation Serif" panose="02020603050405020304" pitchFamily="18" charset="0"/>
              </a:rPr>
              <a:t>The Humanized Environment</a:t>
            </a: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2833" y="1752600"/>
            <a:ext cx="6678334" cy="464515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457200" y="304800"/>
            <a:ext cx="8229600" cy="838200"/>
          </a:xfrm>
        </p:spPr>
        <p:txBody>
          <a:bodyPr/>
          <a:lstStyle/>
          <a:p>
            <a:pPr algn="l" eaLnBrk="1" hangingPunct="1"/>
            <a:r>
              <a:rPr lang="en-US" sz="3200" b="1" dirty="0" smtClean="0">
                <a:latin typeface="Liberation Serif" panose="02020603050405020304" pitchFamily="18" charset="0"/>
              </a:rPr>
              <a:t>The Land</a:t>
            </a:r>
          </a:p>
        </p:txBody>
      </p:sp>
      <p:sp>
        <p:nvSpPr>
          <p:cNvPr id="53250" name="Content Placeholder 2"/>
          <p:cNvSpPr>
            <a:spLocks noGrp="1"/>
          </p:cNvSpPr>
          <p:nvPr>
            <p:ph idx="1"/>
          </p:nvPr>
        </p:nvSpPr>
        <p:spPr>
          <a:xfrm>
            <a:off x="457200" y="914400"/>
            <a:ext cx="8458200" cy="5486400"/>
          </a:xfrm>
        </p:spPr>
        <p:txBody>
          <a:bodyPr/>
          <a:lstStyle/>
          <a:p>
            <a:pPr marL="0" indent="0" eaLnBrk="1" hangingPunct="1">
              <a:buNone/>
            </a:pPr>
            <a:r>
              <a:rPr lang="en-US" sz="2800" b="1" dirty="0" smtClean="0">
                <a:latin typeface="Liberation Serif" panose="02020603050405020304" pitchFamily="18" charset="0"/>
              </a:rPr>
              <a:t>Deforestation</a:t>
            </a:r>
            <a:endParaRPr lang="en-US" sz="2800" dirty="0" smtClean="0">
              <a:latin typeface="Liberation Serif" panose="02020603050405020304" pitchFamily="18" charset="0"/>
            </a:endParaRPr>
          </a:p>
          <a:p>
            <a:pPr eaLnBrk="1" hangingPunct="1"/>
            <a:r>
              <a:rPr lang="en-US" sz="2400" dirty="0" smtClean="0">
                <a:latin typeface="Liberation Serif" panose="02020603050405020304" pitchFamily="18" charset="0"/>
              </a:rPr>
              <a:t>The destruction of vast tracts of forest</a:t>
            </a:r>
          </a:p>
          <a:p>
            <a:pPr eaLnBrk="1" hangingPunct="1"/>
            <a:r>
              <a:rPr lang="en-US" sz="2400" dirty="0" smtClean="0">
                <a:latin typeface="Liberation Serif" panose="02020603050405020304" pitchFamily="18" charset="0"/>
              </a:rPr>
              <a:t>The rate of deforestation worldwide declined in the last decade.</a:t>
            </a:r>
          </a:p>
          <a:p>
            <a:pPr eaLnBrk="1" hangingPunct="1"/>
            <a:r>
              <a:rPr lang="en-US" sz="2400" dirty="0" smtClean="0">
                <a:latin typeface="Liberation Serif" panose="02020603050405020304" pitchFamily="18" charset="0"/>
              </a:rPr>
              <a:t>Deforestation has been going on for centuries, and the motivations for </a:t>
            </a:r>
            <a:r>
              <a:rPr lang="en-US" sz="2400" dirty="0" err="1" smtClean="0">
                <a:latin typeface="Liberation Serif" panose="02020603050405020304" pitchFamily="18" charset="0"/>
              </a:rPr>
              <a:t>defo</a:t>
            </a:r>
            <a:r>
              <a:rPr lang="en-US" sz="2400" dirty="0" smtClean="0">
                <a:latin typeface="Liberation Serif" panose="02020603050405020304" pitchFamily="18" charset="0"/>
              </a:rPr>
              <a:t> </a:t>
            </a:r>
            <a:r>
              <a:rPr lang="en-US" sz="2400" dirty="0" err="1" smtClean="0">
                <a:latin typeface="Liberation Serif" panose="02020603050405020304" pitchFamily="18" charset="0"/>
              </a:rPr>
              <a:t>restation</a:t>
            </a:r>
            <a:r>
              <a:rPr lang="en-US" sz="2400" dirty="0" smtClean="0">
                <a:latin typeface="Liberation Serif" panose="02020603050405020304" pitchFamily="18" charset="0"/>
              </a:rPr>
              <a:t> vary vastly.</a:t>
            </a:r>
          </a:p>
          <a:p>
            <a:pPr marL="0" indent="0" eaLnBrk="1" hangingPunct="1">
              <a:buNone/>
            </a:pPr>
            <a:r>
              <a:rPr lang="en-US" sz="2800" b="1" dirty="0" smtClean="0">
                <a:latin typeface="Liberation Serif" panose="02020603050405020304" pitchFamily="18" charset="0"/>
              </a:rPr>
              <a:t>Soil Erosion</a:t>
            </a:r>
            <a:endParaRPr lang="en-US" sz="2800" dirty="0" smtClean="0">
              <a:latin typeface="Liberation Serif" panose="02020603050405020304" pitchFamily="18" charset="0"/>
            </a:endParaRPr>
          </a:p>
          <a:p>
            <a:pPr eaLnBrk="1" hangingPunct="1">
              <a:buFont typeface="Arial"/>
              <a:buChar char="•"/>
            </a:pPr>
            <a:r>
              <a:rPr lang="en-US" sz="2400" dirty="0" smtClean="0">
                <a:latin typeface="Liberation Serif" panose="02020603050405020304" pitchFamily="18" charset="0"/>
              </a:rPr>
              <a:t>The loss of potentially productive soil to erosion has been called a “quiet crisis” of global proportions.</a:t>
            </a:r>
          </a:p>
          <a:p>
            <a:pPr eaLnBrk="1" hangingPunct="1">
              <a:buFont typeface="Arial"/>
              <a:buChar char="•"/>
            </a:pPr>
            <a:r>
              <a:rPr lang="en-US" sz="2400" dirty="0" smtClean="0">
                <a:latin typeface="Liberation Serif" panose="02020603050405020304" pitchFamily="18" charset="0"/>
              </a:rPr>
              <a:t>Soil erosion is caused by a variety of factors: </a:t>
            </a:r>
            <a:endParaRPr lang="en-US" sz="2400" dirty="0">
              <a:latin typeface="Liberation Serif" panose="02020603050405020304" pitchFamily="18" charset="0"/>
            </a:endParaRPr>
          </a:p>
          <a:p>
            <a:pPr lvl="1" eaLnBrk="1" hangingPunct="1">
              <a:buFont typeface="Arial"/>
              <a:buChar char="•"/>
            </a:pPr>
            <a:r>
              <a:rPr lang="en-US" sz="2000" dirty="0" smtClean="0">
                <a:latin typeface="Liberation Serif" panose="02020603050405020304" pitchFamily="18" charset="0"/>
              </a:rPr>
              <a:t>Grazing livestock destroy the natural vegetation</a:t>
            </a:r>
          </a:p>
          <a:p>
            <a:pPr lvl="1" eaLnBrk="1" hangingPunct="1">
              <a:buFont typeface="Arial"/>
              <a:buChar char="•"/>
            </a:pPr>
            <a:r>
              <a:rPr lang="en-US" sz="2000" dirty="0" smtClean="0">
                <a:latin typeface="Liberation Serif" panose="02020603050405020304" pitchFamily="18" charset="0"/>
              </a:rPr>
              <a:t>Dry land is plowed, wind erosion follows</a:t>
            </a:r>
          </a:p>
          <a:p>
            <a:pPr lvl="1" eaLnBrk="1" hangingPunct="1">
              <a:buFont typeface="Arial"/>
              <a:buChar char="•"/>
            </a:pPr>
            <a:r>
              <a:rPr lang="en-US" sz="2000" dirty="0" smtClean="0">
                <a:latin typeface="Liberation Serif" panose="02020603050405020304" pitchFamily="18" charset="0"/>
              </a:rPr>
              <a:t>Farmers under pressure can’t leave land fallow </a:t>
            </a: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168400"/>
            <a:ext cx="8229600" cy="5537200"/>
          </a:xfrm>
        </p:spPr>
        <p:txBody>
          <a:bodyPr/>
          <a:lstStyle/>
          <a:p>
            <a:pPr marL="0" indent="0" eaLnBrk="1" hangingPunct="1">
              <a:buNone/>
              <a:defRPr/>
            </a:pPr>
            <a:r>
              <a:rPr lang="en-US" sz="2800" b="1" dirty="0" smtClean="0">
                <a:latin typeface="Liberation Serif" panose="02020603050405020304" pitchFamily="18" charset="0"/>
              </a:rPr>
              <a:t>Waste Disposal </a:t>
            </a:r>
            <a:endParaRPr lang="en-US" dirty="0" smtClean="0">
              <a:latin typeface="Liberation Serif" panose="02020603050405020304" pitchFamily="18" charset="0"/>
            </a:endParaRPr>
          </a:p>
          <a:p>
            <a:pPr eaLnBrk="1" hangingPunct="1">
              <a:defRPr/>
            </a:pPr>
            <a:r>
              <a:rPr lang="en-US" sz="2400" dirty="0" smtClean="0">
                <a:latin typeface="Liberation Serif" panose="02020603050405020304" pitchFamily="18" charset="0"/>
              </a:rPr>
              <a:t>The </a:t>
            </a:r>
            <a:r>
              <a:rPr lang="en-US" sz="2400" dirty="0">
                <a:latin typeface="Liberation Serif" panose="02020603050405020304" pitchFamily="18" charset="0"/>
              </a:rPr>
              <a:t>United States, the world’s largest </a:t>
            </a:r>
            <a:r>
              <a:rPr lang="en-US" sz="2400" dirty="0" smtClean="0">
                <a:latin typeface="Liberation Serif" panose="02020603050405020304" pitchFamily="18" charset="0"/>
              </a:rPr>
              <a:t>consumer of </a:t>
            </a:r>
            <a:r>
              <a:rPr lang="en-US" sz="2400" dirty="0">
                <a:latin typeface="Liberation Serif" panose="02020603050405020304" pitchFamily="18" charset="0"/>
              </a:rPr>
              <a:t>resources, is also the largest producer of </a:t>
            </a:r>
            <a:r>
              <a:rPr lang="en-US" sz="2400" b="1" dirty="0">
                <a:latin typeface="Liberation Serif" panose="02020603050405020304" pitchFamily="18" charset="0"/>
              </a:rPr>
              <a:t>solid </a:t>
            </a:r>
            <a:r>
              <a:rPr lang="en-US" sz="2400" b="1" dirty="0" smtClean="0">
                <a:latin typeface="Liberation Serif" panose="02020603050405020304" pitchFamily="18" charset="0"/>
              </a:rPr>
              <a:t>waste.</a:t>
            </a:r>
          </a:p>
          <a:p>
            <a:pPr eaLnBrk="1" hangingPunct="1">
              <a:defRPr/>
            </a:pPr>
            <a:r>
              <a:rPr lang="en-US" sz="2400" dirty="0">
                <a:latin typeface="Liberation Serif" panose="02020603050405020304" pitchFamily="18" charset="0"/>
              </a:rPr>
              <a:t>The number of suitable sites for </a:t>
            </a:r>
            <a:r>
              <a:rPr lang="en-US" sz="2400" b="1" dirty="0">
                <a:latin typeface="Liberation Serif" panose="02020603050405020304" pitchFamily="18" charset="0"/>
              </a:rPr>
              <a:t>sanitary</a:t>
            </a:r>
            <a:r>
              <a:rPr lang="en-US" sz="2400" dirty="0">
                <a:latin typeface="Liberation Serif" panose="02020603050405020304" pitchFamily="18" charset="0"/>
              </a:rPr>
              <a:t> </a:t>
            </a:r>
            <a:r>
              <a:rPr lang="en-US" sz="2400" b="1" dirty="0" smtClean="0">
                <a:latin typeface="Liberation Serif" panose="02020603050405020304" pitchFamily="18" charset="0"/>
              </a:rPr>
              <a:t>landfills</a:t>
            </a:r>
            <a:r>
              <a:rPr lang="en-US" sz="2400" b="1" dirty="0">
                <a:latin typeface="Liberation Serif" panose="02020603050405020304" pitchFamily="18" charset="0"/>
              </a:rPr>
              <a:t> </a:t>
            </a:r>
            <a:r>
              <a:rPr lang="en-US" sz="2400" dirty="0" smtClean="0">
                <a:latin typeface="Liberation Serif" panose="02020603050405020304" pitchFamily="18" charset="0"/>
              </a:rPr>
              <a:t>is decreasing.</a:t>
            </a:r>
          </a:p>
          <a:p>
            <a:pPr eaLnBrk="1" hangingPunct="1">
              <a:defRPr/>
            </a:pPr>
            <a:r>
              <a:rPr lang="en-US" sz="2400" b="1" dirty="0" smtClean="0">
                <a:latin typeface="Liberation Serif" panose="02020603050405020304" pitchFamily="18" charset="0"/>
              </a:rPr>
              <a:t>Toxic wastes: </a:t>
            </a:r>
            <a:r>
              <a:rPr lang="en-US" sz="2400" dirty="0" smtClean="0">
                <a:latin typeface="Liberation Serif" panose="02020603050405020304" pitchFamily="18" charset="0"/>
              </a:rPr>
              <a:t>the </a:t>
            </a:r>
            <a:r>
              <a:rPr lang="en-US" sz="2400" dirty="0">
                <a:latin typeface="Liberation Serif" panose="02020603050405020304" pitchFamily="18" charset="0"/>
              </a:rPr>
              <a:t>danger is caused by chemicals, infectious </a:t>
            </a:r>
            <a:r>
              <a:rPr lang="en-US" sz="2400" dirty="0" smtClean="0">
                <a:latin typeface="Liberation Serif" panose="02020603050405020304" pitchFamily="18" charset="0"/>
              </a:rPr>
              <a:t>materials, and </a:t>
            </a:r>
            <a:r>
              <a:rPr lang="en-US" sz="2400" dirty="0">
                <a:latin typeface="Liberation Serif" panose="02020603050405020304" pitchFamily="18" charset="0"/>
              </a:rPr>
              <a:t>the </a:t>
            </a:r>
            <a:r>
              <a:rPr lang="en-US" sz="2400" dirty="0" smtClean="0">
                <a:latin typeface="Liberation Serif" panose="02020603050405020304" pitchFamily="18" charset="0"/>
              </a:rPr>
              <a:t>like.</a:t>
            </a:r>
          </a:p>
          <a:p>
            <a:pPr eaLnBrk="1" hangingPunct="1">
              <a:defRPr/>
            </a:pPr>
            <a:r>
              <a:rPr lang="en-US" sz="2400" b="1" dirty="0" smtClean="0">
                <a:latin typeface="Liberation Serif" panose="02020603050405020304" pitchFamily="18" charset="0"/>
              </a:rPr>
              <a:t>Radioactive wastes: </a:t>
            </a:r>
            <a:r>
              <a:rPr lang="en-US" sz="2400" dirty="0">
                <a:latin typeface="Liberation Serif" panose="02020603050405020304" pitchFamily="18" charset="0"/>
              </a:rPr>
              <a:t>low-level </a:t>
            </a:r>
            <a:r>
              <a:rPr lang="en-US" sz="2400" dirty="0" smtClean="0">
                <a:latin typeface="Liberation Serif" panose="02020603050405020304" pitchFamily="18" charset="0"/>
              </a:rPr>
              <a:t>and high-level radioactive wastes.</a:t>
            </a:r>
          </a:p>
          <a:p>
            <a:pPr eaLnBrk="1" hangingPunct="1">
              <a:defRPr/>
            </a:pPr>
            <a:r>
              <a:rPr lang="en-US" sz="2400" dirty="0" smtClean="0">
                <a:latin typeface="Liberation Serif" panose="02020603050405020304" pitchFamily="18" charset="0"/>
              </a:rPr>
              <a:t>Transportation of waste.</a:t>
            </a:r>
          </a:p>
          <a:p>
            <a:pPr eaLnBrk="1" hangingPunct="1">
              <a:defRPr/>
            </a:pPr>
            <a:r>
              <a:rPr lang="en-US" sz="2400" dirty="0">
                <a:latin typeface="Liberation Serif" panose="02020603050405020304" pitchFamily="18" charset="0"/>
              </a:rPr>
              <a:t>The dimensions of the waste-disposal problem </a:t>
            </a:r>
            <a:r>
              <a:rPr lang="en-US" sz="2400" dirty="0" smtClean="0">
                <a:latin typeface="Liberation Serif" panose="02020603050405020304" pitchFamily="18" charset="0"/>
              </a:rPr>
              <a:t>are growing </a:t>
            </a:r>
            <a:r>
              <a:rPr lang="en-US" sz="2400" dirty="0">
                <a:latin typeface="Liberation Serif" panose="02020603050405020304" pitchFamily="18" charset="0"/>
              </a:rPr>
              <a:t>and </a:t>
            </a:r>
            <a:r>
              <a:rPr lang="en-US" sz="2400" dirty="0" smtClean="0">
                <a:latin typeface="Liberation Serif" panose="02020603050405020304" pitchFamily="18" charset="0"/>
              </a:rPr>
              <a:t>globalizing.</a:t>
            </a:r>
          </a:p>
          <a:p>
            <a:pPr eaLnBrk="1" hangingPunct="1">
              <a:defRPr/>
            </a:pPr>
            <a:endParaRPr lang="en-US" sz="2400" dirty="0" smtClean="0">
              <a:latin typeface="Liberation Serif" panose="02020603050405020304" pitchFamily="18" charset="0"/>
            </a:endParaRPr>
          </a:p>
          <a:p>
            <a:pPr marL="0" indent="0" eaLnBrk="1" hangingPunct="1">
              <a:buFont typeface="Arial" charset="0"/>
              <a:buNone/>
              <a:defRPr/>
            </a:pPr>
            <a:endParaRPr lang="en-US" b="1" dirty="0">
              <a:latin typeface="Liberation Serif" panose="02020603050405020304" pitchFamily="18" charset="0"/>
            </a:endParaRPr>
          </a:p>
          <a:p>
            <a:pPr marL="0" indent="0" algn="ctr" eaLnBrk="1" hangingPunct="1">
              <a:buFont typeface="Arial" charset="0"/>
              <a:buNone/>
              <a:defRPr/>
            </a:pPr>
            <a:endParaRPr lang="en-US" dirty="0" smtClean="0">
              <a:latin typeface="Liberation Serif" panose="02020603050405020304" pitchFamily="18" charset="0"/>
            </a:endParaRPr>
          </a:p>
        </p:txBody>
      </p:sp>
      <p:sp>
        <p:nvSpPr>
          <p:cNvPr id="3" name="Footer Placeholder 2"/>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4" name="Title 1"/>
          <p:cNvSpPr>
            <a:spLocks noGrp="1"/>
          </p:cNvSpPr>
          <p:nvPr>
            <p:ph type="title"/>
          </p:nvPr>
        </p:nvSpPr>
        <p:spPr>
          <a:xfrm>
            <a:off x="533400" y="304800"/>
            <a:ext cx="8229600" cy="838200"/>
          </a:xfrm>
        </p:spPr>
        <p:txBody>
          <a:bodyPr/>
          <a:lstStyle/>
          <a:p>
            <a:pPr algn="l" eaLnBrk="1" hangingPunct="1"/>
            <a:r>
              <a:rPr lang="en-US" sz="3200" b="1" dirty="0" smtClean="0">
                <a:latin typeface="Liberation Serif" panose="02020603050405020304" pitchFamily="18" charset="0"/>
              </a:rPr>
              <a:t>The Land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2"/>
          <p:cNvSpPr>
            <a:spLocks noGrp="1"/>
          </p:cNvSpPr>
          <p:nvPr>
            <p:ph type="title"/>
          </p:nvPr>
        </p:nvSpPr>
        <p:spPr>
          <a:xfrm>
            <a:off x="457200" y="457200"/>
            <a:ext cx="6400800" cy="731838"/>
          </a:xfrm>
        </p:spPr>
        <p:txBody>
          <a:bodyPr/>
          <a:lstStyle/>
          <a:p>
            <a:pPr algn="l" eaLnBrk="1" hangingPunct="1"/>
            <a:r>
              <a:rPr lang="en-US" sz="3200" b="1" dirty="0" smtClean="0">
                <a:latin typeface="Liberation Serif" panose="02020603050405020304" pitchFamily="18" charset="0"/>
              </a:rPr>
              <a:t>Biodiversity</a:t>
            </a:r>
          </a:p>
        </p:txBody>
      </p:sp>
      <p:sp>
        <p:nvSpPr>
          <p:cNvPr id="58370" name="Content Placeholder 1"/>
          <p:cNvSpPr>
            <a:spLocks noGrp="1"/>
          </p:cNvSpPr>
          <p:nvPr>
            <p:ph idx="1"/>
          </p:nvPr>
        </p:nvSpPr>
        <p:spPr>
          <a:xfrm>
            <a:off x="457200" y="1371600"/>
            <a:ext cx="8229600" cy="4525963"/>
          </a:xfrm>
        </p:spPr>
        <p:txBody>
          <a:bodyPr/>
          <a:lstStyle/>
          <a:p>
            <a:pPr eaLnBrk="1" hangingPunct="1"/>
            <a:r>
              <a:rPr lang="en-US" sz="2800" b="1" dirty="0" smtClean="0">
                <a:latin typeface="Liberation Serif" panose="02020603050405020304" pitchFamily="18" charset="0"/>
              </a:rPr>
              <a:t>Biodiversity:</a:t>
            </a:r>
            <a:r>
              <a:rPr lang="en-US" sz="2800" dirty="0" smtClean="0">
                <a:latin typeface="Liberation Serif" panose="02020603050405020304" pitchFamily="18" charset="0"/>
              </a:rPr>
              <a:t> the diversity of all aspects of life found on the Earth.</a:t>
            </a:r>
          </a:p>
          <a:p>
            <a:pPr eaLnBrk="1" hangingPunct="1"/>
            <a:r>
              <a:rPr lang="en-US" sz="2800" dirty="0" smtClean="0">
                <a:latin typeface="Liberation Serif" panose="02020603050405020304" pitchFamily="18" charset="0"/>
              </a:rPr>
              <a:t>Where is biodiversity most threatened?</a:t>
            </a:r>
          </a:p>
          <a:p>
            <a:pPr lvl="1" eaLnBrk="1" hangingPunct="1">
              <a:buFont typeface="Arial"/>
              <a:buChar char="•"/>
            </a:pPr>
            <a:r>
              <a:rPr lang="en-US" dirty="0" smtClean="0">
                <a:latin typeface="Liberation Serif" panose="02020603050405020304" pitchFamily="18" charset="0"/>
              </a:rPr>
              <a:t>Threat of extinction depends on the range of the species, its scarcity, and its geographic concentration.</a:t>
            </a:r>
          </a:p>
          <a:p>
            <a:pPr eaLnBrk="1" hangingPunct="1"/>
            <a:r>
              <a:rPr lang="en-US" sz="2800" dirty="0" smtClean="0">
                <a:latin typeface="Liberation Serif" panose="02020603050405020304" pitchFamily="18" charset="0"/>
              </a:rPr>
              <a:t>Human impacts on biodiversity have increased over time.</a:t>
            </a: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Content Placeholder 2"/>
          <p:cNvSpPr>
            <a:spLocks noGrp="1"/>
          </p:cNvSpPr>
          <p:nvPr>
            <p:ph idx="1"/>
          </p:nvPr>
        </p:nvSpPr>
        <p:spPr>
          <a:xfrm>
            <a:off x="457200" y="2209800"/>
            <a:ext cx="8229600" cy="3916363"/>
          </a:xfrm>
        </p:spPr>
        <p:txBody>
          <a:bodyPr/>
          <a:lstStyle/>
          <a:p>
            <a:pPr marL="0" indent="0" eaLnBrk="1" hangingPunct="1">
              <a:buFont typeface="Arial" charset="0"/>
              <a:buNone/>
            </a:pPr>
            <a:r>
              <a:rPr lang="en-US" sz="2800" dirty="0" smtClean="0">
                <a:latin typeface="Liberation Serif" panose="02020603050405020304" pitchFamily="18" charset="0"/>
              </a:rPr>
              <a:t>What is the greatest environmental concern facing the region where you live, and in what other regions of the world is that concern also present? How do differences between your region and the other regions sharing the concern influence how it is understood and approached?</a:t>
            </a:r>
          </a:p>
        </p:txBody>
      </p:sp>
      <p:pic>
        <p:nvPicPr>
          <p:cNvPr id="59394" name="Picture 2"/>
          <p:cNvPicPr>
            <a:picLocks noChangeAspect="1" noChangeArrowheads="1"/>
          </p:cNvPicPr>
          <p:nvPr/>
        </p:nvPicPr>
        <p:blipFill>
          <a:blip r:embed="rId3" cstate="email"/>
          <a:srcRect/>
          <a:stretch>
            <a:fillRect/>
          </a:stretch>
        </p:blipFill>
        <p:spPr bwMode="auto">
          <a:xfrm>
            <a:off x="2133600" y="228600"/>
            <a:ext cx="4572000" cy="14478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457200" y="457200"/>
            <a:ext cx="8229600" cy="1143000"/>
          </a:xfrm>
        </p:spPr>
        <p:txBody>
          <a:bodyPr/>
          <a:lstStyle/>
          <a:p>
            <a:pPr eaLnBrk="1" hangingPunct="1"/>
            <a:r>
              <a:rPr lang="en-US" sz="3600" b="1" dirty="0" smtClean="0">
                <a:latin typeface="Liberation Serif" panose="02020603050405020304" pitchFamily="18" charset="0"/>
              </a:rPr>
              <a:t>Key </a:t>
            </a:r>
            <a:r>
              <a:rPr lang="en-US" sz="3600" b="1" dirty="0">
                <a:latin typeface="Liberation Serif" panose="02020603050405020304" pitchFamily="18" charset="0"/>
              </a:rPr>
              <a:t>Question</a:t>
            </a:r>
            <a:r>
              <a:rPr lang="en-US" sz="3600" dirty="0">
                <a:latin typeface="Liberation Serif" panose="02020603050405020304" pitchFamily="18" charset="0"/>
              </a:rPr>
              <a:t>: What are the major factors contributing to environmental change today</a:t>
            </a:r>
            <a:r>
              <a:rPr lang="en-US" sz="3600" dirty="0" smtClean="0">
                <a:latin typeface="Liberation Serif" panose="02020603050405020304" pitchFamily="18" charset="0"/>
              </a:rPr>
              <a:t>?</a:t>
            </a: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057400"/>
            <a:ext cx="5791200" cy="4567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457200" y="457200"/>
            <a:ext cx="5029200" cy="960438"/>
          </a:xfrm>
        </p:spPr>
        <p:txBody>
          <a:bodyPr/>
          <a:lstStyle/>
          <a:p>
            <a:pPr algn="l" eaLnBrk="1" hangingPunct="1"/>
            <a:r>
              <a:rPr lang="en-US" sz="3200" b="1" dirty="0" smtClean="0">
                <a:latin typeface="Liberation Serif" panose="02020603050405020304" pitchFamily="18" charset="0"/>
              </a:rPr>
              <a:t>Political Ecology</a:t>
            </a:r>
          </a:p>
        </p:txBody>
      </p:sp>
      <p:sp>
        <p:nvSpPr>
          <p:cNvPr id="3" name="Content Placeholder 2"/>
          <p:cNvSpPr>
            <a:spLocks noGrp="1"/>
          </p:cNvSpPr>
          <p:nvPr>
            <p:ph idx="1"/>
          </p:nvPr>
        </p:nvSpPr>
        <p:spPr>
          <a:xfrm>
            <a:off x="457200" y="1295400"/>
            <a:ext cx="8229600" cy="5105400"/>
          </a:xfrm>
        </p:spPr>
        <p:txBody>
          <a:bodyPr/>
          <a:lstStyle/>
          <a:p>
            <a:pPr eaLnBrk="1" hangingPunct="1">
              <a:spcBef>
                <a:spcPts val="0"/>
              </a:spcBef>
              <a:spcAft>
                <a:spcPts val="1800"/>
              </a:spcAft>
              <a:defRPr/>
            </a:pPr>
            <a:r>
              <a:rPr lang="en-US" sz="2800" dirty="0">
                <a:latin typeface="Liberation Serif" panose="02020603050405020304" pitchFamily="18" charset="0"/>
              </a:rPr>
              <a:t>Leslie Gray and William Moseley describe the </a:t>
            </a:r>
            <a:r>
              <a:rPr lang="en-US" sz="2800" dirty="0" smtClean="0">
                <a:latin typeface="Liberation Serif" panose="02020603050405020304" pitchFamily="18" charset="0"/>
              </a:rPr>
              <a:t>field of political ecology as a way </a:t>
            </a:r>
            <a:r>
              <a:rPr lang="en-US" sz="2800" dirty="0">
                <a:latin typeface="Liberation Serif" panose="02020603050405020304" pitchFamily="18" charset="0"/>
              </a:rPr>
              <a:t>of </a:t>
            </a:r>
            <a:r>
              <a:rPr lang="en-US" sz="2800" dirty="0" smtClean="0">
                <a:latin typeface="Liberation Serif" panose="02020603050405020304" pitchFamily="18" charset="0"/>
              </a:rPr>
              <a:t>considering </a:t>
            </a:r>
            <a:r>
              <a:rPr lang="en-US" sz="2800" dirty="0">
                <a:latin typeface="Liberation Serif" panose="02020603050405020304" pitchFamily="18" charset="0"/>
              </a:rPr>
              <a:t>the roles of “political economy, </a:t>
            </a:r>
            <a:r>
              <a:rPr lang="en-US" sz="2800" dirty="0" smtClean="0">
                <a:latin typeface="Liberation Serif" panose="02020603050405020304" pitchFamily="18" charset="0"/>
              </a:rPr>
              <a:t>power and </a:t>
            </a:r>
            <a:r>
              <a:rPr lang="en-US" sz="2800" dirty="0">
                <a:latin typeface="Liberation Serif" panose="02020603050405020304" pitchFamily="18" charset="0"/>
              </a:rPr>
              <a:t>history in shaping human-environmental interactions</a:t>
            </a:r>
            <a:r>
              <a:rPr lang="en-US" sz="2800" dirty="0" smtClean="0">
                <a:latin typeface="Liberation Serif" panose="02020603050405020304" pitchFamily="18" charset="0"/>
              </a:rPr>
              <a:t>.”</a:t>
            </a:r>
          </a:p>
          <a:p>
            <a:pPr eaLnBrk="1" hangingPunct="1">
              <a:spcBef>
                <a:spcPts val="0"/>
              </a:spcBef>
              <a:spcAft>
                <a:spcPts val="1800"/>
              </a:spcAft>
              <a:defRPr/>
            </a:pPr>
            <a:r>
              <a:rPr lang="en-US" sz="2800" dirty="0">
                <a:latin typeface="Liberation Serif" panose="02020603050405020304" pitchFamily="18" charset="0"/>
              </a:rPr>
              <a:t>Political ecologists use scale to consider </a:t>
            </a:r>
            <a:r>
              <a:rPr lang="en-US" sz="2800" dirty="0" smtClean="0">
                <a:latin typeface="Liberation Serif" panose="02020603050405020304" pitchFamily="18" charset="0"/>
              </a:rPr>
              <a:t>how attempts </a:t>
            </a:r>
            <a:r>
              <a:rPr lang="en-US" sz="2800" dirty="0">
                <a:latin typeface="Liberation Serif" panose="02020603050405020304" pitchFamily="18" charset="0"/>
              </a:rPr>
              <a:t>to affect environmental change, such as </a:t>
            </a:r>
            <a:r>
              <a:rPr lang="en-US" sz="2800" dirty="0" smtClean="0">
                <a:latin typeface="Liberation Serif" panose="02020603050405020304" pitchFamily="18" charset="0"/>
              </a:rPr>
              <a:t>deforestation, differ </a:t>
            </a:r>
            <a:r>
              <a:rPr lang="en-US" sz="2800" dirty="0">
                <a:latin typeface="Liberation Serif" panose="02020603050405020304" pitchFamily="18" charset="0"/>
              </a:rPr>
              <a:t>depending on the level of spatial detail </a:t>
            </a:r>
            <a:r>
              <a:rPr lang="en-US" sz="2800" dirty="0" smtClean="0">
                <a:latin typeface="Liberation Serif" panose="02020603050405020304" pitchFamily="18" charset="0"/>
              </a:rPr>
              <a:t>used to </a:t>
            </a:r>
            <a:r>
              <a:rPr lang="en-US" sz="2800" dirty="0">
                <a:latin typeface="Liberation Serif" panose="02020603050405020304" pitchFamily="18" charset="0"/>
              </a:rPr>
              <a:t>examine the issue.</a:t>
            </a: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3"/>
          <p:cNvSpPr>
            <a:spLocks noGrp="1"/>
          </p:cNvSpPr>
          <p:nvPr>
            <p:ph type="title"/>
          </p:nvPr>
        </p:nvSpPr>
        <p:spPr>
          <a:xfrm>
            <a:off x="457200" y="609600"/>
            <a:ext cx="6172200" cy="808038"/>
          </a:xfrm>
        </p:spPr>
        <p:txBody>
          <a:bodyPr/>
          <a:lstStyle/>
          <a:p>
            <a:pPr algn="l" eaLnBrk="1" hangingPunct="1"/>
            <a:r>
              <a:rPr lang="en-US" sz="3200" b="1" dirty="0" smtClean="0">
                <a:latin typeface="Liberation Serif" panose="02020603050405020304" pitchFamily="18" charset="0"/>
              </a:rPr>
              <a:t>Population</a:t>
            </a:r>
          </a:p>
        </p:txBody>
      </p:sp>
      <p:sp>
        <p:nvSpPr>
          <p:cNvPr id="2" name="Content Placeholder 1"/>
          <p:cNvSpPr>
            <a:spLocks noGrp="1"/>
          </p:cNvSpPr>
          <p:nvPr>
            <p:ph idx="1"/>
          </p:nvPr>
        </p:nvSpPr>
        <p:spPr>
          <a:xfrm>
            <a:off x="457200" y="1295400"/>
            <a:ext cx="8229600" cy="5257800"/>
          </a:xfrm>
        </p:spPr>
        <p:txBody>
          <a:bodyPr/>
          <a:lstStyle/>
          <a:p>
            <a:pPr eaLnBrk="1" hangingPunct="1"/>
            <a:r>
              <a:rPr lang="en-US" sz="2800" dirty="0" smtClean="0">
                <a:latin typeface="Liberation Serif" panose="02020603050405020304" pitchFamily="18" charset="0"/>
              </a:rPr>
              <a:t>More people=More environmental change.</a:t>
            </a:r>
          </a:p>
          <a:p>
            <a:pPr eaLnBrk="1" hangingPunct="1"/>
            <a:r>
              <a:rPr lang="fr-FR" sz="2800" dirty="0">
                <a:latin typeface="Liberation Serif" panose="02020603050405020304" pitchFamily="18" charset="0"/>
              </a:rPr>
              <a:t>P</a:t>
            </a:r>
            <a:r>
              <a:rPr lang="fr-FR" sz="2800" dirty="0" smtClean="0">
                <a:latin typeface="Liberation Serif" panose="02020603050405020304" pitchFamily="18" charset="0"/>
              </a:rPr>
              <a:t>opulations impact </a:t>
            </a:r>
            <a:r>
              <a:rPr lang="fr-FR" sz="2800" dirty="0" err="1" smtClean="0">
                <a:latin typeface="Liberation Serif" panose="02020603050405020304" pitchFamily="18" charset="0"/>
              </a:rPr>
              <a:t>Environment</a:t>
            </a:r>
            <a:r>
              <a:rPr lang="fr-FR" sz="2800" dirty="0" smtClean="0">
                <a:latin typeface="Liberation Serif" panose="02020603050405020304" pitchFamily="18" charset="0"/>
              </a:rPr>
              <a:t> </a:t>
            </a:r>
            <a:r>
              <a:rPr lang="fr-FR" sz="2800" dirty="0" err="1" smtClean="0">
                <a:latin typeface="Liberation Serif" panose="02020603050405020304" pitchFamily="18" charset="0"/>
              </a:rPr>
              <a:t>differently</a:t>
            </a:r>
            <a:r>
              <a:rPr lang="fr-FR" sz="2800" dirty="0" smtClean="0">
                <a:latin typeface="Liberation Serif" panose="02020603050405020304" pitchFamily="18" charset="0"/>
              </a:rPr>
              <a:t> </a:t>
            </a:r>
          </a:p>
          <a:p>
            <a:pPr lvl="1" eaLnBrk="1" hangingPunct="1"/>
            <a:r>
              <a:rPr lang="en-US" sz="2400" dirty="0" smtClean="0">
                <a:latin typeface="Liberation Serif" panose="02020603050405020304" pitchFamily="18" charset="0"/>
              </a:rPr>
              <a:t>Affluent regions and neighborhoods produce a higher demand for consumer goods, etc.</a:t>
            </a:r>
            <a:endParaRPr lang="en-US" sz="2400" dirty="0">
              <a:latin typeface="Liberation Serif" panose="02020603050405020304" pitchFamily="18" charset="0"/>
            </a:endParaRPr>
          </a:p>
          <a:p>
            <a:pPr eaLnBrk="1" hangingPunct="1"/>
            <a:r>
              <a:rPr lang="en-US" sz="2800" dirty="0" smtClean="0">
                <a:latin typeface="Liberation Serif" panose="02020603050405020304" pitchFamily="18" charset="0"/>
              </a:rPr>
              <a:t>Natural disaster hits: </a:t>
            </a:r>
          </a:p>
          <a:p>
            <a:pPr lvl="1" eaLnBrk="1" hangingPunct="1"/>
            <a:r>
              <a:rPr lang="en-US" sz="2400" dirty="0" smtClean="0">
                <a:latin typeface="Liberation Serif" panose="02020603050405020304" pitchFamily="18" charset="0"/>
              </a:rPr>
              <a:t>wealthier area, the place will more likely be hit financially</a:t>
            </a:r>
          </a:p>
          <a:p>
            <a:pPr lvl="1" eaLnBrk="1" hangingPunct="1"/>
            <a:r>
              <a:rPr lang="en-US" sz="2400" dirty="0" smtClean="0">
                <a:latin typeface="Liberation Serif" panose="02020603050405020304" pitchFamily="18" charset="0"/>
              </a:rPr>
              <a:t>poorer area, the place will likely be hit by both financial loss and the loss of lives.</a:t>
            </a:r>
          </a:p>
          <a:p>
            <a:pPr eaLnBrk="1" hangingPunct="1"/>
            <a:endParaRPr lang="en-US" dirty="0" smtClean="0">
              <a:latin typeface="Liberation Serif" panose="02020603050405020304" pitchFamily="18" charset="0"/>
            </a:endParaRPr>
          </a:p>
          <a:p>
            <a:pPr eaLnBrk="1" hangingPunct="1"/>
            <a:endParaRPr lang="en-US" dirty="0" smtClean="0">
              <a:latin typeface="Liberation Serif" panose="02020603050405020304" pitchFamily="18" charset="0"/>
            </a:endParaRPr>
          </a:p>
          <a:p>
            <a:pPr eaLnBrk="1" hangingPunct="1"/>
            <a:endParaRPr lang="en-US" dirty="0" smtClean="0">
              <a:latin typeface="Liberation Serif" panose="02020603050405020304" pitchFamily="18" charset="0"/>
            </a:endParaRPr>
          </a:p>
          <a:p>
            <a:pPr eaLnBrk="1" hangingPunct="1">
              <a:buFont typeface="Arial" charset="0"/>
              <a:buNone/>
            </a:pPr>
            <a:endParaRPr lang="en-US" dirty="0" smtClean="0">
              <a:latin typeface="Liberation Serif" panose="02020603050405020304" pitchFamily="18" charset="0"/>
            </a:endParaRPr>
          </a:p>
          <a:p>
            <a:pPr eaLnBrk="1" hangingPunct="1">
              <a:buFont typeface="Arial" charset="0"/>
              <a:buNone/>
            </a:pPr>
            <a:endParaRPr lang="en-US" dirty="0" smtClean="0">
              <a:latin typeface="Liberation Serif" panose="02020603050405020304" pitchFamily="18" charset="0"/>
            </a:endParaRPr>
          </a:p>
          <a:p>
            <a:pPr eaLnBrk="1" hangingPunct="1"/>
            <a:endParaRPr lang="en-US" dirty="0" smtClean="0">
              <a:latin typeface="Liberation Serif" panose="02020603050405020304" pitchFamily="18" charset="0"/>
            </a:endParaRPr>
          </a:p>
          <a:p>
            <a:pPr eaLnBrk="1" hangingPunct="1"/>
            <a:endParaRPr lang="en-US" dirty="0" smtClean="0">
              <a:latin typeface="Liberation Serif" panose="02020603050405020304" pitchFamily="18" charset="0"/>
            </a:endParaRPr>
          </a:p>
          <a:p>
            <a:pPr eaLnBrk="1" hangingPunct="1">
              <a:buFont typeface="Arial" charset="0"/>
              <a:buNone/>
            </a:pPr>
            <a:endParaRPr lang="en-US" dirty="0" smtClean="0">
              <a:latin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u10e_fig_13_16_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609" y="1600200"/>
            <a:ext cx="4414391" cy="3430538"/>
          </a:xfrm>
          <a:prstGeom prst="rect">
            <a:avLst/>
          </a:prstGeom>
        </p:spPr>
      </p:pic>
      <p:pic>
        <p:nvPicPr>
          <p:cNvPr id="3" name="Picture 2" descr="fou10e_fig_13_16_0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1676400"/>
            <a:ext cx="4314357" cy="3352800"/>
          </a:xfrm>
          <a:prstGeom prst="rect">
            <a:avLst/>
          </a:prstGeom>
        </p:spPr>
      </p:pic>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pPr algn="l" eaLnBrk="1" hangingPunct="1"/>
            <a:r>
              <a:rPr lang="en-US" sz="3200" b="1" dirty="0" smtClean="0">
                <a:latin typeface="Liberation Serif" panose="02020603050405020304" pitchFamily="18" charset="0"/>
              </a:rPr>
              <a:t>Patterns of Consumption</a:t>
            </a:r>
          </a:p>
        </p:txBody>
      </p:sp>
      <p:sp>
        <p:nvSpPr>
          <p:cNvPr id="3" name="Content Placeholder 2"/>
          <p:cNvSpPr>
            <a:spLocks noGrp="1"/>
          </p:cNvSpPr>
          <p:nvPr>
            <p:ph idx="1"/>
          </p:nvPr>
        </p:nvSpPr>
        <p:spPr>
          <a:xfrm>
            <a:off x="457200" y="1371600"/>
            <a:ext cx="8229600" cy="5257800"/>
          </a:xfrm>
        </p:spPr>
        <p:txBody>
          <a:bodyPr/>
          <a:lstStyle/>
          <a:p>
            <a:pPr eaLnBrk="1" hangingPunct="1">
              <a:spcBef>
                <a:spcPts val="0"/>
              </a:spcBef>
              <a:spcAft>
                <a:spcPts val="1800"/>
              </a:spcAft>
              <a:defRPr/>
            </a:pPr>
            <a:r>
              <a:rPr lang="en-US" sz="2800" dirty="0" smtClean="0">
                <a:latin typeface="Liberation Serif" panose="02020603050405020304" pitchFamily="18" charset="0"/>
              </a:rPr>
              <a:t>Many </a:t>
            </a:r>
            <a:r>
              <a:rPr lang="en-US" sz="2800" dirty="0">
                <a:latin typeface="Liberation Serif" panose="02020603050405020304" pitchFamily="18" charset="0"/>
              </a:rPr>
              <a:t>societies now </a:t>
            </a:r>
            <a:r>
              <a:rPr lang="en-US" sz="2800" dirty="0" smtClean="0">
                <a:latin typeface="Liberation Serif" panose="02020603050405020304" pitchFamily="18" charset="0"/>
              </a:rPr>
              <a:t>consume resources </a:t>
            </a:r>
            <a:r>
              <a:rPr lang="en-US" sz="2800" dirty="0">
                <a:latin typeface="Liberation Serif" panose="02020603050405020304" pitchFamily="18" charset="0"/>
              </a:rPr>
              <a:t>at a level and rate that far exceed basic </a:t>
            </a:r>
            <a:r>
              <a:rPr lang="en-US" sz="2800" dirty="0" smtClean="0">
                <a:latin typeface="Liberation Serif" panose="02020603050405020304" pitchFamily="18" charset="0"/>
              </a:rPr>
              <a:t>subsistence</a:t>
            </a:r>
            <a:r>
              <a:rPr lang="en-US" sz="2800" dirty="0">
                <a:latin typeface="Liberation Serif" panose="02020603050405020304" pitchFamily="18" charset="0"/>
              </a:rPr>
              <a:t> </a:t>
            </a:r>
            <a:r>
              <a:rPr lang="en-US" sz="2800" dirty="0" smtClean="0">
                <a:latin typeface="Liberation Serif" panose="02020603050405020304" pitchFamily="18" charset="0"/>
              </a:rPr>
              <a:t>needs.</a:t>
            </a:r>
          </a:p>
          <a:p>
            <a:pPr eaLnBrk="1" hangingPunct="1">
              <a:spcBef>
                <a:spcPts val="0"/>
              </a:spcBef>
              <a:spcAft>
                <a:spcPts val="1800"/>
              </a:spcAft>
              <a:defRPr/>
            </a:pPr>
            <a:r>
              <a:rPr lang="en-US" sz="2800" dirty="0" smtClean="0">
                <a:latin typeface="Liberation Serif" panose="02020603050405020304" pitchFamily="18" charset="0"/>
              </a:rPr>
              <a:t>People in the ‘core’ make far </a:t>
            </a:r>
            <a:r>
              <a:rPr lang="en-US" sz="2800" dirty="0">
                <a:latin typeface="Liberation Serif" panose="02020603050405020304" pitchFamily="18" charset="0"/>
              </a:rPr>
              <a:t>greater demands on Earth’s resources than do </a:t>
            </a:r>
            <a:r>
              <a:rPr lang="en-US" sz="2800" dirty="0" smtClean="0">
                <a:latin typeface="Liberation Serif" panose="02020603050405020304" pitchFamily="18" charset="0"/>
              </a:rPr>
              <a:t>the much </a:t>
            </a:r>
            <a:r>
              <a:rPr lang="en-US" sz="2800" dirty="0">
                <a:latin typeface="Liberation Serif" panose="02020603050405020304" pitchFamily="18" charset="0"/>
              </a:rPr>
              <a:t>larger numbers in the poorer </a:t>
            </a:r>
            <a:r>
              <a:rPr lang="en-US" sz="2800" dirty="0" smtClean="0">
                <a:latin typeface="Liberation Serif" panose="02020603050405020304" pitchFamily="18" charset="0"/>
              </a:rPr>
              <a:t>countries.</a:t>
            </a:r>
          </a:p>
          <a:p>
            <a:pPr eaLnBrk="1" hangingPunct="1">
              <a:spcBef>
                <a:spcPts val="0"/>
              </a:spcBef>
              <a:spcAft>
                <a:spcPts val="1800"/>
              </a:spcAft>
              <a:defRPr/>
            </a:pPr>
            <a:r>
              <a:rPr lang="en-US" sz="2800" dirty="0">
                <a:latin typeface="Liberation Serif" panose="02020603050405020304" pitchFamily="18" charset="0"/>
              </a:rPr>
              <a:t>Globally, consumption is tied to </a:t>
            </a:r>
            <a:r>
              <a:rPr lang="en-US" sz="2800" dirty="0" smtClean="0">
                <a:latin typeface="Liberation Serif" panose="02020603050405020304" pitchFamily="18" charset="0"/>
              </a:rPr>
              <a:t>technology.</a:t>
            </a:r>
            <a:endParaRPr lang="en-US" sz="2800" dirty="0">
              <a:latin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457200" y="381000"/>
            <a:ext cx="5562600" cy="781050"/>
          </a:xfrm>
        </p:spPr>
        <p:txBody>
          <a:bodyPr/>
          <a:lstStyle/>
          <a:p>
            <a:pPr algn="l" eaLnBrk="1" hangingPunct="1"/>
            <a:r>
              <a:rPr lang="en-US" sz="3200" b="1" dirty="0" smtClean="0">
                <a:latin typeface="Liberation Serif" panose="02020603050405020304" pitchFamily="18" charset="0"/>
              </a:rPr>
              <a:t>Industrial Technology</a:t>
            </a:r>
          </a:p>
        </p:txBody>
      </p:sp>
      <p:sp>
        <p:nvSpPr>
          <p:cNvPr id="3" name="Content Placeholder 2"/>
          <p:cNvSpPr>
            <a:spLocks noGrp="1"/>
          </p:cNvSpPr>
          <p:nvPr>
            <p:ph idx="1"/>
          </p:nvPr>
        </p:nvSpPr>
        <p:spPr>
          <a:xfrm>
            <a:off x="457200" y="1143000"/>
            <a:ext cx="8229600" cy="4876800"/>
          </a:xfrm>
        </p:spPr>
        <p:txBody>
          <a:bodyPr/>
          <a:lstStyle/>
          <a:p>
            <a:pPr eaLnBrk="1" hangingPunct="1">
              <a:spcBef>
                <a:spcPts val="0"/>
              </a:spcBef>
              <a:spcAft>
                <a:spcPts val="600"/>
              </a:spcAft>
              <a:defRPr/>
            </a:pPr>
            <a:r>
              <a:rPr lang="en-US" sz="2800" dirty="0">
                <a:latin typeface="Liberation Serif" panose="02020603050405020304" pitchFamily="18" charset="0"/>
              </a:rPr>
              <a:t>Resource </a:t>
            </a:r>
            <a:r>
              <a:rPr lang="en-US" sz="2800" dirty="0" smtClean="0">
                <a:latin typeface="Liberation Serif" panose="02020603050405020304" pitchFamily="18" charset="0"/>
              </a:rPr>
              <a:t>extraction practices </a:t>
            </a:r>
            <a:r>
              <a:rPr lang="en-US" sz="2800" dirty="0">
                <a:latin typeface="Liberation Serif" panose="02020603050405020304" pitchFamily="18" charset="0"/>
              </a:rPr>
              <a:t>such as mining and logging, which </a:t>
            </a:r>
            <a:r>
              <a:rPr lang="en-US" sz="2800" dirty="0" smtClean="0">
                <a:latin typeface="Liberation Serif" panose="02020603050405020304" pitchFamily="18" charset="0"/>
              </a:rPr>
              <a:t>provide</a:t>
            </a:r>
            <a:r>
              <a:rPr lang="en-US" sz="2800" dirty="0">
                <a:latin typeface="Liberation Serif" panose="02020603050405020304" pitchFamily="18" charset="0"/>
              </a:rPr>
              <a:t> </a:t>
            </a:r>
            <a:r>
              <a:rPr lang="en-US" sz="2800" dirty="0" smtClean="0">
                <a:latin typeface="Liberation Serif" panose="02020603050405020304" pitchFamily="18" charset="0"/>
              </a:rPr>
              <a:t>the </a:t>
            </a:r>
            <a:r>
              <a:rPr lang="en-US" sz="2800" dirty="0">
                <a:latin typeface="Liberation Serif" panose="02020603050405020304" pitchFamily="18" charset="0"/>
              </a:rPr>
              <a:t>materials to produce technologies, have created </a:t>
            </a:r>
            <a:r>
              <a:rPr lang="en-US" sz="2800" dirty="0" smtClean="0">
                <a:latin typeface="Liberation Serif" panose="02020603050405020304" pitchFamily="18" charset="0"/>
              </a:rPr>
              <a:t>severe environmental problems.</a:t>
            </a:r>
          </a:p>
          <a:p>
            <a:pPr eaLnBrk="1" hangingPunct="1">
              <a:spcBef>
                <a:spcPts val="0"/>
              </a:spcBef>
              <a:spcAft>
                <a:spcPts val="600"/>
              </a:spcAft>
              <a:defRPr/>
            </a:pPr>
            <a:r>
              <a:rPr lang="en-US" sz="2800" dirty="0" smtClean="0">
                <a:latin typeface="Liberation Serif" panose="02020603050405020304" pitchFamily="18" charset="0"/>
              </a:rPr>
              <a:t>Technology </a:t>
            </a:r>
            <a:r>
              <a:rPr lang="en-US" sz="2800" dirty="0">
                <a:latin typeface="Liberation Serif" panose="02020603050405020304" pitchFamily="18" charset="0"/>
              </a:rPr>
              <a:t>has enabled humans to alter large portions </a:t>
            </a:r>
            <a:r>
              <a:rPr lang="en-US" sz="2800" dirty="0" smtClean="0">
                <a:latin typeface="Liberation Serif" panose="02020603050405020304" pitchFamily="18" charset="0"/>
              </a:rPr>
              <a:t>of the </a:t>
            </a:r>
            <a:r>
              <a:rPr lang="en-US" sz="2800" dirty="0">
                <a:latin typeface="Liberation Serif" panose="02020603050405020304" pitchFamily="18" charset="0"/>
              </a:rPr>
              <a:t>planet in a short period of </a:t>
            </a:r>
            <a:r>
              <a:rPr lang="en-US" sz="2800" dirty="0" smtClean="0">
                <a:latin typeface="Liberation Serif" panose="02020603050405020304" pitchFamily="18" charset="0"/>
              </a:rPr>
              <a:t>time.</a:t>
            </a:r>
          </a:p>
          <a:p>
            <a:pPr eaLnBrk="1" hangingPunct="1">
              <a:spcBef>
                <a:spcPts val="0"/>
              </a:spcBef>
              <a:spcAft>
                <a:spcPts val="600"/>
              </a:spcAft>
              <a:defRPr/>
            </a:pPr>
            <a:r>
              <a:rPr lang="en-US" sz="2800" dirty="0" smtClean="0">
                <a:latin typeface="Liberation Serif" panose="02020603050405020304" pitchFamily="18" charset="0"/>
              </a:rPr>
              <a:t>Impacts </a:t>
            </a:r>
            <a:r>
              <a:rPr lang="en-US" sz="2800" dirty="0">
                <a:latin typeface="Liberation Serif" panose="02020603050405020304" pitchFamily="18" charset="0"/>
              </a:rPr>
              <a:t>include degradation of the </a:t>
            </a:r>
            <a:r>
              <a:rPr lang="en-US" sz="2800" dirty="0" smtClean="0">
                <a:latin typeface="Liberation Serif" panose="02020603050405020304" pitchFamily="18" charset="0"/>
              </a:rPr>
              <a:t>oceans, land surfaces, the biosphere, and </a:t>
            </a:r>
            <a:r>
              <a:rPr lang="en-US" sz="2800" dirty="0">
                <a:latin typeface="Liberation Serif" panose="02020603050405020304" pitchFamily="18" charset="0"/>
              </a:rPr>
              <a:t>the </a:t>
            </a:r>
            <a:r>
              <a:rPr lang="en-US" sz="2800" dirty="0" smtClean="0">
                <a:latin typeface="Liberation Serif" panose="02020603050405020304" pitchFamily="18" charset="0"/>
              </a:rPr>
              <a:t>atmosphere.</a:t>
            </a:r>
            <a:endParaRPr lang="en-US" sz="2800" dirty="0">
              <a:latin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body" idx="4294967295"/>
          </p:nvPr>
        </p:nvSpPr>
        <p:spPr>
          <a:xfrm>
            <a:off x="457200" y="1828800"/>
            <a:ext cx="8382000" cy="3962400"/>
          </a:xfrm>
        </p:spPr>
        <p:txBody>
          <a:bodyPr/>
          <a:lstStyle/>
          <a:p>
            <a:pPr eaLnBrk="1" hangingPunct="1"/>
            <a:r>
              <a:rPr lang="en-US" sz="2400" dirty="0" smtClean="0">
                <a:latin typeface="Liberation Serif" panose="02020603050405020304" pitchFamily="18" charset="0"/>
              </a:rPr>
              <a:t>Humans have always altered their environment.</a:t>
            </a:r>
          </a:p>
          <a:p>
            <a:pPr eaLnBrk="1" hangingPunct="1"/>
            <a:r>
              <a:rPr lang="en-US" sz="2400" dirty="0" smtClean="0">
                <a:latin typeface="Liberation Serif" panose="02020603050405020304" pitchFamily="18" charset="0"/>
              </a:rPr>
              <a:t>Now, the combined impact of humanity’s destructive and exploitative actions is capable of producing environmental changes at the global scale.</a:t>
            </a:r>
          </a:p>
          <a:p>
            <a:pPr eaLnBrk="1" hangingPunct="1"/>
            <a:r>
              <a:rPr lang="en-US" sz="2400" dirty="0" smtClean="0">
                <a:latin typeface="Liberation Serif" panose="02020603050405020304" pitchFamily="18" charset="0"/>
              </a:rPr>
              <a:t>The twentieth-century surge in the size of the human population, combined with a rapid escalation in consumption, magnifies humanity’s impact on Earth in unprecedented ways.</a:t>
            </a:r>
          </a:p>
          <a:p>
            <a:pPr eaLnBrk="1" hangingPunct="1"/>
            <a:r>
              <a:rPr lang="en-US" sz="2400" b="1" dirty="0" err="1" smtClean="0">
                <a:latin typeface="Liberation Serif" panose="02020603050405020304" pitchFamily="18" charset="0"/>
              </a:rPr>
              <a:t>Anthropocene</a:t>
            </a:r>
            <a:r>
              <a:rPr lang="en-US" sz="2400" b="1" dirty="0" smtClean="0">
                <a:latin typeface="Liberation Serif" panose="02020603050405020304" pitchFamily="18" charset="0"/>
              </a:rPr>
              <a:t>:</a:t>
            </a:r>
            <a:r>
              <a:rPr lang="en-US" sz="2400" dirty="0" smtClean="0">
                <a:latin typeface="Liberation Serif" panose="02020603050405020304" pitchFamily="18" charset="0"/>
              </a:rPr>
              <a:t> the incredible role humans play in shaping Earth’s environment.</a:t>
            </a:r>
          </a:p>
          <a:p>
            <a:pPr eaLnBrk="1" hangingPunct="1">
              <a:lnSpc>
                <a:spcPct val="90000"/>
              </a:lnSpc>
              <a:buFont typeface="Wingdings" pitchFamily="2" charset="2"/>
              <a:buNone/>
            </a:pPr>
            <a:r>
              <a:rPr lang="en-US" dirty="0" smtClean="0">
                <a:latin typeface="Liberation Serif" panose="02020603050405020304" pitchFamily="18" charset="0"/>
              </a:rPr>
              <a:t>		</a:t>
            </a:r>
          </a:p>
          <a:p>
            <a:pPr eaLnBrk="1" hangingPunct="1">
              <a:lnSpc>
                <a:spcPct val="90000"/>
              </a:lnSpc>
              <a:buFont typeface="Wingdings" pitchFamily="2" charset="2"/>
              <a:buNone/>
            </a:pPr>
            <a:r>
              <a:rPr lang="en-US" dirty="0" smtClean="0">
                <a:latin typeface="Liberation Serif" panose="02020603050405020304" pitchFamily="18" charset="0"/>
              </a:rPr>
              <a:t>	</a:t>
            </a:r>
            <a:endParaRPr lang="en-US" dirty="0" smtClean="0"/>
          </a:p>
        </p:txBody>
      </p:sp>
      <p:sp>
        <p:nvSpPr>
          <p:cNvPr id="3" name="Footer Placeholder 2"/>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2" name="TextBox 1"/>
          <p:cNvSpPr txBox="1"/>
          <p:nvPr/>
        </p:nvSpPr>
        <p:spPr>
          <a:xfrm>
            <a:off x="381000" y="381000"/>
            <a:ext cx="8382000" cy="1200329"/>
          </a:xfrm>
          <a:prstGeom prst="rect">
            <a:avLst/>
          </a:prstGeom>
          <a:noFill/>
        </p:spPr>
        <p:txBody>
          <a:bodyPr wrap="square" rtlCol="0">
            <a:spAutoFit/>
          </a:bodyPr>
          <a:lstStyle/>
          <a:p>
            <a:pPr algn="ctr"/>
            <a:r>
              <a:rPr lang="en-US" sz="3600" b="1" dirty="0" smtClean="0">
                <a:latin typeface="Liberation Serif" panose="02020603050405020304" pitchFamily="18" charset="0"/>
                <a:cs typeface="Liberation Serif" panose="02020603050405020304" pitchFamily="18" charset="0"/>
              </a:rPr>
              <a:t>Key Question</a:t>
            </a:r>
            <a:r>
              <a:rPr lang="en-US" sz="3600" dirty="0" smtClean="0">
                <a:latin typeface="Liberation Serif" panose="02020603050405020304" pitchFamily="18" charset="0"/>
                <a:cs typeface="Liberation Serif" panose="02020603050405020304" pitchFamily="18" charset="0"/>
              </a:rPr>
              <a:t>: How Has Earth’s Environment Changed </a:t>
            </a:r>
            <a:r>
              <a:rPr lang="en-US" sz="3600" dirty="0">
                <a:latin typeface="Liberation Serif" panose="02020603050405020304" pitchFamily="18" charset="0"/>
                <a:cs typeface="Liberation Serif" panose="02020603050405020304" pitchFamily="18" charset="0"/>
              </a:rPr>
              <a:t>over </a:t>
            </a:r>
            <a:r>
              <a:rPr lang="en-US" sz="3600" dirty="0" smtClean="0">
                <a:latin typeface="Liberation Serif" panose="02020603050405020304" pitchFamily="18" charset="0"/>
                <a:cs typeface="Liberation Serif" panose="02020603050405020304" pitchFamily="18" charset="0"/>
              </a:rPr>
              <a:t>Time?</a:t>
            </a:r>
            <a:endParaRPr lang="en-US" sz="3600" dirty="0">
              <a:latin typeface="Liberation Serif" panose="02020603050405020304" pitchFamily="18" charset="0"/>
              <a:cs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457200" y="685800"/>
            <a:ext cx="5638800" cy="731838"/>
          </a:xfrm>
        </p:spPr>
        <p:txBody>
          <a:bodyPr/>
          <a:lstStyle/>
          <a:p>
            <a:pPr algn="l" eaLnBrk="1" hangingPunct="1"/>
            <a:r>
              <a:rPr lang="en-US" sz="3200" b="1" dirty="0" smtClean="0">
                <a:latin typeface="Liberation Serif" panose="02020603050405020304" pitchFamily="18" charset="0"/>
              </a:rPr>
              <a:t>Transportation</a:t>
            </a:r>
          </a:p>
        </p:txBody>
      </p:sp>
      <p:sp>
        <p:nvSpPr>
          <p:cNvPr id="69634" name="Content Placeholder 2"/>
          <p:cNvSpPr>
            <a:spLocks noGrp="1"/>
          </p:cNvSpPr>
          <p:nvPr>
            <p:ph idx="1"/>
          </p:nvPr>
        </p:nvSpPr>
        <p:spPr>
          <a:xfrm>
            <a:off x="457200" y="1600200"/>
            <a:ext cx="8229600" cy="4525963"/>
          </a:xfrm>
        </p:spPr>
        <p:txBody>
          <a:bodyPr/>
          <a:lstStyle/>
          <a:p>
            <a:pPr eaLnBrk="1" hangingPunct="1">
              <a:spcBef>
                <a:spcPts val="0"/>
              </a:spcBef>
              <a:spcAft>
                <a:spcPts val="600"/>
              </a:spcAft>
            </a:pPr>
            <a:r>
              <a:rPr lang="en-US" sz="2800" dirty="0" smtClean="0">
                <a:latin typeface="Liberation Serif" panose="02020603050405020304" pitchFamily="18" charset="0"/>
              </a:rPr>
              <a:t>Each innovation in transportation has required increased resource use.</a:t>
            </a:r>
          </a:p>
          <a:p>
            <a:pPr eaLnBrk="1" hangingPunct="1">
              <a:spcBef>
                <a:spcPts val="0"/>
              </a:spcBef>
              <a:spcAft>
                <a:spcPts val="600"/>
              </a:spcAft>
            </a:pPr>
            <a:r>
              <a:rPr lang="en-US" sz="2800" dirty="0" smtClean="0">
                <a:latin typeface="Liberation Serif" panose="02020603050405020304" pitchFamily="18" charset="0"/>
              </a:rPr>
              <a:t>Transportation innovations offer access to remote areas of the planet, which in turn have been altered by human activity.</a:t>
            </a:r>
          </a:p>
          <a:p>
            <a:pPr eaLnBrk="1" hangingPunct="1">
              <a:spcBef>
                <a:spcPts val="0"/>
              </a:spcBef>
              <a:spcAft>
                <a:spcPts val="600"/>
              </a:spcAft>
            </a:pPr>
            <a:r>
              <a:rPr lang="en-US" sz="2800" dirty="0" smtClean="0">
                <a:latin typeface="Liberation Serif" panose="02020603050405020304" pitchFamily="18" charset="0"/>
              </a:rPr>
              <a:t>Advances in transportation have produced significant pollution.</a:t>
            </a: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457200" y="609600"/>
            <a:ext cx="4572000" cy="808038"/>
          </a:xfrm>
        </p:spPr>
        <p:txBody>
          <a:bodyPr/>
          <a:lstStyle/>
          <a:p>
            <a:pPr algn="l" eaLnBrk="1" hangingPunct="1"/>
            <a:r>
              <a:rPr lang="en-US" sz="3200" b="1" dirty="0" smtClean="0">
                <a:latin typeface="Liberation Serif" panose="02020603050405020304" pitchFamily="18" charset="0"/>
              </a:rPr>
              <a:t>Energy</a:t>
            </a:r>
          </a:p>
        </p:txBody>
      </p:sp>
      <p:sp>
        <p:nvSpPr>
          <p:cNvPr id="70658" name="Content Placeholder 2"/>
          <p:cNvSpPr>
            <a:spLocks noGrp="1"/>
          </p:cNvSpPr>
          <p:nvPr>
            <p:ph idx="1"/>
          </p:nvPr>
        </p:nvSpPr>
        <p:spPr>
          <a:xfrm>
            <a:off x="457200" y="1600200"/>
            <a:ext cx="8229600" cy="4876800"/>
          </a:xfrm>
        </p:spPr>
        <p:txBody>
          <a:bodyPr/>
          <a:lstStyle/>
          <a:p>
            <a:pPr eaLnBrk="1" hangingPunct="1"/>
            <a:r>
              <a:rPr lang="en-US" sz="2800" dirty="0" smtClean="0">
                <a:latin typeface="Liberation Serif" panose="02020603050405020304" pitchFamily="18" charset="0"/>
              </a:rPr>
              <a:t>Much of our energy supply comes from nonrenewable fossil fuels, such as coal, oil, and natural gas.</a:t>
            </a:r>
          </a:p>
          <a:p>
            <a:pPr eaLnBrk="1" hangingPunct="1"/>
            <a:r>
              <a:rPr lang="en-US" sz="2800" dirty="0" smtClean="0">
                <a:latin typeface="Liberation Serif" panose="02020603050405020304" pitchFamily="18" charset="0"/>
              </a:rPr>
              <a:t>As populations grow, so does </a:t>
            </a:r>
            <a:r>
              <a:rPr lang="da-DK" sz="2800" dirty="0" smtClean="0">
                <a:latin typeface="Liberation Serif" panose="02020603050405020304" pitchFamily="18" charset="0"/>
              </a:rPr>
              <a:t>the </a:t>
            </a:r>
            <a:r>
              <a:rPr lang="da-DK" sz="2800" dirty="0" err="1" smtClean="0">
                <a:latin typeface="Liberation Serif" panose="02020603050405020304" pitchFamily="18" charset="0"/>
              </a:rPr>
              <a:t>demand</a:t>
            </a:r>
            <a:r>
              <a:rPr lang="da-DK" sz="2800" dirty="0" smtClean="0">
                <a:latin typeface="Liberation Serif" panose="02020603050405020304" pitchFamily="18" charset="0"/>
              </a:rPr>
              <a:t> for </a:t>
            </a:r>
            <a:r>
              <a:rPr lang="da-DK" sz="2800" dirty="0" err="1" smtClean="0">
                <a:latin typeface="Liberation Serif" panose="02020603050405020304" pitchFamily="18" charset="0"/>
              </a:rPr>
              <a:t>energy</a:t>
            </a:r>
            <a:r>
              <a:rPr lang="da-DK" sz="2800" dirty="0" smtClean="0">
                <a:latin typeface="Liberation Serif" panose="02020603050405020304" pitchFamily="18" charset="0"/>
              </a:rPr>
              <a:t>.</a:t>
            </a:r>
          </a:p>
          <a:p>
            <a:pPr eaLnBrk="1" hangingPunct="1"/>
            <a:r>
              <a:rPr lang="da-DK" sz="2800" dirty="0" smtClean="0">
                <a:latin typeface="Liberation Serif" panose="02020603050405020304" pitchFamily="18" charset="0"/>
              </a:rPr>
              <a:t>Oil is a finite re</a:t>
            </a:r>
            <a:r>
              <a:rPr lang="en-US" sz="2800" dirty="0" smtClean="0">
                <a:latin typeface="Liberation Serif" panose="02020603050405020304" pitchFamily="18" charset="0"/>
              </a:rPr>
              <a:t>s</a:t>
            </a:r>
            <a:r>
              <a:rPr lang="da-DK" sz="2800" dirty="0" err="1" smtClean="0">
                <a:latin typeface="Liberation Serif" panose="02020603050405020304" pitchFamily="18" charset="0"/>
              </a:rPr>
              <a:t>ource</a:t>
            </a:r>
            <a:r>
              <a:rPr lang="da-DK" sz="2800" dirty="0" smtClean="0">
                <a:latin typeface="Liberation Serif" panose="02020603050405020304" pitchFamily="18" charset="0"/>
              </a:rPr>
              <a:t>. </a:t>
            </a:r>
            <a:r>
              <a:rPr lang="en-US" sz="2800" dirty="0" smtClean="0">
                <a:latin typeface="Liberation Serif" panose="02020603050405020304" pitchFamily="18" charset="0"/>
              </a:rPr>
              <a:t>The effects of a shift away from oil will certainly be felt to some degree in the industrial and postindustrial countries.</a:t>
            </a: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457200" y="1295400"/>
            <a:ext cx="4953000" cy="533400"/>
          </a:xfrm>
        </p:spPr>
        <p:txBody>
          <a:bodyPr/>
          <a:lstStyle/>
          <a:p>
            <a:pPr algn="l" eaLnBrk="1" hangingPunct="1"/>
            <a:r>
              <a:rPr lang="en-US" sz="2800" b="1" dirty="0" smtClean="0">
                <a:latin typeface="Liberation Serif" panose="02020603050405020304" pitchFamily="18" charset="0"/>
              </a:rPr>
              <a:t>Alternative Energy</a:t>
            </a:r>
          </a:p>
        </p:txBody>
      </p:sp>
      <p:sp>
        <p:nvSpPr>
          <p:cNvPr id="71682" name="Content Placeholder 2"/>
          <p:cNvSpPr>
            <a:spLocks noGrp="1"/>
          </p:cNvSpPr>
          <p:nvPr>
            <p:ph idx="1"/>
          </p:nvPr>
        </p:nvSpPr>
        <p:spPr>
          <a:xfrm>
            <a:off x="457200" y="1905000"/>
            <a:ext cx="5029200" cy="4114800"/>
          </a:xfrm>
        </p:spPr>
        <p:txBody>
          <a:bodyPr/>
          <a:lstStyle/>
          <a:p>
            <a:pPr eaLnBrk="1" hangingPunct="1"/>
            <a:r>
              <a:rPr lang="en-US" sz="2400" dirty="0" smtClean="0">
                <a:latin typeface="Liberation Serif" panose="02020603050405020304" pitchFamily="18" charset="0"/>
              </a:rPr>
              <a:t>Even alternative energy sources have environmental effects.</a:t>
            </a:r>
          </a:p>
          <a:p>
            <a:pPr eaLnBrk="1" hangingPunct="1"/>
            <a:r>
              <a:rPr lang="en-US" sz="2400" dirty="0" smtClean="0">
                <a:latin typeface="Liberation Serif" panose="02020603050405020304" pitchFamily="18" charset="0"/>
              </a:rPr>
              <a:t>At the core of the wind turbines that generate “clean” energy are rare earth minerals, the extraction and processing of which have negative environmental consequences are considered rare earth elements.</a:t>
            </a:r>
          </a:p>
        </p:txBody>
      </p:sp>
      <p:sp>
        <p:nvSpPr>
          <p:cNvPr id="3" name="Rectangle 2"/>
          <p:cNvSpPr/>
          <p:nvPr/>
        </p:nvSpPr>
        <p:spPr>
          <a:xfrm>
            <a:off x="5943600" y="4773528"/>
            <a:ext cx="2936875" cy="1461939"/>
          </a:xfrm>
          <a:prstGeom prst="rect">
            <a:avLst/>
          </a:prstGeom>
        </p:spPr>
        <p:txBody>
          <a:bodyPr wrap="square">
            <a:spAutoFit/>
          </a:bodyPr>
          <a:lstStyle/>
          <a:p>
            <a:pPr lvl="0">
              <a:spcAft>
                <a:spcPts val="600"/>
              </a:spcAft>
            </a:pPr>
            <a:r>
              <a:rPr lang="en-US" sz="1400" b="1" dirty="0">
                <a:solidFill>
                  <a:prstClr val="black"/>
                </a:solidFill>
                <a:latin typeface="Liberation Serif" panose="02020603050405020304" pitchFamily="18" charset="0"/>
                <a:cs typeface="Liberation Serif" panose="02020603050405020304" pitchFamily="18" charset="0"/>
              </a:rPr>
              <a:t>Figure </a:t>
            </a:r>
            <a:r>
              <a:rPr lang="en-US" sz="1400" b="1" dirty="0" smtClean="0">
                <a:solidFill>
                  <a:prstClr val="black"/>
                </a:solidFill>
                <a:latin typeface="Liberation Serif" panose="02020603050405020304" pitchFamily="18" charset="0"/>
                <a:cs typeface="Liberation Serif" panose="02020603050405020304" pitchFamily="18" charset="0"/>
              </a:rPr>
              <a:t>13.19</a:t>
            </a:r>
            <a:endParaRPr lang="en-US" sz="1400" b="1" dirty="0">
              <a:solidFill>
                <a:prstClr val="black"/>
              </a:solidFill>
              <a:latin typeface="Liberation Serif" panose="02020603050405020304" pitchFamily="18" charset="0"/>
              <a:cs typeface="Liberation Serif" panose="02020603050405020304" pitchFamily="18" charset="0"/>
            </a:endParaRPr>
          </a:p>
          <a:p>
            <a:pPr lvl="0">
              <a:spcAft>
                <a:spcPts val="600"/>
              </a:spcAft>
            </a:pPr>
            <a:r>
              <a:rPr lang="en-US" sz="1400" b="1" dirty="0" smtClean="0">
                <a:solidFill>
                  <a:prstClr val="black"/>
                </a:solidFill>
                <a:latin typeface="Liberation Serif" panose="02020603050405020304" pitchFamily="18" charset="0"/>
                <a:cs typeface="Liberation Serif" panose="02020603050405020304" pitchFamily="18" charset="0"/>
              </a:rPr>
              <a:t>Lake Benton, Minnesota. </a:t>
            </a:r>
            <a:r>
              <a:rPr lang="en-US" sz="1400" dirty="0" smtClean="0">
                <a:solidFill>
                  <a:prstClr val="black"/>
                </a:solidFill>
                <a:latin typeface="Liberation Serif" panose="02020603050405020304" pitchFamily="18" charset="0"/>
                <a:cs typeface="Liberation Serif" panose="02020603050405020304" pitchFamily="18" charset="0"/>
              </a:rPr>
              <a:t>The wind park near Lake Benton, Minnesota, was developed beginning in 1994 and now includes more than 600 wind turbines. © Erin H. </a:t>
            </a:r>
            <a:r>
              <a:rPr lang="en-US" sz="1400" dirty="0" err="1" smtClean="0">
                <a:solidFill>
                  <a:prstClr val="black"/>
                </a:solidFill>
                <a:latin typeface="Liberation Serif" panose="02020603050405020304" pitchFamily="18" charset="0"/>
                <a:cs typeface="Liberation Serif" panose="02020603050405020304" pitchFamily="18" charset="0"/>
              </a:rPr>
              <a:t>Fouberg</a:t>
            </a:r>
            <a:r>
              <a:rPr lang="en-US" sz="1400" dirty="0" smtClean="0">
                <a:solidFill>
                  <a:prstClr val="black"/>
                </a:solidFill>
                <a:latin typeface="Liberation Serif" panose="02020603050405020304" pitchFamily="18" charset="0"/>
                <a:cs typeface="Liberation Serif" panose="02020603050405020304" pitchFamily="18" charset="0"/>
              </a:rPr>
              <a:t>.</a:t>
            </a:r>
            <a:endParaRPr lang="en-US" dirty="0">
              <a:latin typeface="Liberation Serif" panose="02020603050405020304" pitchFamily="18" charset="0"/>
              <a:cs typeface="Liberation Serif" panose="02020603050405020304" pitchFamily="18" charset="0"/>
            </a:endParaRPr>
          </a:p>
        </p:txBody>
      </p:sp>
      <p:sp>
        <p:nvSpPr>
          <p:cNvPr id="6" name="Footer Placeholder 5"/>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7" name="Title 1"/>
          <p:cNvSpPr txBox="1">
            <a:spLocks/>
          </p:cNvSpPr>
          <p:nvPr/>
        </p:nvSpPr>
        <p:spPr bwMode="auto">
          <a:xfrm>
            <a:off x="457200" y="381000"/>
            <a:ext cx="4572000" cy="808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200" b="1" dirty="0" smtClean="0">
                <a:latin typeface="Liberation Serif" panose="02020603050405020304" pitchFamily="18" charset="0"/>
              </a:rPr>
              <a:t>Energy</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357304"/>
            <a:ext cx="2774795" cy="428752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45" y="2362200"/>
            <a:ext cx="4389755" cy="3398520"/>
          </a:xfrm>
          <a:prstGeom prst="rect">
            <a:avLst/>
          </a:prstGeom>
        </p:spPr>
      </p:pic>
      <p:sp>
        <p:nvSpPr>
          <p:cNvPr id="3" name="Content Placeholder 2"/>
          <p:cNvSpPr>
            <a:spLocks noGrp="1"/>
          </p:cNvSpPr>
          <p:nvPr>
            <p:ph idx="1"/>
          </p:nvPr>
        </p:nvSpPr>
        <p:spPr>
          <a:xfrm>
            <a:off x="4343400" y="381000"/>
            <a:ext cx="4724400" cy="5638800"/>
          </a:xfrm>
        </p:spPr>
        <p:txBody>
          <a:bodyPr/>
          <a:lstStyle/>
          <a:p>
            <a:pPr marL="0" indent="0" eaLnBrk="1" hangingPunct="1">
              <a:buNone/>
              <a:defRPr/>
            </a:pPr>
            <a:r>
              <a:rPr lang="en-US" sz="2800" b="1" dirty="0">
                <a:latin typeface="Liberation Serif" panose="02020603050405020304" pitchFamily="18" charset="0"/>
              </a:rPr>
              <a:t>Alternative </a:t>
            </a:r>
            <a:r>
              <a:rPr lang="en-US" sz="2800" b="1" dirty="0" smtClean="0">
                <a:latin typeface="Liberation Serif" panose="02020603050405020304" pitchFamily="18" charset="0"/>
              </a:rPr>
              <a:t>Energy</a:t>
            </a:r>
          </a:p>
          <a:p>
            <a:pPr eaLnBrk="1" hangingPunct="1">
              <a:defRPr/>
            </a:pPr>
            <a:r>
              <a:rPr lang="en-US" sz="2200" b="1" dirty="0" smtClean="0">
                <a:latin typeface="Liberation Serif" panose="02020603050405020304" pitchFamily="18" charset="0"/>
              </a:rPr>
              <a:t>Rare </a:t>
            </a:r>
            <a:r>
              <a:rPr lang="en-US" sz="2200" b="1" dirty="0">
                <a:latin typeface="Liberation Serif" panose="02020603050405020304" pitchFamily="18" charset="0"/>
              </a:rPr>
              <a:t>earth elements </a:t>
            </a:r>
            <a:r>
              <a:rPr lang="en-US" sz="2200" dirty="0">
                <a:latin typeface="Liberation Serif" panose="02020603050405020304" pitchFamily="18" charset="0"/>
              </a:rPr>
              <a:t>are in demand because they are used not only in wind turbines but also in alternative energy cars, computers, screens, compact fluorescent light bulbs, cell phones, MRI machines, and advanced weapons systems</a:t>
            </a:r>
          </a:p>
          <a:p>
            <a:pPr eaLnBrk="1" hangingPunct="1">
              <a:defRPr/>
            </a:pPr>
            <a:r>
              <a:rPr lang="en-US" sz="2200" dirty="0" smtClean="0">
                <a:latin typeface="Liberation Serif" panose="02020603050405020304" pitchFamily="18" charset="0"/>
              </a:rPr>
              <a:t>The </a:t>
            </a:r>
            <a:r>
              <a:rPr lang="en-US" sz="2200" dirty="0">
                <a:latin typeface="Liberation Serif" panose="02020603050405020304" pitchFamily="18" charset="0"/>
              </a:rPr>
              <a:t>environmental consequences of rare earth </a:t>
            </a:r>
            <a:r>
              <a:rPr lang="en-US" sz="2200" dirty="0" smtClean="0">
                <a:latin typeface="Liberation Serif" panose="02020603050405020304" pitchFamily="18" charset="0"/>
              </a:rPr>
              <a:t>element mining </a:t>
            </a:r>
            <a:r>
              <a:rPr lang="en-US" sz="2200" dirty="0">
                <a:latin typeface="Liberation Serif" panose="02020603050405020304" pitchFamily="18" charset="0"/>
              </a:rPr>
              <a:t>have historically been costly enough that </a:t>
            </a:r>
            <a:r>
              <a:rPr lang="en-US" sz="2200" dirty="0" smtClean="0">
                <a:latin typeface="Liberation Serif" panose="02020603050405020304" pitchFamily="18" charset="0"/>
              </a:rPr>
              <a:t>production stopped </a:t>
            </a:r>
            <a:r>
              <a:rPr lang="en-US" sz="2200" dirty="0">
                <a:latin typeface="Liberation Serif" panose="02020603050405020304" pitchFamily="18" charset="0"/>
              </a:rPr>
              <a:t>at Mountain Pass Mine in California in </a:t>
            </a:r>
            <a:r>
              <a:rPr lang="en-US" sz="2200" dirty="0" smtClean="0">
                <a:latin typeface="Liberation Serif" panose="02020603050405020304" pitchFamily="18" charset="0"/>
              </a:rPr>
              <a:t>2002</a:t>
            </a:r>
          </a:p>
          <a:p>
            <a:pPr marL="0" indent="0" eaLnBrk="1" hangingPunct="1">
              <a:buFont typeface="Arial" charset="0"/>
              <a:buNone/>
              <a:defRPr/>
            </a:pPr>
            <a:endParaRPr lang="en-US" sz="2400" dirty="0">
              <a:latin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5" name="Title 1"/>
          <p:cNvSpPr txBox="1">
            <a:spLocks/>
          </p:cNvSpPr>
          <p:nvPr/>
        </p:nvSpPr>
        <p:spPr bwMode="auto">
          <a:xfrm>
            <a:off x="457200" y="381000"/>
            <a:ext cx="3048000" cy="808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200" b="1" dirty="0" smtClean="0">
                <a:latin typeface="Liberation Serif" panose="02020603050405020304" pitchFamily="18" charset="0"/>
              </a:rPr>
              <a:t>Energy</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Content Placeholder 2"/>
          <p:cNvSpPr>
            <a:spLocks noGrp="1"/>
          </p:cNvSpPr>
          <p:nvPr>
            <p:ph idx="1"/>
          </p:nvPr>
        </p:nvSpPr>
        <p:spPr>
          <a:xfrm>
            <a:off x="381000" y="2133600"/>
            <a:ext cx="8458200" cy="4343400"/>
          </a:xfrm>
        </p:spPr>
        <p:txBody>
          <a:bodyPr/>
          <a:lstStyle/>
          <a:p>
            <a:pPr eaLnBrk="1" hangingPunct="1">
              <a:spcBef>
                <a:spcPts val="0"/>
              </a:spcBef>
              <a:spcAft>
                <a:spcPts val="1800"/>
              </a:spcAft>
            </a:pPr>
            <a:r>
              <a:rPr lang="en-US" sz="2400" dirty="0" smtClean="0">
                <a:latin typeface="Liberation Serif" panose="02020603050405020304" pitchFamily="18" charset="0"/>
                <a:cs typeface="Liberation Serif" panose="02020603050405020304" pitchFamily="18" charset="0"/>
              </a:rPr>
              <a:t>A major challenge in confronting environmental problems is that many of those problems do not lie within a single jurisdiction.</a:t>
            </a:r>
          </a:p>
          <a:p>
            <a:pPr eaLnBrk="1" hangingPunct="1">
              <a:spcBef>
                <a:spcPts val="0"/>
              </a:spcBef>
              <a:spcAft>
                <a:spcPts val="1800"/>
              </a:spcAft>
            </a:pPr>
            <a:r>
              <a:rPr lang="en-US" sz="2400" dirty="0" smtClean="0">
                <a:latin typeface="Liberation Serif" panose="02020603050405020304" pitchFamily="18" charset="0"/>
                <a:cs typeface="Liberation Serif" panose="02020603050405020304" pitchFamily="18" charset="0"/>
              </a:rPr>
              <a:t>With the 1972 </a:t>
            </a:r>
            <a:r>
              <a:rPr lang="en-US" sz="2400" i="1" dirty="0" smtClean="0">
                <a:latin typeface="Liberation Serif" panose="02020603050405020304" pitchFamily="18" charset="0"/>
                <a:cs typeface="Liberation Serif" panose="02020603050405020304" pitchFamily="18" charset="0"/>
              </a:rPr>
              <a:t>United Nations Conference on the Human Environment </a:t>
            </a:r>
            <a:r>
              <a:rPr lang="en-US" sz="2400" dirty="0" smtClean="0">
                <a:latin typeface="Liberation Serif" panose="02020603050405020304" pitchFamily="18" charset="0"/>
                <a:cs typeface="Liberation Serif" panose="02020603050405020304" pitchFamily="18" charset="0"/>
              </a:rPr>
              <a:t>in Stockholm, international governmental organizations began playing a major role in environmental policy.</a:t>
            </a:r>
          </a:p>
          <a:p>
            <a:pPr eaLnBrk="1" hangingPunct="1">
              <a:spcBef>
                <a:spcPts val="0"/>
              </a:spcBef>
              <a:spcAft>
                <a:spcPts val="1800"/>
              </a:spcAft>
            </a:pPr>
            <a:r>
              <a:rPr lang="en-US" sz="2400" dirty="0" smtClean="0">
                <a:latin typeface="Liberation Serif" panose="02020603050405020304" pitchFamily="18" charset="0"/>
                <a:cs typeface="Liberation Serif" panose="02020603050405020304" pitchFamily="18" charset="0"/>
              </a:rPr>
              <a:t>United Nations Conference on Environment and Development (UNCED)</a:t>
            </a:r>
            <a:r>
              <a:rPr lang="da-DK" sz="2400" dirty="0" smtClean="0">
                <a:latin typeface="Liberation Serif" panose="02020603050405020304" pitchFamily="18" charset="0"/>
              </a:rPr>
              <a:t>.</a:t>
            </a:r>
            <a:endParaRPr lang="en-US" sz="2400" dirty="0" smtClean="0">
              <a:latin typeface="Liberation Serif" panose="02020603050405020304" pitchFamily="18" charset="0"/>
              <a:cs typeface="Liberation Serif" panose="02020603050405020304" pitchFamily="18" charset="0"/>
            </a:endParaRPr>
          </a:p>
        </p:txBody>
      </p:sp>
      <p:sp>
        <p:nvSpPr>
          <p:cNvPr id="3" name="Footer Placeholder 2"/>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2" name="TextBox 1"/>
          <p:cNvSpPr txBox="1"/>
          <p:nvPr/>
        </p:nvSpPr>
        <p:spPr>
          <a:xfrm>
            <a:off x="152400" y="379273"/>
            <a:ext cx="8915400" cy="1015663"/>
          </a:xfrm>
          <a:prstGeom prst="rect">
            <a:avLst/>
          </a:prstGeom>
          <a:noFill/>
        </p:spPr>
        <p:txBody>
          <a:bodyPr wrap="square" rtlCol="0">
            <a:spAutoFit/>
          </a:bodyPr>
          <a:lstStyle/>
          <a:p>
            <a:pPr algn="ctr"/>
            <a:r>
              <a:rPr lang="en-US" sz="3000" b="1" dirty="0" smtClean="0">
                <a:latin typeface="Liberation Serif" panose="02020603050405020304" pitchFamily="18" charset="0"/>
                <a:cs typeface="Liberation Serif" panose="02020603050405020304" pitchFamily="18" charset="0"/>
              </a:rPr>
              <a:t>Key Question: </a:t>
            </a:r>
            <a:r>
              <a:rPr lang="en-US" sz="3000" dirty="0" smtClean="0">
                <a:latin typeface="Liberation Serif" panose="02020603050405020304" pitchFamily="18" charset="0"/>
                <a:cs typeface="Liberation Serif" panose="02020603050405020304" pitchFamily="18" charset="0"/>
              </a:rPr>
              <a:t>What Policies Are Being Adopted in Response to Environmental Change?</a:t>
            </a:r>
            <a:endParaRPr lang="en-US" sz="3000" dirty="0">
              <a:latin typeface="Liberation Serif" panose="02020603050405020304" pitchFamily="18" charset="0"/>
              <a:cs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2200"/>
            <a:ext cx="8229600" cy="4114800"/>
          </a:xfrm>
        </p:spPr>
        <p:txBody>
          <a:bodyPr/>
          <a:lstStyle/>
          <a:p>
            <a:pPr eaLnBrk="1" hangingPunct="1">
              <a:spcBef>
                <a:spcPts val="0"/>
              </a:spcBef>
              <a:spcAft>
                <a:spcPts val="600"/>
              </a:spcAft>
              <a:defRPr/>
            </a:pPr>
            <a:r>
              <a:rPr lang="en-US" sz="2400" dirty="0">
                <a:latin typeface="Liberation Serif" panose="02020603050405020304" pitchFamily="18" charset="0"/>
              </a:rPr>
              <a:t>The </a:t>
            </a:r>
            <a:r>
              <a:rPr lang="en-US" sz="2400" dirty="0" smtClean="0">
                <a:latin typeface="Liberation Serif" panose="02020603050405020304" pitchFamily="18" charset="0"/>
              </a:rPr>
              <a:t>delegates </a:t>
            </a:r>
            <a:r>
              <a:rPr lang="en-US" sz="2400" dirty="0">
                <a:latin typeface="Liberation Serif" panose="02020603050405020304" pitchFamily="18" charset="0"/>
              </a:rPr>
              <a:t>to UNCED gave the </a:t>
            </a:r>
            <a:r>
              <a:rPr lang="en-US" sz="2400" dirty="0" smtClean="0">
                <a:latin typeface="Liberation Serif" panose="02020603050405020304" pitchFamily="18" charset="0"/>
              </a:rPr>
              <a:t>Global Environment </a:t>
            </a:r>
            <a:r>
              <a:rPr lang="en-US" sz="2400" dirty="0">
                <a:latin typeface="Liberation Serif" panose="02020603050405020304" pitchFamily="18" charset="0"/>
              </a:rPr>
              <a:t>Facility (</a:t>
            </a:r>
            <a:r>
              <a:rPr lang="en-US" sz="2400" dirty="0" smtClean="0">
                <a:latin typeface="Liberation Serif" panose="02020603050405020304" pitchFamily="18" charset="0"/>
              </a:rPr>
              <a:t>GEF) significant authority over environmental </a:t>
            </a:r>
            <a:r>
              <a:rPr lang="en-US" sz="2400" dirty="0">
                <a:latin typeface="Liberation Serif" panose="02020603050405020304" pitchFamily="18" charset="0"/>
              </a:rPr>
              <a:t>action on a global </a:t>
            </a:r>
            <a:r>
              <a:rPr lang="en-US" sz="2400" dirty="0" smtClean="0">
                <a:latin typeface="Liberation Serif" panose="02020603050405020304" pitchFamily="18" charset="0"/>
              </a:rPr>
              <a:t>scale.</a:t>
            </a:r>
          </a:p>
          <a:p>
            <a:pPr eaLnBrk="1" hangingPunct="1">
              <a:spcBef>
                <a:spcPts val="0"/>
              </a:spcBef>
              <a:spcAft>
                <a:spcPts val="600"/>
              </a:spcAft>
              <a:defRPr/>
            </a:pPr>
            <a:r>
              <a:rPr lang="en-US" sz="2400" dirty="0">
                <a:latin typeface="Liberation Serif" panose="02020603050405020304" pitchFamily="18" charset="0"/>
              </a:rPr>
              <a:t>The GEF </a:t>
            </a:r>
            <a:r>
              <a:rPr lang="en-US" sz="2400" dirty="0" smtClean="0">
                <a:latin typeface="Liberation Serif" panose="02020603050405020304" pitchFamily="18" charset="0"/>
              </a:rPr>
              <a:t>funds projects </a:t>
            </a:r>
            <a:r>
              <a:rPr lang="en-US" sz="2400" dirty="0">
                <a:latin typeface="Liberation Serif" panose="02020603050405020304" pitchFamily="18" charset="0"/>
              </a:rPr>
              <a:t>related to six issues: loss of biodiversity, </a:t>
            </a:r>
            <a:r>
              <a:rPr lang="en-US" sz="2400" dirty="0" smtClean="0">
                <a:latin typeface="Liberation Serif" panose="02020603050405020304" pitchFamily="18" charset="0"/>
              </a:rPr>
              <a:t>climate change</a:t>
            </a:r>
            <a:r>
              <a:rPr lang="en-US" sz="2400" dirty="0">
                <a:latin typeface="Liberation Serif" panose="02020603050405020304" pitchFamily="18" charset="0"/>
              </a:rPr>
              <a:t>, protection of </a:t>
            </a:r>
            <a:r>
              <a:rPr lang="en-US" sz="2400" dirty="0" smtClean="0">
                <a:latin typeface="Liberation Serif" panose="02020603050405020304" pitchFamily="18" charset="0"/>
              </a:rPr>
              <a:t>international </a:t>
            </a:r>
            <a:r>
              <a:rPr lang="en-US" sz="2400" dirty="0">
                <a:latin typeface="Liberation Serif" panose="02020603050405020304" pitchFamily="18" charset="0"/>
              </a:rPr>
              <a:t>waters, depletion </a:t>
            </a:r>
            <a:r>
              <a:rPr lang="en-US" sz="2400" dirty="0" smtClean="0">
                <a:latin typeface="Liberation Serif" panose="02020603050405020304" pitchFamily="18" charset="0"/>
              </a:rPr>
              <a:t>of the </a:t>
            </a:r>
            <a:r>
              <a:rPr lang="en-US" sz="2400" dirty="0">
                <a:latin typeface="Liberation Serif" panose="02020603050405020304" pitchFamily="18" charset="0"/>
              </a:rPr>
              <a:t>ozone layer, land degradation, and persistent </a:t>
            </a:r>
            <a:r>
              <a:rPr lang="en-US" sz="2400" dirty="0" smtClean="0">
                <a:latin typeface="Liberation Serif" panose="02020603050405020304" pitchFamily="18" charset="0"/>
              </a:rPr>
              <a:t>organic pollutants.</a:t>
            </a:r>
          </a:p>
          <a:p>
            <a:pPr eaLnBrk="1" hangingPunct="1">
              <a:spcBef>
                <a:spcPts val="0"/>
              </a:spcBef>
              <a:spcAft>
                <a:spcPts val="600"/>
              </a:spcAft>
              <a:defRPr/>
            </a:pPr>
            <a:r>
              <a:rPr lang="en-US" sz="2400" dirty="0" smtClean="0">
                <a:latin typeface="Liberation Serif" panose="02020603050405020304" pitchFamily="18" charset="0"/>
              </a:rPr>
              <a:t>Individual </a:t>
            </a:r>
            <a:r>
              <a:rPr lang="en-US" sz="2400" dirty="0">
                <a:latin typeface="Liberation Serif" panose="02020603050405020304" pitchFamily="18" charset="0"/>
              </a:rPr>
              <a:t>states continue to </a:t>
            </a:r>
            <a:r>
              <a:rPr lang="en-US" sz="2400" dirty="0" smtClean="0">
                <a:latin typeface="Liberation Serif" panose="02020603050405020304" pitchFamily="18" charset="0"/>
              </a:rPr>
              <a:t>influence </a:t>
            </a:r>
            <a:r>
              <a:rPr lang="en-US" sz="2400" dirty="0">
                <a:latin typeface="Liberation Serif" panose="02020603050405020304" pitchFamily="18" charset="0"/>
              </a:rPr>
              <a:t>decision </a:t>
            </a:r>
            <a:r>
              <a:rPr lang="en-US" sz="2400" dirty="0" smtClean="0">
                <a:latin typeface="Liberation Serif" panose="02020603050405020304" pitchFamily="18" charset="0"/>
              </a:rPr>
              <a:t>making in many ways.</a:t>
            </a:r>
            <a:endParaRPr lang="en-US" sz="2400" dirty="0"/>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5" name="TextBox 4"/>
          <p:cNvSpPr txBox="1"/>
          <p:nvPr/>
        </p:nvSpPr>
        <p:spPr>
          <a:xfrm>
            <a:off x="381000" y="379273"/>
            <a:ext cx="8382000" cy="1200329"/>
          </a:xfrm>
          <a:prstGeom prst="rect">
            <a:avLst/>
          </a:prstGeom>
          <a:noFill/>
        </p:spPr>
        <p:txBody>
          <a:bodyPr wrap="square" rtlCol="0">
            <a:spAutoFit/>
          </a:bodyPr>
          <a:lstStyle/>
          <a:p>
            <a:pPr algn="ctr"/>
            <a:r>
              <a:rPr lang="en-US" sz="3600" b="1" dirty="0" smtClean="0">
                <a:latin typeface="Liberation Serif" panose="02020603050405020304" pitchFamily="18" charset="0"/>
                <a:cs typeface="Liberation Serif" panose="02020603050405020304" pitchFamily="18" charset="0"/>
              </a:rPr>
              <a:t>What Policies Are Being Adopted in Response to Environmental Change?</a:t>
            </a:r>
            <a:endParaRPr lang="en-US" sz="3600" b="1" dirty="0">
              <a:latin typeface="Liberation Serif" panose="02020603050405020304" pitchFamily="18" charset="0"/>
              <a:cs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pPr algn="l" eaLnBrk="1" hangingPunct="1"/>
            <a:r>
              <a:rPr lang="en-US" sz="3200" b="1" dirty="0" smtClean="0">
                <a:latin typeface="Liberation Serif" panose="02020603050405020304" pitchFamily="18" charset="0"/>
              </a:rPr>
              <a:t>Biological Diversity</a:t>
            </a:r>
          </a:p>
        </p:txBody>
      </p:sp>
      <p:sp>
        <p:nvSpPr>
          <p:cNvPr id="78850" name="Content Placeholder 2"/>
          <p:cNvSpPr>
            <a:spLocks noGrp="1"/>
          </p:cNvSpPr>
          <p:nvPr>
            <p:ph idx="1"/>
          </p:nvPr>
        </p:nvSpPr>
        <p:spPr>
          <a:xfrm>
            <a:off x="457200" y="1295400"/>
            <a:ext cx="8153400" cy="5181600"/>
          </a:xfrm>
        </p:spPr>
        <p:txBody>
          <a:bodyPr/>
          <a:lstStyle/>
          <a:p>
            <a:pPr eaLnBrk="1" hangingPunct="1"/>
            <a:r>
              <a:rPr lang="en-US" sz="2800" dirty="0" smtClean="0">
                <a:latin typeface="Liberation Serif" panose="02020603050405020304" pitchFamily="18" charset="0"/>
              </a:rPr>
              <a:t>The biodiversity convention calls for establishing a system of protected areas and a coordinated set of national and international regulations on activities that can have significant negative impacts on biodiversity.</a:t>
            </a:r>
          </a:p>
          <a:p>
            <a:pPr eaLnBrk="1" hangingPunct="1"/>
            <a:r>
              <a:rPr lang="en-US" sz="2800" dirty="0" smtClean="0">
                <a:latin typeface="Liberation Serif" panose="02020603050405020304" pitchFamily="18" charset="0"/>
              </a:rPr>
              <a:t>Also provides funding for developing countries that are trying to meet the terms of the convention.</a:t>
            </a:r>
          </a:p>
          <a:p>
            <a:pPr eaLnBrk="1" hangingPunct="1"/>
            <a:r>
              <a:rPr lang="en-US" sz="2800" dirty="0" smtClean="0">
                <a:latin typeface="Liberation Serif" panose="02020603050405020304" pitchFamily="18" charset="0"/>
              </a:rPr>
              <a:t>Has proved difficult to implement.</a:t>
            </a: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pPr algn="l" eaLnBrk="1" hangingPunct="1"/>
            <a:r>
              <a:rPr lang="en-US" sz="3200" b="1" dirty="0" smtClean="0">
                <a:latin typeface="Liberation Serif" panose="02020603050405020304" pitchFamily="18" charset="0"/>
              </a:rPr>
              <a:t>Protection of the Ozone Layer</a:t>
            </a:r>
          </a:p>
        </p:txBody>
      </p:sp>
      <p:sp>
        <p:nvSpPr>
          <p:cNvPr id="79874" name="Content Placeholder 2"/>
          <p:cNvSpPr>
            <a:spLocks noGrp="1"/>
          </p:cNvSpPr>
          <p:nvPr>
            <p:ph idx="1"/>
          </p:nvPr>
        </p:nvSpPr>
        <p:spPr>
          <a:xfrm>
            <a:off x="457200" y="1371600"/>
            <a:ext cx="8229600" cy="5105400"/>
          </a:xfrm>
        </p:spPr>
        <p:txBody>
          <a:bodyPr/>
          <a:lstStyle/>
          <a:p>
            <a:pPr eaLnBrk="1" hangingPunct="1"/>
            <a:r>
              <a:rPr lang="en-US" sz="2800" dirty="0" smtClean="0">
                <a:latin typeface="Liberation Serif" panose="02020603050405020304" pitchFamily="18" charset="0"/>
              </a:rPr>
              <a:t>The </a:t>
            </a:r>
            <a:r>
              <a:rPr lang="en-US" sz="2800" b="1" dirty="0" smtClean="0">
                <a:latin typeface="Liberation Serif" panose="02020603050405020304" pitchFamily="18" charset="0"/>
              </a:rPr>
              <a:t>ozone layer </a:t>
            </a:r>
            <a:r>
              <a:rPr lang="en-US" sz="2800" dirty="0" smtClean="0">
                <a:latin typeface="Liberation Serif" panose="02020603050405020304" pitchFamily="18" charset="0"/>
              </a:rPr>
              <a:t>is of vital importance because it protects Earth’s surface from the sun’s harmful ultraviolet rays.</a:t>
            </a:r>
          </a:p>
          <a:p>
            <a:pPr eaLnBrk="1" hangingPunct="1"/>
            <a:r>
              <a:rPr lang="en-US" sz="2800" dirty="0" smtClean="0">
                <a:latin typeface="Liberation Serif" panose="02020603050405020304" pitchFamily="18" charset="0"/>
              </a:rPr>
              <a:t>Studies revealed that the main culprits in ozone depletion were a group of human-made gases collectively known as CFCs (chlorofluorocarbons).</a:t>
            </a:r>
          </a:p>
          <a:p>
            <a:pPr eaLnBrk="1" hangingPunct="1"/>
            <a:r>
              <a:rPr lang="en-US" sz="2800" b="1" dirty="0" smtClean="0">
                <a:latin typeface="Liberation Serif" panose="02020603050405020304" pitchFamily="18" charset="0"/>
              </a:rPr>
              <a:t>Vienna Convention for the Protection of the Ozone Layer</a:t>
            </a:r>
          </a:p>
          <a:p>
            <a:pPr eaLnBrk="1" hangingPunct="1"/>
            <a:r>
              <a:rPr lang="en-US" sz="2800" b="1" dirty="0" smtClean="0">
                <a:latin typeface="Liberation Serif" panose="02020603050405020304" pitchFamily="18" charset="0"/>
              </a:rPr>
              <a:t>Montreal Protocol: </a:t>
            </a:r>
            <a:r>
              <a:rPr lang="en-US" sz="2800" dirty="0" smtClean="0">
                <a:latin typeface="Liberation Serif" panose="02020603050405020304" pitchFamily="18" charset="0"/>
              </a:rPr>
              <a:t>1987; phase-out of production and consumption of CFCs</a:t>
            </a: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457200" y="152400"/>
            <a:ext cx="8229600" cy="1143000"/>
          </a:xfrm>
        </p:spPr>
        <p:txBody>
          <a:bodyPr/>
          <a:lstStyle/>
          <a:p>
            <a:pPr algn="l" eaLnBrk="1" hangingPunct="1"/>
            <a:r>
              <a:rPr lang="en-US" sz="3200" b="1" dirty="0" smtClean="0">
                <a:latin typeface="Liberation Serif" panose="02020603050405020304" pitchFamily="18" charset="0"/>
              </a:rPr>
              <a:t>Global Climate Change</a:t>
            </a:r>
          </a:p>
        </p:txBody>
      </p:sp>
      <p:sp>
        <p:nvSpPr>
          <p:cNvPr id="80898" name="Content Placeholder 2"/>
          <p:cNvSpPr>
            <a:spLocks noGrp="1"/>
          </p:cNvSpPr>
          <p:nvPr>
            <p:ph idx="1"/>
          </p:nvPr>
        </p:nvSpPr>
        <p:spPr>
          <a:xfrm>
            <a:off x="457200" y="1295400"/>
            <a:ext cx="8229600" cy="5105400"/>
          </a:xfrm>
        </p:spPr>
        <p:txBody>
          <a:bodyPr/>
          <a:lstStyle/>
          <a:p>
            <a:pPr eaLnBrk="1" hangingPunct="1"/>
            <a:r>
              <a:rPr lang="en-US" sz="2800" dirty="0" smtClean="0">
                <a:latin typeface="Liberation Serif" panose="02020603050405020304" pitchFamily="18" charset="0"/>
              </a:rPr>
              <a:t>Earth Summit: called on developed countries to take measures aimed at reducing their emissions to 1990 levels by the year 2000.</a:t>
            </a:r>
          </a:p>
          <a:p>
            <a:pPr eaLnBrk="1" hangingPunct="1"/>
            <a:r>
              <a:rPr lang="en-US" sz="2800" dirty="0" smtClean="0">
                <a:latin typeface="Liberation Serif" panose="02020603050405020304" pitchFamily="18" charset="0"/>
              </a:rPr>
              <a:t>Kyoto Agreement: set a target period of 2008–2012 for the United States, the European Union, and Japan to cut their greenhouse gas emissions.</a:t>
            </a:r>
          </a:p>
          <a:p>
            <a:pPr eaLnBrk="1" hangingPunct="1"/>
            <a:r>
              <a:rPr lang="en-US" sz="2800" dirty="0" smtClean="0">
                <a:latin typeface="Liberation Serif" panose="02020603050405020304" pitchFamily="18" charset="0"/>
              </a:rPr>
              <a:t>Neither the United States nor China, the world’s two largest emitters of carbon dioxide, signed the Kyoto Protocol.</a:t>
            </a: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19200"/>
            <a:ext cx="8229600" cy="5181600"/>
          </a:xfrm>
        </p:spPr>
        <p:txBody>
          <a:bodyPr/>
          <a:lstStyle/>
          <a:p>
            <a:pPr eaLnBrk="1" hangingPunct="1">
              <a:defRPr/>
            </a:pPr>
            <a:r>
              <a:rPr lang="en-US" dirty="0" smtClean="0">
                <a:latin typeface="Liberation Serif" panose="02020603050405020304" pitchFamily="18" charset="0"/>
              </a:rPr>
              <a:t>The United </a:t>
            </a:r>
            <a:r>
              <a:rPr lang="en-US" dirty="0">
                <a:latin typeface="Liberation Serif" panose="02020603050405020304" pitchFamily="18" charset="0"/>
              </a:rPr>
              <a:t>States continues to be the largest producer </a:t>
            </a:r>
            <a:r>
              <a:rPr lang="en-US" dirty="0" smtClean="0">
                <a:latin typeface="Liberation Serif" panose="02020603050405020304" pitchFamily="18" charset="0"/>
              </a:rPr>
              <a:t>of carbon </a:t>
            </a:r>
            <a:r>
              <a:rPr lang="en-US" dirty="0">
                <a:latin typeface="Liberation Serif" panose="02020603050405020304" pitchFamily="18" charset="0"/>
              </a:rPr>
              <a:t>dioxide emissions, per person, in the </a:t>
            </a:r>
            <a:r>
              <a:rPr lang="en-US" dirty="0" smtClean="0">
                <a:latin typeface="Liberation Serif" panose="02020603050405020304" pitchFamily="18" charset="0"/>
              </a:rPr>
              <a:t>world.</a:t>
            </a:r>
          </a:p>
          <a:p>
            <a:pPr eaLnBrk="1" hangingPunct="1">
              <a:defRPr/>
            </a:pPr>
            <a:r>
              <a:rPr lang="en-US" dirty="0">
                <a:latin typeface="Liberation Serif" panose="02020603050405020304" pitchFamily="18" charset="0"/>
              </a:rPr>
              <a:t>In 2009, the Copenhagen Agreement endorsed </a:t>
            </a:r>
            <a:r>
              <a:rPr lang="en-US" dirty="0" smtClean="0">
                <a:latin typeface="Liberation Serif" panose="02020603050405020304" pitchFamily="18" charset="0"/>
              </a:rPr>
              <a:t>the continuation </a:t>
            </a:r>
            <a:r>
              <a:rPr lang="en-US" dirty="0">
                <a:latin typeface="Liberation Serif" panose="02020603050405020304" pitchFamily="18" charset="0"/>
              </a:rPr>
              <a:t>of the Kyoto </a:t>
            </a:r>
            <a:r>
              <a:rPr lang="en-US" dirty="0" smtClean="0">
                <a:latin typeface="Liberation Serif" panose="02020603050405020304" pitchFamily="18" charset="0"/>
              </a:rPr>
              <a:t>Accord by stating that </a:t>
            </a:r>
            <a:r>
              <a:rPr lang="en-US" dirty="0">
                <a:latin typeface="Liberation Serif" panose="02020603050405020304" pitchFamily="18" charset="0"/>
              </a:rPr>
              <a:t>the countries </a:t>
            </a:r>
            <a:r>
              <a:rPr lang="en-US" dirty="0" smtClean="0">
                <a:latin typeface="Liberation Serif" panose="02020603050405020304" pitchFamily="18" charset="0"/>
              </a:rPr>
              <a:t>agreeing </a:t>
            </a:r>
            <a:r>
              <a:rPr lang="en-US" dirty="0">
                <a:latin typeface="Liberation Serif" panose="02020603050405020304" pitchFamily="18" charset="0"/>
              </a:rPr>
              <a:t>to the accord will work </a:t>
            </a:r>
            <a:r>
              <a:rPr lang="en-US" dirty="0" smtClean="0">
                <a:latin typeface="Liberation Serif" panose="02020603050405020304" pitchFamily="18" charset="0"/>
              </a:rPr>
              <a:t>to keep </a:t>
            </a:r>
            <a:r>
              <a:rPr lang="en-US" dirty="0">
                <a:latin typeface="Liberation Serif" panose="02020603050405020304" pitchFamily="18" charset="0"/>
              </a:rPr>
              <a:t>global temperature increases less than 2 </a:t>
            </a:r>
            <a:r>
              <a:rPr lang="en-US" dirty="0" smtClean="0">
                <a:latin typeface="Liberation Serif" panose="02020603050405020304" pitchFamily="18" charset="0"/>
              </a:rPr>
              <a:t>degrees Celsius </a:t>
            </a:r>
            <a:r>
              <a:rPr lang="en-US" dirty="0">
                <a:latin typeface="Liberation Serif" panose="02020603050405020304" pitchFamily="18" charset="0"/>
              </a:rPr>
              <a:t>above preindustrial </a:t>
            </a:r>
            <a:r>
              <a:rPr lang="en-US" dirty="0" smtClean="0">
                <a:latin typeface="Liberation Serif" panose="02020603050405020304" pitchFamily="18" charset="0"/>
              </a:rPr>
              <a:t>levels.</a:t>
            </a:r>
          </a:p>
          <a:p>
            <a:pPr eaLnBrk="1" hangingPunct="1">
              <a:defRPr/>
            </a:pPr>
            <a:endParaRPr lang="en-US" dirty="0" smtClean="0"/>
          </a:p>
          <a:p>
            <a:pPr eaLnBrk="1" hangingPunct="1">
              <a:defRPr/>
            </a:pPr>
            <a:endParaRPr lang="en-US" dirty="0"/>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5" name="Title 1"/>
          <p:cNvSpPr>
            <a:spLocks noGrp="1"/>
          </p:cNvSpPr>
          <p:nvPr>
            <p:ph type="title"/>
          </p:nvPr>
        </p:nvSpPr>
        <p:spPr>
          <a:xfrm>
            <a:off x="533400" y="152400"/>
            <a:ext cx="8229600" cy="1143000"/>
          </a:xfrm>
        </p:spPr>
        <p:txBody>
          <a:bodyPr/>
          <a:lstStyle/>
          <a:p>
            <a:pPr algn="l" eaLnBrk="1" hangingPunct="1"/>
            <a:r>
              <a:rPr lang="en-US" sz="3200" b="1" dirty="0" smtClean="0">
                <a:latin typeface="Liberation Serif" panose="02020603050405020304" pitchFamily="18" charset="0"/>
              </a:rPr>
              <a:t>Global Climate Change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609600" y="274638"/>
            <a:ext cx="8229600" cy="1143000"/>
          </a:xfrm>
        </p:spPr>
        <p:txBody>
          <a:bodyPr/>
          <a:lstStyle/>
          <a:p>
            <a:pPr algn="l" eaLnBrk="1" hangingPunct="1"/>
            <a:r>
              <a:rPr lang="en-US" sz="3200" b="1" dirty="0" smtClean="0">
                <a:latin typeface="Liberation Serif" panose="02020603050405020304" pitchFamily="18" charset="0"/>
              </a:rPr>
              <a:t>Tectonic Plates</a:t>
            </a:r>
          </a:p>
        </p:txBody>
      </p:sp>
      <p:sp>
        <p:nvSpPr>
          <p:cNvPr id="23554" name="Content Placeholder 2"/>
          <p:cNvSpPr>
            <a:spLocks noGrp="1"/>
          </p:cNvSpPr>
          <p:nvPr>
            <p:ph idx="1"/>
          </p:nvPr>
        </p:nvSpPr>
        <p:spPr>
          <a:xfrm>
            <a:off x="609600" y="1447800"/>
            <a:ext cx="8229600" cy="5181600"/>
          </a:xfrm>
        </p:spPr>
        <p:txBody>
          <a:bodyPr/>
          <a:lstStyle/>
          <a:p>
            <a:pPr eaLnBrk="1" hangingPunct="1">
              <a:spcBef>
                <a:spcPts val="0"/>
              </a:spcBef>
              <a:spcAft>
                <a:spcPts val="1200"/>
              </a:spcAft>
            </a:pPr>
            <a:r>
              <a:rPr lang="en-US" sz="2400" dirty="0" smtClean="0">
                <a:latin typeface="Liberation Serif" panose="02020603050405020304" pitchFamily="18" charset="0"/>
              </a:rPr>
              <a:t>Alfred Wegener’s continental drift hypothesis.</a:t>
            </a:r>
          </a:p>
          <a:p>
            <a:pPr eaLnBrk="1" hangingPunct="1">
              <a:spcBef>
                <a:spcPts val="0"/>
              </a:spcBef>
              <a:spcAft>
                <a:spcPts val="1200"/>
              </a:spcAft>
            </a:pPr>
            <a:r>
              <a:rPr lang="en-US" sz="2400" dirty="0" smtClean="0">
                <a:latin typeface="Liberation Serif" panose="02020603050405020304" pitchFamily="18" charset="0"/>
              </a:rPr>
              <a:t>Pangaea: supercontinent that broke apart into what we now know as Africa, the Americas, Eurasia, and Australia.</a:t>
            </a:r>
          </a:p>
          <a:p>
            <a:pPr eaLnBrk="1" hangingPunct="1">
              <a:spcBef>
                <a:spcPts val="0"/>
              </a:spcBef>
              <a:spcAft>
                <a:spcPts val="1200"/>
              </a:spcAft>
            </a:pPr>
            <a:r>
              <a:rPr lang="en-US" sz="2400" dirty="0" smtClean="0">
                <a:latin typeface="Liberation Serif" panose="02020603050405020304" pitchFamily="18" charset="0"/>
              </a:rPr>
              <a:t>At plate boundaries, </a:t>
            </a:r>
            <a:r>
              <a:rPr lang="en-US" sz="2400" b="1" dirty="0" smtClean="0">
                <a:latin typeface="Liberation Serif" panose="02020603050405020304" pitchFamily="18" charset="0"/>
              </a:rPr>
              <a:t>tectonic plates </a:t>
            </a:r>
            <a:r>
              <a:rPr lang="en-US" sz="2400" dirty="0" smtClean="0">
                <a:latin typeface="Liberation Serif" panose="02020603050405020304" pitchFamily="18" charset="0"/>
              </a:rPr>
              <a:t>either </a:t>
            </a:r>
            <a:r>
              <a:rPr lang="en-US" sz="2400" i="1" dirty="0" smtClean="0">
                <a:latin typeface="Liberation Serif" panose="02020603050405020304" pitchFamily="18" charset="0"/>
              </a:rPr>
              <a:t>diverge </a:t>
            </a:r>
            <a:r>
              <a:rPr lang="en-US" sz="2400" dirty="0" smtClean="0">
                <a:latin typeface="Liberation Serif" panose="02020603050405020304" pitchFamily="18" charset="0"/>
              </a:rPr>
              <a:t>(spread apart), </a:t>
            </a:r>
            <a:r>
              <a:rPr lang="en-US" sz="2400" i="1" dirty="0" smtClean="0">
                <a:latin typeface="Liberation Serif" panose="02020603050405020304" pitchFamily="18" charset="0"/>
              </a:rPr>
              <a:t>converge </a:t>
            </a:r>
            <a:r>
              <a:rPr lang="en-US" sz="2400" dirty="0" smtClean="0">
                <a:latin typeface="Liberation Serif" panose="02020603050405020304" pitchFamily="18" charset="0"/>
              </a:rPr>
              <a:t>(come together) or </a:t>
            </a:r>
            <a:r>
              <a:rPr lang="en-US" sz="2400" i="1" dirty="0" smtClean="0">
                <a:latin typeface="Liberation Serif" panose="02020603050405020304" pitchFamily="18" charset="0"/>
              </a:rPr>
              <a:t>transform </a:t>
            </a:r>
            <a:r>
              <a:rPr lang="en-US" sz="2400" dirty="0" smtClean="0">
                <a:latin typeface="Liberation Serif" panose="02020603050405020304" pitchFamily="18" charset="0"/>
              </a:rPr>
              <a:t>(slide past one another).</a:t>
            </a:r>
          </a:p>
          <a:p>
            <a:pPr eaLnBrk="1" hangingPunct="1">
              <a:spcBef>
                <a:spcPts val="0"/>
              </a:spcBef>
              <a:spcAft>
                <a:spcPts val="1200"/>
              </a:spcAft>
            </a:pPr>
            <a:r>
              <a:rPr lang="en-US" sz="2400" dirty="0" err="1" smtClean="0">
                <a:latin typeface="Liberation Serif" panose="02020603050405020304" pitchFamily="18" charset="0"/>
              </a:rPr>
              <a:t>Subduction</a:t>
            </a:r>
            <a:r>
              <a:rPr lang="en-US" sz="2400" dirty="0" smtClean="0">
                <a:latin typeface="Liberation Serif" panose="02020603050405020304" pitchFamily="18" charset="0"/>
              </a:rPr>
              <a:t> zone: When an oceanic plate converges with a continental plate; earthquakes are common.</a:t>
            </a:r>
          </a:p>
          <a:p>
            <a:pPr eaLnBrk="1" hangingPunct="1">
              <a:spcBef>
                <a:spcPts val="0"/>
              </a:spcBef>
              <a:spcAft>
                <a:spcPts val="1200"/>
              </a:spcAft>
            </a:pPr>
            <a:r>
              <a:rPr lang="en-US" sz="2400" dirty="0" smtClean="0">
                <a:latin typeface="Liberation Serif" panose="02020603050405020304" pitchFamily="18" charset="0"/>
              </a:rPr>
              <a:t>Transform plate boundary: two tectonic plates are moving past each other; earthquakes are common.</a:t>
            </a: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pPr eaLnBrk="1" hangingPunct="1"/>
            <a:r>
              <a:rPr lang="en-US" dirty="0" smtClean="0">
                <a:latin typeface="Liberation Serif" panose="02020603050405020304" pitchFamily="18" charset="0"/>
              </a:rPr>
              <a:t>Additional Resources</a:t>
            </a:r>
          </a:p>
        </p:txBody>
      </p:sp>
      <p:sp>
        <p:nvSpPr>
          <p:cNvPr id="3" name="Content Placeholder 2"/>
          <p:cNvSpPr>
            <a:spLocks noGrp="1"/>
          </p:cNvSpPr>
          <p:nvPr>
            <p:ph idx="1"/>
          </p:nvPr>
        </p:nvSpPr>
        <p:spPr/>
        <p:txBody>
          <a:bodyPr/>
          <a:lstStyle/>
          <a:p>
            <a:pPr eaLnBrk="1" hangingPunct="1"/>
            <a:r>
              <a:rPr lang="en-US" sz="2800" dirty="0" smtClean="0">
                <a:latin typeface="Liberation Serif" panose="02020603050405020304" pitchFamily="18" charset="0"/>
                <a:cs typeface="Liberation Serif" panose="02020603050405020304" pitchFamily="18" charset="0"/>
              </a:rPr>
              <a:t>Geography and environmental hazards </a:t>
            </a:r>
            <a:r>
              <a:rPr lang="en-US" sz="2800" dirty="0" smtClean="0">
                <a:latin typeface="Liberation Serif" panose="02020603050405020304" pitchFamily="18" charset="0"/>
                <a:cs typeface="Liberation Serif" panose="02020603050405020304" pitchFamily="18" charset="0"/>
                <a:hlinkClick r:id="rId3"/>
              </a:rPr>
              <a:t>http://www.bbc.co.uk/scotland/education/int/geog/envhaz/index.shtml</a:t>
            </a:r>
            <a:endParaRPr lang="en-US" sz="2800" dirty="0" smtClean="0">
              <a:latin typeface="Liberation Serif" panose="02020603050405020304" pitchFamily="18" charset="0"/>
              <a:cs typeface="Liberation Serif" panose="02020603050405020304" pitchFamily="18" charset="0"/>
            </a:endParaRPr>
          </a:p>
          <a:p>
            <a:pPr eaLnBrk="1" hangingPunct="1"/>
            <a:endParaRPr lang="en-US" sz="2800" dirty="0">
              <a:latin typeface="Liberation Serif" panose="02020603050405020304" pitchFamily="18" charset="0"/>
              <a:cs typeface="Liberation Serif" panose="02020603050405020304" pitchFamily="18" charset="0"/>
            </a:endParaRPr>
          </a:p>
          <a:p>
            <a:pPr eaLnBrk="1" hangingPunct="1"/>
            <a:r>
              <a:rPr lang="en-US" sz="2800" dirty="0" smtClean="0">
                <a:latin typeface="Liberation Serif" panose="02020603050405020304" pitchFamily="18" charset="0"/>
                <a:cs typeface="Liberation Serif" panose="02020603050405020304" pitchFamily="18" charset="0"/>
              </a:rPr>
              <a:t>Links on Geography Education</a:t>
            </a:r>
          </a:p>
          <a:p>
            <a:pPr lvl="1" eaLnBrk="1" hangingPunct="1"/>
            <a:r>
              <a:rPr lang="en-US" dirty="0" smtClean="0">
                <a:latin typeface="Liberation Serif" panose="02020603050405020304" pitchFamily="18" charset="0"/>
                <a:cs typeface="Liberation Serif" panose="02020603050405020304" pitchFamily="18" charset="0"/>
                <a:hlinkClick r:id="rId4"/>
              </a:rPr>
              <a:t>Environment</a:t>
            </a:r>
            <a:r>
              <a:rPr lang="en-US" dirty="0" smtClean="0">
                <a:latin typeface="Liberation Serif" panose="02020603050405020304" pitchFamily="18" charset="0"/>
                <a:cs typeface="Liberation Serif" panose="02020603050405020304" pitchFamily="18" charset="0"/>
              </a:rPr>
              <a:t>, </a:t>
            </a:r>
            <a:r>
              <a:rPr lang="en-US" dirty="0" smtClean="0">
                <a:latin typeface="Liberation Serif" panose="02020603050405020304" pitchFamily="18" charset="0"/>
                <a:cs typeface="Liberation Serif" panose="02020603050405020304" pitchFamily="18" charset="0"/>
                <a:hlinkClick r:id="rId5"/>
              </a:rPr>
              <a:t>Tectonics</a:t>
            </a:r>
            <a:r>
              <a:rPr lang="en-US" dirty="0" smtClean="0">
                <a:latin typeface="Liberation Serif" panose="02020603050405020304" pitchFamily="18" charset="0"/>
                <a:cs typeface="Liberation Serif" panose="02020603050405020304" pitchFamily="18" charset="0"/>
              </a:rPr>
              <a:t>, </a:t>
            </a:r>
            <a:r>
              <a:rPr lang="en-US" dirty="0" smtClean="0">
                <a:latin typeface="Liberation Serif" panose="02020603050405020304" pitchFamily="18" charset="0"/>
                <a:cs typeface="Liberation Serif" panose="02020603050405020304" pitchFamily="18" charset="0"/>
                <a:hlinkClick r:id="rId6"/>
              </a:rPr>
              <a:t>Anthropocene</a:t>
            </a:r>
            <a:r>
              <a:rPr lang="en-US" dirty="0" smtClean="0">
                <a:latin typeface="Liberation Serif" panose="02020603050405020304" pitchFamily="18" charset="0"/>
                <a:cs typeface="Liberation Serif" panose="02020603050405020304" pitchFamily="18" charset="0"/>
              </a:rPr>
              <a:t>, </a:t>
            </a:r>
            <a:r>
              <a:rPr lang="en-US" dirty="0" smtClean="0">
                <a:latin typeface="Liberation Serif" panose="02020603050405020304" pitchFamily="18" charset="0"/>
                <a:cs typeface="Liberation Serif" panose="02020603050405020304" pitchFamily="18" charset="0"/>
                <a:hlinkClick r:id="rId7"/>
              </a:rPr>
              <a:t>Water</a:t>
            </a:r>
            <a:r>
              <a:rPr lang="en-US" dirty="0" smtClean="0">
                <a:latin typeface="Liberation Serif" panose="02020603050405020304" pitchFamily="18" charset="0"/>
                <a:cs typeface="Liberation Serif" panose="02020603050405020304" pitchFamily="18" charset="0"/>
              </a:rPr>
              <a:t>, </a:t>
            </a:r>
            <a:r>
              <a:rPr lang="en-US" dirty="0" smtClean="0">
                <a:latin typeface="Liberation Serif" panose="02020603050405020304" pitchFamily="18" charset="0"/>
                <a:cs typeface="Liberation Serif" panose="02020603050405020304" pitchFamily="18" charset="0"/>
                <a:hlinkClick r:id="rId8"/>
              </a:rPr>
              <a:t>Political Ecology</a:t>
            </a:r>
            <a:r>
              <a:rPr lang="en-US" dirty="0" smtClean="0">
                <a:latin typeface="Liberation Serif" panose="02020603050405020304" pitchFamily="18" charset="0"/>
                <a:cs typeface="Liberation Serif" panose="02020603050405020304" pitchFamily="18" charset="0"/>
              </a:rPr>
              <a:t>, </a:t>
            </a:r>
            <a:r>
              <a:rPr lang="en-US" dirty="0" smtClean="0">
                <a:latin typeface="Liberation Serif" panose="02020603050405020304" pitchFamily="18" charset="0"/>
                <a:cs typeface="Liberation Serif" panose="02020603050405020304" pitchFamily="18" charset="0"/>
                <a:hlinkClick r:id="rId9"/>
              </a:rPr>
              <a:t>Energy</a:t>
            </a:r>
            <a:r>
              <a:rPr lang="en-US" dirty="0" smtClean="0">
                <a:latin typeface="Liberation Serif" panose="02020603050405020304" pitchFamily="18" charset="0"/>
                <a:cs typeface="Liberation Serif" panose="02020603050405020304" pitchFamily="18" charset="0"/>
              </a:rPr>
              <a:t>, </a:t>
            </a:r>
            <a:r>
              <a:rPr lang="en-US" dirty="0" smtClean="0">
                <a:latin typeface="Liberation Serif" panose="02020603050405020304" pitchFamily="18" charset="0"/>
                <a:cs typeface="Liberation Serif" panose="02020603050405020304" pitchFamily="18" charset="0"/>
                <a:hlinkClick r:id="rId10"/>
              </a:rPr>
              <a:t>Climate Change</a:t>
            </a:r>
            <a:r>
              <a:rPr lang="en-US" dirty="0" smtClean="0">
                <a:latin typeface="Liberation Serif" panose="02020603050405020304" pitchFamily="18" charset="0"/>
                <a:cs typeface="Liberation Serif" panose="02020603050405020304" pitchFamily="18" charset="0"/>
              </a:rPr>
              <a:t>.</a:t>
            </a: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u10e_fig_13_0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835152"/>
            <a:ext cx="8534400" cy="5187696"/>
          </a:xfrm>
          <a:prstGeom prst="rect">
            <a:avLst/>
          </a:prstGeom>
        </p:spPr>
      </p:pic>
      <p:sp>
        <p:nvSpPr>
          <p:cNvPr id="3" name="Footer Placeholder 2"/>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3"/>
          <p:cNvSpPr txBox="1">
            <a:spLocks noChangeArrowheads="1"/>
          </p:cNvSpPr>
          <p:nvPr/>
        </p:nvSpPr>
        <p:spPr bwMode="auto">
          <a:xfrm>
            <a:off x="609600" y="609600"/>
            <a:ext cx="3124200" cy="646113"/>
          </a:xfrm>
          <a:prstGeom prst="rect">
            <a:avLst/>
          </a:prstGeom>
          <a:noFill/>
          <a:ln w="9525">
            <a:noFill/>
            <a:miter lim="800000"/>
            <a:headEnd/>
            <a:tailEnd/>
          </a:ln>
        </p:spPr>
        <p:txBody>
          <a:bodyPr>
            <a:spAutoFit/>
          </a:bodyPr>
          <a:lstStyle/>
          <a:p>
            <a:r>
              <a:rPr lang="en-US" i="1" dirty="0">
                <a:solidFill>
                  <a:schemeClr val="bg1"/>
                </a:solidFill>
                <a:latin typeface="Liberation Serif" panose="02020603050405020304" pitchFamily="18" charset="0"/>
                <a:cs typeface="Liberation Serif" panose="02020603050405020304" pitchFamily="18" charset="0"/>
              </a:rPr>
              <a:t>Concept Caching:</a:t>
            </a:r>
          </a:p>
          <a:p>
            <a:r>
              <a:rPr lang="en-US" i="1" dirty="0">
                <a:solidFill>
                  <a:schemeClr val="bg1"/>
                </a:solidFill>
                <a:latin typeface="Liberation Serif" panose="02020603050405020304" pitchFamily="18" charset="0"/>
                <a:cs typeface="Liberation Serif" panose="02020603050405020304" pitchFamily="18" charset="0"/>
              </a:rPr>
              <a:t>Fenway Park, Boston, MA</a:t>
            </a:r>
          </a:p>
        </p:txBody>
      </p:sp>
      <p:sp>
        <p:nvSpPr>
          <p:cNvPr id="26626" name="Title 1"/>
          <p:cNvSpPr>
            <a:spLocks noGrp="1"/>
          </p:cNvSpPr>
          <p:nvPr>
            <p:ph type="title"/>
          </p:nvPr>
        </p:nvSpPr>
        <p:spPr>
          <a:xfrm>
            <a:off x="609600" y="381000"/>
            <a:ext cx="6705600" cy="731838"/>
          </a:xfrm>
        </p:spPr>
        <p:txBody>
          <a:bodyPr/>
          <a:lstStyle/>
          <a:p>
            <a:pPr algn="l" eaLnBrk="1" hangingPunct="1"/>
            <a:r>
              <a:rPr lang="en-US" sz="3600" b="1" dirty="0" smtClean="0">
                <a:latin typeface="Liberation Serif" panose="02020603050405020304" pitchFamily="18" charset="0"/>
              </a:rPr>
              <a:t>Ocean and Atmosphere</a:t>
            </a:r>
          </a:p>
        </p:txBody>
      </p:sp>
      <p:sp>
        <p:nvSpPr>
          <p:cNvPr id="26627" name="Content Placeholder 2"/>
          <p:cNvSpPr>
            <a:spLocks noGrp="1"/>
          </p:cNvSpPr>
          <p:nvPr>
            <p:ph idx="1"/>
          </p:nvPr>
        </p:nvSpPr>
        <p:spPr>
          <a:xfrm>
            <a:off x="571500" y="1274763"/>
            <a:ext cx="8229600" cy="5029200"/>
          </a:xfrm>
        </p:spPr>
        <p:txBody>
          <a:bodyPr/>
          <a:lstStyle/>
          <a:p>
            <a:pPr eaLnBrk="1" hangingPunct="1"/>
            <a:r>
              <a:rPr lang="en-US" sz="2800" dirty="0" smtClean="0">
                <a:latin typeface="Liberation Serif" panose="02020603050405020304" pitchFamily="18" charset="0"/>
              </a:rPr>
              <a:t>Earth = the Blue Planet</a:t>
            </a:r>
          </a:p>
          <a:p>
            <a:pPr eaLnBrk="1" hangingPunct="1"/>
            <a:r>
              <a:rPr lang="en-US" sz="2800" dirty="0" smtClean="0">
                <a:latin typeface="Liberation Serif" panose="02020603050405020304" pitchFamily="18" charset="0"/>
              </a:rPr>
              <a:t>Several hypotheses exist about the Earth’s acquisition of so much water, including the comet hypothesis.</a:t>
            </a:r>
          </a:p>
          <a:p>
            <a:pPr eaLnBrk="1" hangingPunct="1"/>
            <a:r>
              <a:rPr lang="en-US" sz="2800" dirty="0" smtClean="0">
                <a:latin typeface="Liberation Serif" panose="02020603050405020304" pitchFamily="18" charset="0"/>
              </a:rPr>
              <a:t>Uncertainty about how the atmosphere formed.</a:t>
            </a:r>
          </a:p>
          <a:p>
            <a:pPr eaLnBrk="1" hangingPunct="1"/>
            <a:r>
              <a:rPr lang="en-US" sz="2800" b="1" dirty="0" smtClean="0">
                <a:latin typeface="Liberation Serif" panose="02020603050405020304" pitchFamily="18" charset="0"/>
              </a:rPr>
              <a:t>Photosynthesis</a:t>
            </a:r>
            <a:r>
              <a:rPr lang="en-US" sz="2800" dirty="0" smtClean="0">
                <a:latin typeface="Liberation Serif" panose="02020603050405020304" pitchFamily="18" charset="0"/>
              </a:rPr>
              <a:t>: The conversion of carbon dioxide and water into carbohydrates and oxygen through the absorption of sunlight.</a:t>
            </a:r>
          </a:p>
          <a:p>
            <a:pPr eaLnBrk="1" hangingPunct="1"/>
            <a:r>
              <a:rPr lang="en-US" sz="2800" dirty="0" smtClean="0">
                <a:latin typeface="Liberation Serif" panose="02020603050405020304" pitchFamily="18" charset="0"/>
              </a:rPr>
              <a:t>The protozoa: the first single celled animals.</a:t>
            </a:r>
          </a:p>
          <a:p>
            <a:pPr eaLnBrk="1" hangingPunct="1"/>
            <a:endParaRPr lang="en-US" dirty="0" smtClean="0"/>
          </a:p>
        </p:txBody>
      </p:sp>
      <p:sp>
        <p:nvSpPr>
          <p:cNvPr id="5" name="Footer Placeholder 4"/>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381000"/>
            <a:ext cx="6019800" cy="781050"/>
          </a:xfrm>
        </p:spPr>
        <p:txBody>
          <a:bodyPr/>
          <a:lstStyle/>
          <a:p>
            <a:pPr algn="l" eaLnBrk="1" hangingPunct="1"/>
            <a:r>
              <a:rPr lang="en-US" sz="3200" b="1" dirty="0" smtClean="0">
                <a:latin typeface="Liberation Serif" panose="02020603050405020304" pitchFamily="18" charset="0"/>
              </a:rPr>
              <a:t>Fire and Ice</a:t>
            </a:r>
          </a:p>
        </p:txBody>
      </p:sp>
      <p:sp>
        <p:nvSpPr>
          <p:cNvPr id="4" name="Content Placeholder 3"/>
          <p:cNvSpPr>
            <a:spLocks noGrp="1"/>
          </p:cNvSpPr>
          <p:nvPr>
            <p:ph idx="1"/>
          </p:nvPr>
        </p:nvSpPr>
        <p:spPr>
          <a:xfrm>
            <a:off x="457200" y="990600"/>
            <a:ext cx="8229600" cy="5867400"/>
          </a:xfrm>
        </p:spPr>
        <p:txBody>
          <a:bodyPr/>
          <a:lstStyle/>
          <a:p>
            <a:pPr eaLnBrk="1" hangingPunct="1">
              <a:defRPr/>
            </a:pPr>
            <a:r>
              <a:rPr lang="en-US" sz="2800" dirty="0" smtClean="0">
                <a:latin typeface="Liberation Serif" panose="02020603050405020304" pitchFamily="18" charset="0"/>
              </a:rPr>
              <a:t>Volcanic activity has led to </a:t>
            </a:r>
            <a:r>
              <a:rPr lang="en-US" sz="2800" b="1" dirty="0">
                <a:latin typeface="Liberation Serif" panose="02020603050405020304" pitchFamily="18" charset="0"/>
              </a:rPr>
              <a:t>mass depletions </a:t>
            </a:r>
            <a:r>
              <a:rPr lang="en-US" sz="2800" dirty="0">
                <a:latin typeface="Liberation Serif" panose="02020603050405020304" pitchFamily="18" charset="0"/>
              </a:rPr>
              <a:t>(</a:t>
            </a:r>
            <a:r>
              <a:rPr lang="en-US" sz="2800" dirty="0" smtClean="0">
                <a:latin typeface="Liberation Serif" panose="02020603050405020304" pitchFamily="18" charset="0"/>
              </a:rPr>
              <a:t>loss of </a:t>
            </a:r>
            <a:r>
              <a:rPr lang="en-US" sz="2800" dirty="0">
                <a:latin typeface="Liberation Serif" panose="02020603050405020304" pitchFamily="18" charset="0"/>
              </a:rPr>
              <a:t>diversity through a failure to produce new species</a:t>
            </a:r>
            <a:r>
              <a:rPr lang="en-US" sz="2800" dirty="0" smtClean="0">
                <a:latin typeface="Liberation Serif" panose="02020603050405020304" pitchFamily="18" charset="0"/>
              </a:rPr>
              <a:t>).</a:t>
            </a:r>
          </a:p>
          <a:p>
            <a:pPr eaLnBrk="1" hangingPunct="1">
              <a:defRPr/>
            </a:pPr>
            <a:r>
              <a:rPr lang="en-US" sz="2800" dirty="0" smtClean="0">
                <a:latin typeface="Liberation Serif" panose="02020603050405020304" pitchFamily="18" charset="0"/>
              </a:rPr>
              <a:t>Volcanic activity has contributed to </a:t>
            </a:r>
            <a:r>
              <a:rPr lang="en-US" sz="2800" dirty="0">
                <a:latin typeface="Liberation Serif" panose="02020603050405020304" pitchFamily="18" charset="0"/>
              </a:rPr>
              <a:t>the three </a:t>
            </a:r>
            <a:r>
              <a:rPr lang="en-US" sz="2800" b="1" dirty="0">
                <a:latin typeface="Liberation Serif" panose="02020603050405020304" pitchFamily="18" charset="0"/>
              </a:rPr>
              <a:t>mass extinctions </a:t>
            </a:r>
            <a:r>
              <a:rPr lang="en-US" sz="2800" dirty="0">
                <a:latin typeface="Liberation Serif" panose="02020603050405020304" pitchFamily="18" charset="0"/>
              </a:rPr>
              <a:t>(</a:t>
            </a:r>
            <a:r>
              <a:rPr lang="en-US" sz="2800" dirty="0" smtClean="0">
                <a:latin typeface="Liberation Serif" panose="02020603050405020304" pitchFamily="18" charset="0"/>
              </a:rPr>
              <a:t>mass destruction </a:t>
            </a:r>
            <a:r>
              <a:rPr lang="en-US" sz="2800" dirty="0">
                <a:latin typeface="Liberation Serif" panose="02020603050405020304" pitchFamily="18" charset="0"/>
              </a:rPr>
              <a:t>of most </a:t>
            </a:r>
            <a:r>
              <a:rPr lang="en-US" sz="2800" dirty="0" smtClean="0">
                <a:latin typeface="Liberation Serif" panose="02020603050405020304" pitchFamily="18" charset="0"/>
              </a:rPr>
              <a:t>species</a:t>
            </a:r>
            <a:r>
              <a:rPr lang="en-US" sz="2800" dirty="0">
                <a:latin typeface="Liberation Serif" panose="02020603050405020304" pitchFamily="18" charset="0"/>
              </a:rPr>
              <a:t>) known to have occurred </a:t>
            </a:r>
            <a:r>
              <a:rPr lang="en-US" sz="2800" dirty="0" smtClean="0">
                <a:latin typeface="Liberation Serif" panose="02020603050405020304" pitchFamily="18" charset="0"/>
              </a:rPr>
              <a:t>over the </a:t>
            </a:r>
            <a:r>
              <a:rPr lang="en-US" sz="2800" dirty="0">
                <a:latin typeface="Liberation Serif" panose="02020603050405020304" pitchFamily="18" charset="0"/>
              </a:rPr>
              <a:t>past 500 million years</a:t>
            </a:r>
            <a:r>
              <a:rPr lang="en-US" sz="2800" dirty="0" smtClean="0">
                <a:latin typeface="Liberation Serif" panose="02020603050405020304" pitchFamily="18" charset="0"/>
              </a:rPr>
              <a:t>.</a:t>
            </a:r>
          </a:p>
          <a:p>
            <a:pPr eaLnBrk="1" hangingPunct="1">
              <a:defRPr/>
            </a:pPr>
            <a:r>
              <a:rPr lang="en-US" sz="2800" b="1" dirty="0" smtClean="0">
                <a:latin typeface="Liberation Serif" panose="02020603050405020304" pitchFamily="18" charset="0"/>
              </a:rPr>
              <a:t>Pacific </a:t>
            </a:r>
            <a:r>
              <a:rPr lang="en-US" sz="2800" b="1" dirty="0">
                <a:latin typeface="Liberation Serif" panose="02020603050405020304" pitchFamily="18" charset="0"/>
              </a:rPr>
              <a:t>Ring of </a:t>
            </a:r>
            <a:r>
              <a:rPr lang="en-US" sz="2800" b="1" dirty="0" smtClean="0">
                <a:latin typeface="Liberation Serif" panose="02020603050405020304" pitchFamily="18" charset="0"/>
              </a:rPr>
              <a:t>Fire</a:t>
            </a:r>
            <a:r>
              <a:rPr lang="en-US" sz="2800" dirty="0" smtClean="0">
                <a:latin typeface="Liberation Serif" panose="02020603050405020304" pitchFamily="18" charset="0"/>
              </a:rPr>
              <a:t>: an </a:t>
            </a:r>
            <a:r>
              <a:rPr lang="en-US" sz="2800" dirty="0">
                <a:latin typeface="Liberation Serif" panose="02020603050405020304" pitchFamily="18" charset="0"/>
              </a:rPr>
              <a:t>ocean-girdling </a:t>
            </a:r>
            <a:r>
              <a:rPr lang="en-US" sz="2800" dirty="0" smtClean="0">
                <a:latin typeface="Liberation Serif" panose="02020603050405020304" pitchFamily="18" charset="0"/>
              </a:rPr>
              <a:t>zone of </a:t>
            </a:r>
            <a:r>
              <a:rPr lang="en-US" sz="2800" dirty="0">
                <a:latin typeface="Liberation Serif" panose="02020603050405020304" pitchFamily="18" charset="0"/>
              </a:rPr>
              <a:t>crustal instability, volcanism, and </a:t>
            </a:r>
            <a:r>
              <a:rPr lang="en-US" sz="2800" dirty="0" smtClean="0">
                <a:latin typeface="Liberation Serif" panose="02020603050405020304" pitchFamily="18" charset="0"/>
              </a:rPr>
              <a:t>earthquakes.</a:t>
            </a:r>
          </a:p>
          <a:p>
            <a:pPr eaLnBrk="1" hangingPunct="1">
              <a:defRPr/>
            </a:pPr>
            <a:endParaRPr lang="en-US" sz="2800" dirty="0" smtClean="0">
              <a:latin typeface="Liberation Serif" panose="02020603050405020304" pitchFamily="18" charset="0"/>
            </a:endParaRPr>
          </a:p>
        </p:txBody>
      </p:sp>
      <p:sp>
        <p:nvSpPr>
          <p:cNvPr id="6" name="Footer Placeholder 5"/>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2"/>
          <p:cNvSpPr>
            <a:spLocks noGrp="1"/>
          </p:cNvSpPr>
          <p:nvPr>
            <p:ph idx="1"/>
          </p:nvPr>
        </p:nvSpPr>
        <p:spPr>
          <a:xfrm>
            <a:off x="457200" y="1219200"/>
            <a:ext cx="8305800" cy="5181600"/>
          </a:xfrm>
        </p:spPr>
        <p:txBody>
          <a:bodyPr/>
          <a:lstStyle/>
          <a:p>
            <a:pPr eaLnBrk="1" hangingPunct="1"/>
            <a:r>
              <a:rPr lang="en-US" sz="2400" dirty="0" smtClean="0">
                <a:latin typeface="Liberation Serif" panose="02020603050405020304" pitchFamily="18" charset="0"/>
              </a:rPr>
              <a:t>When Pangaea still was a supercontinent, an Ice Age cooled the Earth and may have contributed to, if not caused, the greatest known extinction crisis in the history of life on Earth.</a:t>
            </a:r>
          </a:p>
          <a:p>
            <a:pPr eaLnBrk="1" hangingPunct="1"/>
            <a:r>
              <a:rPr lang="en-US" sz="2400" dirty="0" smtClean="0">
                <a:latin typeface="Liberation Serif" panose="02020603050405020304" pitchFamily="18" charset="0"/>
              </a:rPr>
              <a:t>The </a:t>
            </a:r>
            <a:r>
              <a:rPr lang="en-US" sz="2400" b="1" dirty="0" smtClean="0">
                <a:latin typeface="Liberation Serif" panose="02020603050405020304" pitchFamily="18" charset="0"/>
              </a:rPr>
              <a:t>Pleistocene</a:t>
            </a:r>
            <a:r>
              <a:rPr lang="en-US" sz="2400" dirty="0" smtClean="0">
                <a:latin typeface="Liberation Serif" panose="02020603050405020304" pitchFamily="18" charset="0"/>
              </a:rPr>
              <a:t> epoch was marked by long </a:t>
            </a:r>
            <a:r>
              <a:rPr lang="en-US" sz="2400" b="1" dirty="0" smtClean="0">
                <a:latin typeface="Liberation Serif" panose="02020603050405020304" pitchFamily="18" charset="0"/>
              </a:rPr>
              <a:t>glaciations </a:t>
            </a:r>
            <a:r>
              <a:rPr lang="en-US" sz="2400" dirty="0" smtClean="0">
                <a:latin typeface="Liberation Serif" panose="02020603050405020304" pitchFamily="18" charset="0"/>
              </a:rPr>
              <a:t>and short, warm </a:t>
            </a:r>
            <a:r>
              <a:rPr lang="en-US" sz="2400" b="1" dirty="0" err="1" smtClean="0">
                <a:latin typeface="Liberation Serif" panose="02020603050405020304" pitchFamily="18" charset="0"/>
              </a:rPr>
              <a:t>interglacials</a:t>
            </a:r>
            <a:r>
              <a:rPr lang="en-US" sz="2400" b="1" dirty="0" smtClean="0">
                <a:latin typeface="Liberation Serif" panose="02020603050405020304" pitchFamily="18" charset="0"/>
              </a:rPr>
              <a:t>.</a:t>
            </a:r>
          </a:p>
          <a:p>
            <a:pPr eaLnBrk="1" hangingPunct="1"/>
            <a:r>
              <a:rPr lang="en-US" sz="2400" dirty="0" smtClean="0">
                <a:latin typeface="Liberation Serif" panose="02020603050405020304" pitchFamily="18" charset="0"/>
              </a:rPr>
              <a:t>The</a:t>
            </a:r>
            <a:r>
              <a:rPr lang="en-US" sz="2400" b="1" dirty="0" smtClean="0">
                <a:latin typeface="Liberation Serif" panose="02020603050405020304" pitchFamily="18" charset="0"/>
              </a:rPr>
              <a:t> </a:t>
            </a:r>
            <a:r>
              <a:rPr lang="en-US" sz="2400" b="1" dirty="0" err="1" smtClean="0">
                <a:latin typeface="Liberation Serif" panose="02020603050405020304" pitchFamily="18" charset="0"/>
              </a:rPr>
              <a:t>Wisconsinan</a:t>
            </a:r>
            <a:r>
              <a:rPr lang="en-US" sz="2400" b="1" dirty="0" smtClean="0">
                <a:latin typeface="Liberation Serif" panose="02020603050405020304" pitchFamily="18" charset="0"/>
              </a:rPr>
              <a:t> Glaciation </a:t>
            </a:r>
            <a:r>
              <a:rPr lang="en-US" sz="2400" dirty="0" smtClean="0">
                <a:latin typeface="Liberation Serif" panose="02020603050405020304" pitchFamily="18" charset="0"/>
              </a:rPr>
              <a:t>left its mark on much of the Northern Hemisphere.</a:t>
            </a:r>
          </a:p>
          <a:p>
            <a:pPr eaLnBrk="1" hangingPunct="1"/>
            <a:r>
              <a:rPr lang="en-US" sz="2400" dirty="0" smtClean="0">
                <a:latin typeface="Liberation Serif" panose="02020603050405020304" pitchFamily="18" charset="0"/>
              </a:rPr>
              <a:t>Human communities—fishing, hunting and gathering, and using increasingly sophisticated tools exploited the milder times to expand their frontiers, then hunkered down when it got cold again.</a:t>
            </a:r>
          </a:p>
        </p:txBody>
      </p:sp>
      <p:sp>
        <p:nvSpPr>
          <p:cNvPr id="3" name="Footer Placeholder 2"/>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4" name="Title 1"/>
          <p:cNvSpPr>
            <a:spLocks noGrp="1"/>
          </p:cNvSpPr>
          <p:nvPr>
            <p:ph type="title"/>
          </p:nvPr>
        </p:nvSpPr>
        <p:spPr>
          <a:xfrm>
            <a:off x="457200" y="381000"/>
            <a:ext cx="6019800" cy="781050"/>
          </a:xfrm>
        </p:spPr>
        <p:txBody>
          <a:bodyPr/>
          <a:lstStyle/>
          <a:p>
            <a:pPr algn="l" eaLnBrk="1" hangingPunct="1"/>
            <a:r>
              <a:rPr lang="en-US" sz="3200" b="1" dirty="0" smtClean="0">
                <a:latin typeface="Liberation Serif" panose="02020603050405020304" pitchFamily="18" charset="0"/>
              </a:rPr>
              <a:t>Fire and Ice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525" y="304800"/>
            <a:ext cx="8220075" cy="1143000"/>
          </a:xfrm>
        </p:spPr>
        <p:txBody>
          <a:bodyPr/>
          <a:lstStyle/>
          <a:p>
            <a:pPr marL="0" indent="0">
              <a:buNone/>
            </a:pPr>
            <a:r>
              <a:rPr lang="en-US" sz="1600" b="1" dirty="0">
                <a:cs typeface="Liberation Serif" panose="02020603050405020304" pitchFamily="18" charset="0"/>
              </a:rPr>
              <a:t>Figure 13.8</a:t>
            </a:r>
          </a:p>
          <a:p>
            <a:pPr marL="0" indent="0">
              <a:buNone/>
            </a:pPr>
            <a:r>
              <a:rPr lang="en-US" sz="1600" b="1" dirty="0">
                <a:cs typeface="Liberation Serif" panose="02020603050405020304" pitchFamily="18" charset="0"/>
              </a:rPr>
              <a:t>Mount Toba, Indonesia. </a:t>
            </a:r>
            <a:r>
              <a:rPr lang="en-US" sz="1600" dirty="0">
                <a:cs typeface="Liberation Serif" panose="02020603050405020304" pitchFamily="18" charset="0"/>
              </a:rPr>
              <a:t>The lake in this photo fi </a:t>
            </a:r>
            <a:r>
              <a:rPr lang="en-US" sz="1600" dirty="0" err="1">
                <a:cs typeface="Liberation Serif" panose="02020603050405020304" pitchFamily="18" charset="0"/>
              </a:rPr>
              <a:t>lls</a:t>
            </a:r>
            <a:r>
              <a:rPr lang="en-US" sz="1600" dirty="0">
                <a:cs typeface="Liberation Serif" panose="02020603050405020304" pitchFamily="18" charset="0"/>
              </a:rPr>
              <a:t> in the gigantic caldera left from the</a:t>
            </a:r>
          </a:p>
          <a:p>
            <a:pPr marL="0" indent="0">
              <a:buNone/>
            </a:pPr>
            <a:r>
              <a:rPr lang="en-US" sz="1600" dirty="0">
                <a:cs typeface="Liberation Serif" panose="02020603050405020304" pitchFamily="18" charset="0"/>
              </a:rPr>
              <a:t>eruption of Mount Toba on the island of Sumatra in Indonesia.</a:t>
            </a: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535176"/>
            <a:ext cx="6858000" cy="473456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188</TotalTime>
  <Words>3009</Words>
  <Application>Microsoft Office PowerPoint</Application>
  <PresentationFormat>On-screen Show (4:3)</PresentationFormat>
  <Paragraphs>265</Paragraphs>
  <Slides>40</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Liberation Serif</vt:lpstr>
      <vt:lpstr>Verdana</vt:lpstr>
      <vt:lpstr>Wingdings</vt:lpstr>
      <vt:lpstr>Office Theme</vt:lpstr>
      <vt:lpstr>PowerPoint Presentation</vt:lpstr>
      <vt:lpstr>Chapter 13: The Humanized Environment</vt:lpstr>
      <vt:lpstr>PowerPoint Presentation</vt:lpstr>
      <vt:lpstr>Tectonic Plates</vt:lpstr>
      <vt:lpstr>PowerPoint Presentation</vt:lpstr>
      <vt:lpstr>Ocean and Atmosphere</vt:lpstr>
      <vt:lpstr>Fire and Ice</vt:lpstr>
      <vt:lpstr>Fire and Ice</vt:lpstr>
      <vt:lpstr>PowerPoint Presentation</vt:lpstr>
      <vt:lpstr>Fire and Ice</vt:lpstr>
      <vt:lpstr>The Little Ice Age in the Modern Era</vt:lpstr>
      <vt:lpstr>The Little Ice Age in the Modern Era</vt:lpstr>
      <vt:lpstr>PowerPoint Presentation</vt:lpstr>
      <vt:lpstr>Water</vt:lpstr>
      <vt:lpstr>Water</vt:lpstr>
      <vt:lpstr>Water</vt:lpstr>
      <vt:lpstr>PowerPoint Presentation</vt:lpstr>
      <vt:lpstr>Climate Change</vt:lpstr>
      <vt:lpstr>PowerPoint Presentation</vt:lpstr>
      <vt:lpstr>The Land</vt:lpstr>
      <vt:lpstr>The Land</vt:lpstr>
      <vt:lpstr>Biodiversity</vt:lpstr>
      <vt:lpstr>PowerPoint Presentation</vt:lpstr>
      <vt:lpstr>Key Question: What are the major factors contributing to environmental change today?</vt:lpstr>
      <vt:lpstr>Political Ecology</vt:lpstr>
      <vt:lpstr>Population</vt:lpstr>
      <vt:lpstr>PowerPoint Presentation</vt:lpstr>
      <vt:lpstr>Patterns of Consumption</vt:lpstr>
      <vt:lpstr>Industrial Technology</vt:lpstr>
      <vt:lpstr>Transportation</vt:lpstr>
      <vt:lpstr>Energy</vt:lpstr>
      <vt:lpstr>Alternative Energy</vt:lpstr>
      <vt:lpstr>PowerPoint Presentation</vt:lpstr>
      <vt:lpstr>PowerPoint Presentation</vt:lpstr>
      <vt:lpstr>PowerPoint Presentation</vt:lpstr>
      <vt:lpstr>Biological Diversity</vt:lpstr>
      <vt:lpstr>Protection of the Ozone Layer</vt:lpstr>
      <vt:lpstr>Global Climate Change</vt:lpstr>
      <vt:lpstr>Global Climate Change</vt:lpstr>
      <vt:lpstr>Additional 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Population</dc:title>
  <dc:creator>Carolyn Coulter</dc:creator>
  <cp:lastModifiedBy>Anuj Garawal</cp:lastModifiedBy>
  <cp:revision>223</cp:revision>
  <dcterms:created xsi:type="dcterms:W3CDTF">2012-02-06T19:20:48Z</dcterms:created>
  <dcterms:modified xsi:type="dcterms:W3CDTF">2015-01-23T04:45:03Z</dcterms:modified>
</cp:coreProperties>
</file>