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9"/>
  </p:notesMasterIdLst>
  <p:handoutMasterIdLst>
    <p:handoutMasterId r:id="rId50"/>
  </p:handoutMasterIdLst>
  <p:sldIdLst>
    <p:sldId id="384" r:id="rId2"/>
    <p:sldId id="257" r:id="rId3"/>
    <p:sldId id="379" r:id="rId4"/>
    <p:sldId id="380" r:id="rId5"/>
    <p:sldId id="288" r:id="rId6"/>
    <p:sldId id="264" r:id="rId7"/>
    <p:sldId id="289" r:id="rId8"/>
    <p:sldId id="275" r:id="rId9"/>
    <p:sldId id="340" r:id="rId10"/>
    <p:sldId id="276" r:id="rId11"/>
    <p:sldId id="277" r:id="rId12"/>
    <p:sldId id="279" r:id="rId13"/>
    <p:sldId id="280" r:id="rId14"/>
    <p:sldId id="284" r:id="rId15"/>
    <p:sldId id="286" r:id="rId16"/>
    <p:sldId id="350" r:id="rId17"/>
    <p:sldId id="382" r:id="rId18"/>
    <p:sldId id="351" r:id="rId19"/>
    <p:sldId id="291" r:id="rId20"/>
    <p:sldId id="292" r:id="rId21"/>
    <p:sldId id="341" r:id="rId22"/>
    <p:sldId id="293" r:id="rId23"/>
    <p:sldId id="295" r:id="rId24"/>
    <p:sldId id="381" r:id="rId25"/>
    <p:sldId id="299" r:id="rId26"/>
    <p:sldId id="300" r:id="rId27"/>
    <p:sldId id="301" r:id="rId28"/>
    <p:sldId id="302" r:id="rId29"/>
    <p:sldId id="352" r:id="rId30"/>
    <p:sldId id="354" r:id="rId31"/>
    <p:sldId id="304" r:id="rId32"/>
    <p:sldId id="356" r:id="rId33"/>
    <p:sldId id="357"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2" r:id="rId47"/>
    <p:sldId id="346"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igby" initials="" lastIdx="3" clrIdx="0"/>
  <p:cmAuthor id="1" name="William/Cheryl Ferguson" initials="CF" lastIdx="1" clrIdx="1"/>
  <p:cmAuthor id="2" name="DSessoms" initials="DS" lastIdx="1" clrIdx="2"/>
  <p:cmAuthor id="3" name="WileyService" initials="W" lastIdx="1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3325" autoAdjust="0"/>
  </p:normalViewPr>
  <p:slideViewPr>
    <p:cSldViewPr>
      <p:cViewPr varScale="1">
        <p:scale>
          <a:sx n="88" d="100"/>
          <a:sy n="88" d="100"/>
        </p:scale>
        <p:origin x="360"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iberation Serif" panose="02020603050405020304" pitchFamily="18" charset="0"/>
              <a:cs typeface="Liberation Serif" panose="02020603050405020304" pitchFamily="18"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6E5ADF-CF1D-8A4F-98E7-6BE5636FE2F6}" type="datetimeFigureOut">
              <a:rPr lang="en-US" smtClean="0">
                <a:latin typeface="Liberation Serif" panose="02020603050405020304" pitchFamily="18" charset="0"/>
                <a:cs typeface="Liberation Serif" panose="02020603050405020304" pitchFamily="18" charset="0"/>
              </a:rPr>
              <a:pPr/>
              <a:t>1/23/2015</a:t>
            </a:fld>
            <a:endParaRPr lang="en-US" dirty="0">
              <a:latin typeface="Liberation Serif" panose="02020603050405020304" pitchFamily="18" charset="0"/>
              <a:cs typeface="Liberation Serif" panose="02020603050405020304" pitchFamily="18"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iberation Serif" panose="02020603050405020304" pitchFamily="18" charset="0"/>
              <a:cs typeface="Liberation Serif" panose="02020603050405020304" pitchFamily="18"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CD83D8-79A5-1848-B228-991752F25551}" type="slidenum">
              <a:rPr lang="en-US" smtClean="0">
                <a:latin typeface="Liberation Serif" panose="02020603050405020304" pitchFamily="18" charset="0"/>
                <a:cs typeface="Liberation Serif" panose="02020603050405020304" pitchFamily="18" charset="0"/>
              </a:rPr>
              <a:pPr/>
              <a:t>‹#›</a:t>
            </a:fld>
            <a:endParaRPr lang="en-US" dirty="0">
              <a:latin typeface="Liberation Serif" panose="02020603050405020304" pitchFamily="18" charset="0"/>
              <a:cs typeface="Liberation Serif" panose="02020603050405020304" pitchFamily="18" charset="0"/>
            </a:endParaRPr>
          </a:p>
        </p:txBody>
      </p:sp>
    </p:spTree>
    <p:extLst>
      <p:ext uri="{BB962C8B-B14F-4D97-AF65-F5344CB8AC3E}">
        <p14:creationId xmlns:p14="http://schemas.microsoft.com/office/powerpoint/2010/main" val="12776151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Liberation Serif" panose="02020603050405020304" pitchFamily="18" charset="0"/>
                <a:cs typeface="Liberation Serif" panose="02020603050405020304" pitchFamily="18" charset="0"/>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Liberation Serif" panose="02020603050405020304" pitchFamily="18" charset="0"/>
                <a:cs typeface="Liberation Serif" panose="02020603050405020304" pitchFamily="18"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Liberation Serif" panose="02020603050405020304" pitchFamily="18" charset="0"/>
                <a:cs typeface="Liberation Serif" panose="02020603050405020304" pitchFamily="18" charset="0"/>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Liberation Serif" panose="02020603050405020304" pitchFamily="18" charset="0"/>
                <a:cs typeface="Liberation Serif" panose="02020603050405020304" pitchFamily="18" charset="0"/>
              </a:defRPr>
            </a:lvl1pPr>
          </a:lstStyle>
          <a:p>
            <a:pPr>
              <a:defRPr/>
            </a:pPr>
            <a:fld id="{2DC24648-ECA5-41BE-B04E-57D8A234796D}" type="slidenum">
              <a:rPr lang="en-US" smtClean="0"/>
              <a:pPr>
                <a:defRPr/>
              </a:pPr>
              <a:t>‹#›</a:t>
            </a:fld>
            <a:endParaRPr lang="en-US" dirty="0"/>
          </a:p>
        </p:txBody>
      </p:sp>
    </p:spTree>
    <p:extLst>
      <p:ext uri="{BB962C8B-B14F-4D97-AF65-F5344CB8AC3E}">
        <p14:creationId xmlns:p14="http://schemas.microsoft.com/office/powerpoint/2010/main" val="425690097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1pPr>
    <a:lvl2pPr marL="4572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2pPr>
    <a:lvl3pPr marL="9144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3pPr>
    <a:lvl4pPr marL="13716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4pPr>
    <a:lvl5pPr marL="18288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E067750D-8C6E-41E6-88AB-ADE6C8BE63F9}" type="slidenum">
              <a:rPr lang="en-US" smtClean="0"/>
              <a:pPr/>
              <a:t>2</a:t>
            </a:fld>
            <a:endParaRPr lang="en-US" dirty="0"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496657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AF1ABEB6-1D09-4F42-AFDD-9A7A2C14A0CB}" type="slidenum">
              <a:rPr lang="en-US" smtClean="0"/>
              <a:pPr/>
              <a:t>13</a:t>
            </a:fld>
            <a:endParaRPr lang="en-US" dirty="0"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246032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0D55B13C-EE62-4471-A598-C9870264978D}" type="slidenum">
              <a:rPr lang="en-US" smtClean="0"/>
              <a:pPr/>
              <a:t>14</a:t>
            </a:fld>
            <a:endParaRPr lang="en-US" dirty="0"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05689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5B78D5C8-2E94-44A4-B8EF-43529F146EE5}" type="slidenum">
              <a:rPr lang="en-US" smtClean="0"/>
              <a:pPr/>
              <a:t>15</a:t>
            </a:fld>
            <a:endParaRPr lang="en-US"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2355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983156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79314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601488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endParaRPr lang="en-US" sz="1000" dirty="0" smtClean="0"/>
          </a:p>
        </p:txBody>
      </p:sp>
      <p:sp>
        <p:nvSpPr>
          <p:cNvPr id="54275" name="Slide Number Placeholder 3"/>
          <p:cNvSpPr>
            <a:spLocks noGrp="1"/>
          </p:cNvSpPr>
          <p:nvPr>
            <p:ph type="sldNum" sz="quarter" idx="5"/>
          </p:nvPr>
        </p:nvSpPr>
        <p:spPr>
          <a:noFill/>
        </p:spPr>
        <p:txBody>
          <a:bodyPr/>
          <a:lstStyle/>
          <a:p>
            <a:fld id="{8D1EB3C6-059C-449F-9D7E-DC62B8E215B8}" type="slidenum">
              <a:rPr lang="en-US" smtClean="0"/>
              <a:pPr/>
              <a:t>19</a:t>
            </a:fld>
            <a:endParaRPr lang="en-US" dirty="0" smtClean="0"/>
          </a:p>
        </p:txBody>
      </p:sp>
    </p:spTree>
    <p:extLst>
      <p:ext uri="{BB962C8B-B14F-4D97-AF65-F5344CB8AC3E}">
        <p14:creationId xmlns:p14="http://schemas.microsoft.com/office/powerpoint/2010/main" val="3348315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22657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87D0671C-C815-4F9C-AEE5-CD91F6D84785}" type="slidenum">
              <a:rPr lang="en-US" smtClean="0"/>
              <a:pPr/>
              <a:t>21</a:t>
            </a:fld>
            <a:endParaRPr lang="en-US" dirty="0"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505944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p:spPr>
        <p:txBody>
          <a:bodyPr/>
          <a:lstStyle/>
          <a:p>
            <a:endParaRPr lang="en-US" dirty="0" smtClean="0"/>
          </a:p>
        </p:txBody>
      </p:sp>
      <p:sp>
        <p:nvSpPr>
          <p:cNvPr id="61443" name="Slide Number Placeholder 3"/>
          <p:cNvSpPr>
            <a:spLocks noGrp="1"/>
          </p:cNvSpPr>
          <p:nvPr>
            <p:ph type="sldNum" sz="quarter" idx="5"/>
          </p:nvPr>
        </p:nvSpPr>
        <p:spPr>
          <a:noFill/>
        </p:spPr>
        <p:txBody>
          <a:bodyPr/>
          <a:lstStyle/>
          <a:p>
            <a:fld id="{7A96B7B1-0975-4441-8306-5C8CE76BCAB2}" type="slidenum">
              <a:rPr lang="en-US" smtClean="0"/>
              <a:pPr/>
              <a:t>22</a:t>
            </a:fld>
            <a:endParaRPr lang="en-US" dirty="0" smtClean="0"/>
          </a:p>
        </p:txBody>
      </p:sp>
    </p:spTree>
    <p:extLst>
      <p:ext uri="{BB962C8B-B14F-4D97-AF65-F5344CB8AC3E}">
        <p14:creationId xmlns:p14="http://schemas.microsoft.com/office/powerpoint/2010/main" val="530486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dirty="0" smtClean="0"/>
          </a:p>
        </p:txBody>
      </p:sp>
      <p:sp>
        <p:nvSpPr>
          <p:cNvPr id="24579" name="Slide Number Placeholder 3"/>
          <p:cNvSpPr>
            <a:spLocks noGrp="1"/>
          </p:cNvSpPr>
          <p:nvPr>
            <p:ph type="sldNum" sz="quarter" idx="5"/>
          </p:nvPr>
        </p:nvSpPr>
        <p:spPr>
          <a:noFill/>
        </p:spPr>
        <p:txBody>
          <a:bodyPr/>
          <a:lstStyle/>
          <a:p>
            <a:fld id="{ACB3B773-3DAB-4859-AE21-6AF70CB36921}" type="slidenum">
              <a:rPr lang="en-US" smtClean="0"/>
              <a:pPr/>
              <a:t>5</a:t>
            </a:fld>
            <a:endParaRPr lang="en-US" dirty="0" smtClean="0"/>
          </a:p>
        </p:txBody>
      </p:sp>
    </p:spTree>
    <p:extLst>
      <p:ext uri="{BB962C8B-B14F-4D97-AF65-F5344CB8AC3E}">
        <p14:creationId xmlns:p14="http://schemas.microsoft.com/office/powerpoint/2010/main" val="778185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08936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640780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032016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219795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p:spPr>
        <p:txBody>
          <a:bodyPr/>
          <a:lstStyle/>
          <a:p>
            <a:endParaRPr lang="en-US" dirty="0" smtClean="0"/>
          </a:p>
        </p:txBody>
      </p:sp>
      <p:sp>
        <p:nvSpPr>
          <p:cNvPr id="67587" name="Slide Number Placeholder 3"/>
          <p:cNvSpPr>
            <a:spLocks noGrp="1"/>
          </p:cNvSpPr>
          <p:nvPr>
            <p:ph type="sldNum" sz="quarter" idx="5"/>
          </p:nvPr>
        </p:nvSpPr>
        <p:spPr>
          <a:noFill/>
        </p:spPr>
        <p:txBody>
          <a:bodyPr/>
          <a:lstStyle/>
          <a:p>
            <a:fld id="{EB54805E-B0BE-45FF-AAD9-9C1C67F9FA1F}" type="slidenum">
              <a:rPr lang="en-US" smtClean="0"/>
              <a:pPr/>
              <a:t>27</a:t>
            </a:fld>
            <a:endParaRPr lang="en-US" dirty="0" smtClean="0"/>
          </a:p>
        </p:txBody>
      </p:sp>
    </p:spTree>
    <p:extLst>
      <p:ext uri="{BB962C8B-B14F-4D97-AF65-F5344CB8AC3E}">
        <p14:creationId xmlns:p14="http://schemas.microsoft.com/office/powerpoint/2010/main" val="3291510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endParaRPr lang="en-US" dirty="0" smtClean="0"/>
          </a:p>
        </p:txBody>
      </p:sp>
      <p:sp>
        <p:nvSpPr>
          <p:cNvPr id="69635" name="Slide Number Placeholder 3"/>
          <p:cNvSpPr>
            <a:spLocks noGrp="1"/>
          </p:cNvSpPr>
          <p:nvPr>
            <p:ph type="sldNum" sz="quarter" idx="5"/>
          </p:nvPr>
        </p:nvSpPr>
        <p:spPr>
          <a:noFill/>
        </p:spPr>
        <p:txBody>
          <a:bodyPr/>
          <a:lstStyle/>
          <a:p>
            <a:fld id="{D73A7C3A-4B94-49AD-8491-B84124E092F9}" type="slidenum">
              <a:rPr lang="en-US" smtClean="0"/>
              <a:pPr/>
              <a:t>28</a:t>
            </a:fld>
            <a:endParaRPr lang="en-US" dirty="0" smtClean="0"/>
          </a:p>
        </p:txBody>
      </p:sp>
    </p:spTree>
    <p:extLst>
      <p:ext uri="{BB962C8B-B14F-4D97-AF65-F5344CB8AC3E}">
        <p14:creationId xmlns:p14="http://schemas.microsoft.com/office/powerpoint/2010/main" val="2928631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602778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74678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p:spPr>
        <p:txBody>
          <a:bodyPr/>
          <a:lstStyle/>
          <a:p>
            <a:endParaRPr lang="en-US" dirty="0" smtClean="0"/>
          </a:p>
        </p:txBody>
      </p:sp>
      <p:sp>
        <p:nvSpPr>
          <p:cNvPr id="75779" name="Slide Number Placeholder 3"/>
          <p:cNvSpPr>
            <a:spLocks noGrp="1"/>
          </p:cNvSpPr>
          <p:nvPr>
            <p:ph type="sldNum" sz="quarter" idx="5"/>
          </p:nvPr>
        </p:nvSpPr>
        <p:spPr>
          <a:noFill/>
        </p:spPr>
        <p:txBody>
          <a:bodyPr/>
          <a:lstStyle/>
          <a:p>
            <a:fld id="{E74E262F-67BA-4EA6-A117-9A2B74DF2EC4}" type="slidenum">
              <a:rPr lang="en-US" smtClean="0"/>
              <a:pPr/>
              <a:t>31</a:t>
            </a:fld>
            <a:endParaRPr lang="en-US" dirty="0" smtClean="0"/>
          </a:p>
        </p:txBody>
      </p:sp>
    </p:spTree>
    <p:extLst>
      <p:ext uri="{BB962C8B-B14F-4D97-AF65-F5344CB8AC3E}">
        <p14:creationId xmlns:p14="http://schemas.microsoft.com/office/powerpoint/2010/main" val="655600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73434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69C0B9FA-3BAC-4CA2-B304-A4871E0E9A0A}" type="slidenum">
              <a:rPr lang="en-US" smtClean="0"/>
              <a:pPr/>
              <a:t>6</a:t>
            </a:fld>
            <a:endParaRPr lang="en-US" dirty="0"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b="1" dirty="0" smtClean="0"/>
          </a:p>
        </p:txBody>
      </p:sp>
    </p:spTree>
    <p:extLst>
      <p:ext uri="{BB962C8B-B14F-4D97-AF65-F5344CB8AC3E}">
        <p14:creationId xmlns:p14="http://schemas.microsoft.com/office/powerpoint/2010/main" val="2726001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231750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p:spPr>
        <p:txBody>
          <a:bodyPr/>
          <a:lstStyle/>
          <a:p>
            <a:endParaRPr lang="en-US" dirty="0" smtClean="0"/>
          </a:p>
        </p:txBody>
      </p:sp>
      <p:sp>
        <p:nvSpPr>
          <p:cNvPr id="82947" name="Slide Number Placeholder 3"/>
          <p:cNvSpPr>
            <a:spLocks noGrp="1"/>
          </p:cNvSpPr>
          <p:nvPr>
            <p:ph type="sldNum" sz="quarter" idx="5"/>
          </p:nvPr>
        </p:nvSpPr>
        <p:spPr>
          <a:noFill/>
        </p:spPr>
        <p:txBody>
          <a:bodyPr/>
          <a:lstStyle/>
          <a:p>
            <a:fld id="{E5218258-46FF-40F0-B6BF-4CBACE7722E8}" type="slidenum">
              <a:rPr lang="en-US" smtClean="0"/>
              <a:pPr/>
              <a:t>34</a:t>
            </a:fld>
            <a:endParaRPr lang="en-US" dirty="0" smtClean="0"/>
          </a:p>
        </p:txBody>
      </p:sp>
    </p:spTree>
    <p:extLst>
      <p:ext uri="{BB962C8B-B14F-4D97-AF65-F5344CB8AC3E}">
        <p14:creationId xmlns:p14="http://schemas.microsoft.com/office/powerpoint/2010/main" val="3810804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73868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a:ln/>
        </p:spPr>
      </p:sp>
      <p:sp>
        <p:nvSpPr>
          <p:cNvPr id="86018" name="Notes Placeholder 2"/>
          <p:cNvSpPr>
            <a:spLocks noGrp="1"/>
          </p:cNvSpPr>
          <p:nvPr>
            <p:ph type="body" idx="1"/>
          </p:nvPr>
        </p:nvSpPr>
        <p:spPr>
          <a:noFill/>
          <a:ln/>
        </p:spPr>
        <p:txBody>
          <a:bodyPr/>
          <a:lstStyle/>
          <a:p>
            <a:r>
              <a:rPr lang="en-US" b="1" dirty="0" smtClean="0"/>
              <a:t>Figure 11.18</a:t>
            </a:r>
          </a:p>
          <a:p>
            <a:r>
              <a:rPr lang="en-US" b="1" dirty="0" smtClean="0"/>
              <a:t>World Agriculture. </a:t>
            </a:r>
            <a:r>
              <a:rPr lang="en-US" dirty="0" smtClean="0"/>
              <a:t>Different kinds of agricultural areas are shown throughout the world.</a:t>
            </a:r>
          </a:p>
          <a:p>
            <a:r>
              <a:rPr lang="en-US" i="1" dirty="0" smtClean="0"/>
              <a:t>Adapted with permission from: </a:t>
            </a:r>
            <a:r>
              <a:rPr lang="en-US" dirty="0" smtClean="0"/>
              <a:t>Hammond, Inc., 1977.</a:t>
            </a:r>
          </a:p>
        </p:txBody>
      </p:sp>
      <p:sp>
        <p:nvSpPr>
          <p:cNvPr id="86019" name="Slide Number Placeholder 3"/>
          <p:cNvSpPr>
            <a:spLocks noGrp="1"/>
          </p:cNvSpPr>
          <p:nvPr>
            <p:ph type="sldNum" sz="quarter" idx="5"/>
          </p:nvPr>
        </p:nvSpPr>
        <p:spPr>
          <a:noFill/>
        </p:spPr>
        <p:txBody>
          <a:bodyPr/>
          <a:lstStyle/>
          <a:p>
            <a:fld id="{61992338-31B3-4714-8110-F42177E2160B}" type="slidenum">
              <a:rPr lang="en-US" smtClean="0"/>
              <a:pPr/>
              <a:t>36</a:t>
            </a:fld>
            <a:endParaRPr lang="en-US" dirty="0" smtClean="0"/>
          </a:p>
        </p:txBody>
      </p:sp>
    </p:spTree>
    <p:extLst>
      <p:ext uri="{BB962C8B-B14F-4D97-AF65-F5344CB8AC3E}">
        <p14:creationId xmlns:p14="http://schemas.microsoft.com/office/powerpoint/2010/main" val="509363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339129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04704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302914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6845098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538771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50931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endParaRPr lang="en-US" dirty="0" smtClean="0"/>
          </a:p>
        </p:txBody>
      </p:sp>
      <p:sp>
        <p:nvSpPr>
          <p:cNvPr id="28675" name="Slide Number Placeholder 3"/>
          <p:cNvSpPr>
            <a:spLocks noGrp="1"/>
          </p:cNvSpPr>
          <p:nvPr>
            <p:ph type="sldNum" sz="quarter" idx="5"/>
          </p:nvPr>
        </p:nvSpPr>
        <p:spPr>
          <a:noFill/>
        </p:spPr>
        <p:txBody>
          <a:bodyPr/>
          <a:lstStyle/>
          <a:p>
            <a:fld id="{0AA80F5D-941A-4615-8898-C38B247069FC}" type="slidenum">
              <a:rPr lang="en-US" smtClean="0"/>
              <a:pPr/>
              <a:t>7</a:t>
            </a:fld>
            <a:endParaRPr lang="en-US" dirty="0" smtClean="0"/>
          </a:p>
        </p:txBody>
      </p:sp>
    </p:spTree>
    <p:extLst>
      <p:ext uri="{BB962C8B-B14F-4D97-AF65-F5344CB8AC3E}">
        <p14:creationId xmlns:p14="http://schemas.microsoft.com/office/powerpoint/2010/main" val="17593735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8444062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72995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a:ln/>
        </p:spPr>
      </p:sp>
      <p:sp>
        <p:nvSpPr>
          <p:cNvPr id="96258" name="Notes Placeholder 2"/>
          <p:cNvSpPr>
            <a:spLocks noGrp="1"/>
          </p:cNvSpPr>
          <p:nvPr>
            <p:ph type="body" idx="1"/>
          </p:nvPr>
        </p:nvSpPr>
        <p:spPr>
          <a:noFill/>
          <a:ln/>
        </p:spPr>
        <p:txBody>
          <a:bodyPr/>
          <a:lstStyle/>
          <a:p>
            <a:endParaRPr lang="en-US" dirty="0" smtClean="0"/>
          </a:p>
        </p:txBody>
      </p:sp>
      <p:sp>
        <p:nvSpPr>
          <p:cNvPr id="96259" name="Slide Number Placeholder 3"/>
          <p:cNvSpPr>
            <a:spLocks noGrp="1"/>
          </p:cNvSpPr>
          <p:nvPr>
            <p:ph type="sldNum" sz="quarter" idx="5"/>
          </p:nvPr>
        </p:nvSpPr>
        <p:spPr>
          <a:noFill/>
        </p:spPr>
        <p:txBody>
          <a:bodyPr/>
          <a:lstStyle/>
          <a:p>
            <a:fld id="{EA03FA3F-1A3F-43BF-88C2-6DE30EBF9879}" type="slidenum">
              <a:rPr lang="en-US" smtClean="0"/>
              <a:pPr/>
              <a:t>45</a:t>
            </a:fld>
            <a:endParaRPr lang="en-US" dirty="0" smtClean="0"/>
          </a:p>
        </p:txBody>
      </p:sp>
    </p:spTree>
    <p:extLst>
      <p:ext uri="{BB962C8B-B14F-4D97-AF65-F5344CB8AC3E}">
        <p14:creationId xmlns:p14="http://schemas.microsoft.com/office/powerpoint/2010/main" val="6545158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p:spPr>
        <p:txBody>
          <a:bodyPr/>
          <a:lstStyle/>
          <a:p>
            <a:r>
              <a:rPr lang="en-US" b="1" dirty="0" smtClean="0"/>
              <a:t>Figure 11.23</a:t>
            </a:r>
          </a:p>
          <a:p>
            <a:r>
              <a:rPr lang="en-US" b="1" dirty="0" smtClean="0"/>
              <a:t>Farming on the Edge: High-Quality Farmland in the Path of Development, 2002. </a:t>
            </a:r>
            <a:r>
              <a:rPr lang="en-US" dirty="0" smtClean="0"/>
              <a:t>This</a:t>
            </a:r>
          </a:p>
          <a:p>
            <a:r>
              <a:rPr lang="en-US" dirty="0" smtClean="0"/>
              <a:t>map from American Farmland Trust, whose charge is to preserve farmland, highlights farmland</a:t>
            </a:r>
          </a:p>
          <a:p>
            <a:r>
              <a:rPr lang="en-US" dirty="0" smtClean="0"/>
              <a:t>that is endangered of being suburbanized as cities expand into neighboring farmlands. </a:t>
            </a:r>
            <a:r>
              <a:rPr lang="en-US" i="1" dirty="0" smtClean="0"/>
              <a:t>Courtesy of:</a:t>
            </a:r>
          </a:p>
          <a:p>
            <a:r>
              <a:rPr lang="en-US" dirty="0" smtClean="0"/>
              <a:t>American Farm Trust, http://www.farmland.org/farmingontheedge/maps.htm, last accessed November 2005.</a:t>
            </a:r>
          </a:p>
        </p:txBody>
      </p:sp>
      <p:sp>
        <p:nvSpPr>
          <p:cNvPr id="99331" name="Slide Number Placeholder 3"/>
          <p:cNvSpPr>
            <a:spLocks noGrp="1"/>
          </p:cNvSpPr>
          <p:nvPr>
            <p:ph type="sldNum" sz="quarter" idx="5"/>
          </p:nvPr>
        </p:nvSpPr>
        <p:spPr>
          <a:noFill/>
        </p:spPr>
        <p:txBody>
          <a:bodyPr/>
          <a:lstStyle/>
          <a:p>
            <a:fld id="{3FDB5368-390D-47D1-AE5E-030354609553}" type="slidenum">
              <a:rPr lang="en-US" smtClean="0"/>
              <a:pPr/>
              <a:t>46</a:t>
            </a:fld>
            <a:endParaRPr lang="en-US" dirty="0" smtClean="0"/>
          </a:p>
        </p:txBody>
      </p:sp>
    </p:spTree>
    <p:extLst>
      <p:ext uri="{BB962C8B-B14F-4D97-AF65-F5344CB8AC3E}">
        <p14:creationId xmlns:p14="http://schemas.microsoft.com/office/powerpoint/2010/main" val="20539696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10479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EA11EA29-594C-4463-A148-3F8438F4C6DE}" type="slidenum">
              <a:rPr lang="en-US" smtClean="0"/>
              <a:pPr/>
              <a:t>8</a:t>
            </a:fld>
            <a:endParaRPr lang="en-US" dirty="0"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68255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57272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AAB480F8-8568-4515-B6E1-27F8B9801945}" type="slidenum">
              <a:rPr lang="en-US" smtClean="0"/>
              <a:pPr/>
              <a:t>10</a:t>
            </a:fld>
            <a:endParaRPr lang="en-US" dirty="0"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676097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4F628687-BE29-4DA4-8C5F-B2DEAF5779FF}" type="slidenum">
              <a:rPr lang="en-US" smtClean="0"/>
              <a:pPr/>
              <a:t>11</a:t>
            </a:fld>
            <a:endParaRPr lang="en-US" dirty="0"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657220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6EC8DFFF-9D2B-446E-AFAE-DA31EE1234E1}" type="slidenum">
              <a:rPr lang="en-US" smtClean="0"/>
              <a:pPr/>
              <a:t>12</a:t>
            </a:fld>
            <a:endParaRPr lang="en-US" dirty="0"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144323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504E0E1-6E33-4B14-9037-6DCFDC2CC31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102180A-6689-4FF9-B03C-2B24CC496C0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2D26A2-26F9-4EC9-8ED7-B63CB364F84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r>
              <a:rPr lang="en-US" smtClean="0"/>
              <a:t>Copyright © 2015 John Wiley &amp; Sons, Inc. All rights reserved. </a:t>
            </a:r>
            <a:endParaRPr lang="en-US" dirty="0"/>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pPr>
              <a:defRPr/>
            </a:pPr>
            <a:fld id="{27634509-0DD7-4FB0-BDDE-2FA30761808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888A6C-5B58-4B15-A79D-98B0D5C1BDA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37C0A77-5433-40B3-817D-FD6F1852FD1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CBCC9AE-43CC-450E-A00A-008CAE428AC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A7E0991-FEFD-4E75-9BAD-BE492B8E8D5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D7FDFEC-66DA-48ED-B971-4C97B9ED792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643C8A8-F1FE-401B-8A70-CC2CD7EE87C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06EF791-4D08-466F-8E5C-4F96CD9FA9C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A76B9E5-8871-4336-90F0-1985673A0F0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Liberation Serif" panose="02020603050405020304" pitchFamily="18" charset="0"/>
                <a:cs typeface="Liberation Serif" panose="02020603050405020304" pitchFamily="18" charset="0"/>
              </a:defRPr>
            </a:lvl1pPr>
          </a:lstStyle>
          <a:p>
            <a:pPr>
              <a:defRPr/>
            </a:pPr>
            <a:endParaRPr lang="en-US" dirty="0"/>
          </a:p>
        </p:txBody>
      </p:sp>
      <p:sp>
        <p:nvSpPr>
          <p:cNvPr id="5" name="Footer Placeholder 4"/>
          <p:cNvSpPr>
            <a:spLocks noGrp="1"/>
          </p:cNvSpPr>
          <p:nvPr>
            <p:ph type="ftr" sz="quarter" idx="3"/>
          </p:nvPr>
        </p:nvSpPr>
        <p:spPr>
          <a:xfrm>
            <a:off x="2019300" y="6492875"/>
            <a:ext cx="5105400" cy="365125"/>
          </a:xfrm>
          <a:prstGeom prst="rect">
            <a:avLst/>
          </a:prstGeom>
        </p:spPr>
        <p:txBody>
          <a:bodyPr vert="horz" lIns="91440" tIns="45720" rIns="91440" bIns="45720" rtlCol="0" anchor="b"/>
          <a:lstStyle>
            <a:lvl1pPr algn="ctr">
              <a:defRPr sz="1000">
                <a:solidFill>
                  <a:schemeClr val="tx1">
                    <a:tint val="75000"/>
                  </a:schemeClr>
                </a:solidFill>
                <a:latin typeface="Liberation Serif" panose="02020603050405020304" pitchFamily="18" charset="0"/>
                <a:cs typeface="Liberation Serif" panose="02020603050405020304" pitchFamily="18" charset="0"/>
              </a:defRPr>
            </a:lvl1pPr>
          </a:lstStyle>
          <a:p>
            <a:pPr>
              <a:defRPr/>
            </a:pPr>
            <a:r>
              <a:rPr lang="en-US" dirty="0" smtClean="0"/>
              <a:t>Copyright © 2015 John Wiley &amp; Sons, Inc. All rights reserved.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Liberation Serif" panose="02020603050405020304" pitchFamily="18" charset="0"/>
                <a:cs typeface="Liberation Serif" panose="02020603050405020304" pitchFamily="18" charset="0"/>
              </a:defRPr>
            </a:lvl1pPr>
          </a:lstStyle>
          <a:p>
            <a:pPr>
              <a:defRPr/>
            </a:pPr>
            <a:fld id="{D8DCB0DD-C8FC-4267-96D6-98BD7A354B9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75" r:id="rId12"/>
  </p:sldLayoutIdLst>
  <p:hf sldNum="0" hdr="0" dt="0"/>
  <p:txStyles>
    <p:titleStyle>
      <a:lvl1pPr algn="ctr" rtl="0" eaLnBrk="0" fontAlgn="base" hangingPunct="0">
        <a:spcBef>
          <a:spcPct val="0"/>
        </a:spcBef>
        <a:spcAft>
          <a:spcPct val="0"/>
        </a:spcAft>
        <a:defRPr sz="4400" kern="1200">
          <a:solidFill>
            <a:schemeClr val="tx1"/>
          </a:solidFill>
          <a:latin typeface="Liberation Serif"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Liberation Serif" panose="02020603050405020304"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Liberation Serif" panose="02020603050405020304"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Liberation Serif" panose="02020603050405020304"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Liberation Serif" panose="02020603050405020304"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Liberation Serif" panose="020206030504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conceptcaching.com/view_a_cache.php?cid=38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www.conceptcaching.com/view_a_cache.php?cid=567"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onceptcaching.com/view_a_cache.php?cid=417"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www.scoop.it/t/geography-education/?tag=locavore" TargetMode="External"/><Relationship Id="rId3" Type="http://schemas.openxmlformats.org/officeDocument/2006/relationships/hyperlink" Target="http://www.foodfirst.org/media/opeds/2000/4-greenrev.html" TargetMode="External"/><Relationship Id="rId7" Type="http://schemas.openxmlformats.org/officeDocument/2006/relationships/hyperlink" Target="http://www.scoop.it/t/geography-education/?tag=food+production"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scoop.it/t/geography-education?tag=agribusiness" TargetMode="External"/><Relationship Id="rId5" Type="http://schemas.openxmlformats.org/officeDocument/2006/relationships/hyperlink" Target="http://www.scoop.it/t/geography-education/?tag=agriculture" TargetMode="External"/><Relationship Id="rId10" Type="http://schemas.openxmlformats.org/officeDocument/2006/relationships/hyperlink" Target="http://www.scoop.it/t/geography-education/?tag=organic" TargetMode="External"/><Relationship Id="rId4" Type="http://schemas.openxmlformats.org/officeDocument/2006/relationships/hyperlink" Target="http://www.farmland.org/" TargetMode="External"/><Relationship Id="rId9" Type="http://schemas.openxmlformats.org/officeDocument/2006/relationships/hyperlink" Target="http://www.scoop.it/t/geography-education/?tag=GMO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86800" cy="4525963"/>
          </a:xfrm>
        </p:spPr>
        <p:txBody>
          <a:bodyPr/>
          <a:lstStyle/>
          <a:p>
            <a:pPr marL="0" indent="0" algn="ctr">
              <a:buNone/>
            </a:pPr>
            <a:r>
              <a:rPr lang="en-US" sz="4400" b="1" dirty="0" smtClean="0">
                <a:latin typeface="Liberation Serif" panose="02020603050405020304" pitchFamily="18" charset="0"/>
              </a:rPr>
              <a:t>Human Geography: People, Place, </a:t>
            </a:r>
          </a:p>
          <a:p>
            <a:pPr marL="0" indent="0" algn="ctr">
              <a:buNone/>
            </a:pPr>
            <a:r>
              <a:rPr lang="en-US" sz="4400" b="1" dirty="0" smtClean="0">
                <a:latin typeface="Liberation Serif" panose="02020603050405020304" pitchFamily="18" charset="0"/>
              </a:rPr>
              <a:t>and Culture, 11</a:t>
            </a:r>
            <a:r>
              <a:rPr lang="en-US" sz="4400" b="1" baseline="30000" dirty="0" smtClean="0">
                <a:latin typeface="Liberation Serif" panose="02020603050405020304" pitchFamily="18" charset="0"/>
              </a:rPr>
              <a:t>th</a:t>
            </a:r>
            <a:r>
              <a:rPr lang="en-US" sz="4400" b="1" dirty="0" smtClean="0">
                <a:latin typeface="Liberation Serif" panose="02020603050405020304" pitchFamily="18" charset="0"/>
              </a:rPr>
              <a:t> Edition</a:t>
            </a:r>
          </a:p>
          <a:p>
            <a:pPr marL="0" indent="0" algn="ctr">
              <a:buNone/>
            </a:pPr>
            <a:endParaRPr lang="en-US"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3363686"/>
            <a:ext cx="6858000" cy="1625918"/>
          </a:xfrm>
          <a:prstGeom prst="rect">
            <a:avLst/>
          </a:prstGeom>
        </p:spPr>
      </p:pic>
    </p:spTree>
    <p:extLst>
      <p:ext uri="{BB962C8B-B14F-4D97-AF65-F5344CB8AC3E}">
        <p14:creationId xmlns:p14="http://schemas.microsoft.com/office/powerpoint/2010/main" val="3532296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457200" y="990600"/>
            <a:ext cx="8229600" cy="3810000"/>
          </a:xfrm>
        </p:spPr>
        <p:txBody>
          <a:bodyPr/>
          <a:lstStyle/>
          <a:p>
            <a:pPr eaLnBrk="1" hangingPunct="1"/>
            <a:r>
              <a:rPr lang="en-US" sz="2800" b="1" dirty="0" smtClean="0">
                <a:latin typeface="Liberation Serif" panose="02020603050405020304" pitchFamily="18" charset="0"/>
              </a:rPr>
              <a:t>Seed crops</a:t>
            </a:r>
            <a:r>
              <a:rPr lang="en-US" sz="2800" dirty="0" smtClean="0">
                <a:latin typeface="Liberation Serif" panose="02020603050405020304" pitchFamily="18" charset="0"/>
              </a:rPr>
              <a:t>: plants that are reproduced by cultivating seeds</a:t>
            </a:r>
          </a:p>
          <a:p>
            <a:pPr lvl="1" eaLnBrk="1" hangingPunct="1"/>
            <a:r>
              <a:rPr lang="en-US" sz="2400" dirty="0" smtClean="0">
                <a:latin typeface="Liberation Serif" panose="02020603050405020304" pitchFamily="18" charset="0"/>
              </a:rPr>
              <a:t>marked the </a:t>
            </a:r>
            <a:r>
              <a:rPr lang="en-US" sz="2400" b="1" dirty="0" smtClean="0">
                <a:latin typeface="Liberation Serif" panose="02020603050405020304" pitchFamily="18" charset="0"/>
              </a:rPr>
              <a:t>First Agricultural Revolution</a:t>
            </a:r>
            <a:r>
              <a:rPr lang="en-US" sz="2400" dirty="0" smtClean="0">
                <a:latin typeface="Liberation Serif" panose="02020603050405020304" pitchFamily="18" charset="0"/>
              </a:rPr>
              <a:t>.</a:t>
            </a:r>
          </a:p>
          <a:p>
            <a:pPr lvl="1" eaLnBrk="1" hangingPunct="1"/>
            <a:r>
              <a:rPr lang="en-US" sz="2400" dirty="0" smtClean="0">
                <a:latin typeface="Liberation Serif" panose="02020603050405020304" pitchFamily="18" charset="0"/>
              </a:rPr>
              <a:t>Likely first took place in the Fertile Crescent.</a:t>
            </a:r>
          </a:p>
        </p:txBody>
      </p:sp>
      <p:sp>
        <p:nvSpPr>
          <p:cNvPr id="4" name="Title 4"/>
          <p:cNvSpPr>
            <a:spLocks noGrp="1"/>
          </p:cNvSpPr>
          <p:nvPr>
            <p:ph type="title"/>
          </p:nvPr>
        </p:nvSpPr>
        <p:spPr>
          <a:xfrm>
            <a:off x="457200" y="76200"/>
            <a:ext cx="7315200" cy="960438"/>
          </a:xfrm>
        </p:spPr>
        <p:txBody>
          <a:bodyPr/>
          <a:lstStyle/>
          <a:p>
            <a:pPr algn="l" eaLnBrk="1" hangingPunct="1"/>
            <a:r>
              <a:rPr lang="en-US" sz="3200" b="1" dirty="0" smtClean="0">
                <a:latin typeface="Liberation Serif" panose="02020603050405020304" pitchFamily="18" charset="0"/>
              </a:rPr>
              <a:t>The First Agricultural Revolution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20" y="2743199"/>
            <a:ext cx="7223760" cy="39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3"/>
          <p:cNvSpPr>
            <a:spLocks noGrp="1"/>
          </p:cNvSpPr>
          <p:nvPr>
            <p:ph type="ftr" sz="quarter" idx="11"/>
          </p:nvPr>
        </p:nvSpPr>
        <p:spPr>
          <a:xfrm>
            <a:off x="2019300" y="6492875"/>
            <a:ext cx="5105400" cy="365125"/>
          </a:xfrm>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457200" y="1219200"/>
            <a:ext cx="8229600" cy="5334000"/>
          </a:xfrm>
        </p:spPr>
        <p:txBody>
          <a:bodyPr/>
          <a:lstStyle/>
          <a:p>
            <a:pPr eaLnBrk="1" hangingPunct="1">
              <a:defRPr/>
            </a:pPr>
            <a:r>
              <a:rPr lang="en-US" sz="2400" dirty="0">
                <a:latin typeface="Liberation Serif" panose="02020603050405020304" pitchFamily="18" charset="0"/>
              </a:rPr>
              <a:t>Some scholars believe that </a:t>
            </a:r>
            <a:r>
              <a:rPr lang="en-US" sz="2400" b="1" dirty="0">
                <a:latin typeface="Liberation Serif" panose="02020603050405020304" pitchFamily="18" charset="0"/>
              </a:rPr>
              <a:t>animal domestication </a:t>
            </a:r>
            <a:r>
              <a:rPr lang="en-US" sz="2400" dirty="0" smtClean="0">
                <a:latin typeface="Liberation Serif" panose="02020603050405020304" pitchFamily="18" charset="0"/>
              </a:rPr>
              <a:t>began earlier </a:t>
            </a:r>
            <a:r>
              <a:rPr lang="en-US" sz="2400" dirty="0">
                <a:latin typeface="Liberation Serif" panose="02020603050405020304" pitchFamily="18" charset="0"/>
              </a:rPr>
              <a:t>than plant cultivation, but others argue that </a:t>
            </a:r>
            <a:r>
              <a:rPr lang="en-US" sz="2400" dirty="0" smtClean="0">
                <a:latin typeface="Liberation Serif" panose="02020603050405020304" pitchFamily="18" charset="0"/>
              </a:rPr>
              <a:t>animal domestication </a:t>
            </a:r>
            <a:r>
              <a:rPr lang="en-US" sz="2400" dirty="0">
                <a:latin typeface="Liberation Serif" panose="02020603050405020304" pitchFamily="18" charset="0"/>
              </a:rPr>
              <a:t>began as recently as 8000 years </a:t>
            </a:r>
            <a:r>
              <a:rPr lang="en-US" sz="2400" dirty="0" smtClean="0">
                <a:latin typeface="Liberation Serif" panose="02020603050405020304" pitchFamily="18" charset="0"/>
              </a:rPr>
              <a:t>ago—well after </a:t>
            </a:r>
            <a:r>
              <a:rPr lang="en-US" sz="2400" dirty="0">
                <a:latin typeface="Liberation Serif" panose="02020603050405020304" pitchFamily="18" charset="0"/>
              </a:rPr>
              <a:t>crop </a:t>
            </a:r>
            <a:r>
              <a:rPr lang="en-US" sz="2400" dirty="0" smtClean="0">
                <a:latin typeface="Liberation Serif" panose="02020603050405020304" pitchFamily="18" charset="0"/>
              </a:rPr>
              <a:t>agriculture.</a:t>
            </a:r>
          </a:p>
          <a:p>
            <a:pPr eaLnBrk="1" hangingPunct="1">
              <a:defRPr/>
            </a:pPr>
            <a:r>
              <a:rPr lang="en-US" sz="2400" dirty="0">
                <a:latin typeface="Liberation Serif" panose="02020603050405020304" pitchFamily="18" charset="0"/>
              </a:rPr>
              <a:t>The advantages of </a:t>
            </a:r>
            <a:r>
              <a:rPr lang="en-US" sz="2400" dirty="0" smtClean="0">
                <a:latin typeface="Liberation Serif" panose="02020603050405020304" pitchFamily="18" charset="0"/>
              </a:rPr>
              <a:t>animal domestication—their </a:t>
            </a:r>
            <a:r>
              <a:rPr lang="en-US" sz="2400" dirty="0">
                <a:latin typeface="Liberation Serif" panose="02020603050405020304" pitchFamily="18" charset="0"/>
              </a:rPr>
              <a:t>use as beasts of burden, as </a:t>
            </a:r>
            <a:r>
              <a:rPr lang="en-US" sz="2400" dirty="0" smtClean="0">
                <a:latin typeface="Liberation Serif" panose="02020603050405020304" pitchFamily="18" charset="0"/>
              </a:rPr>
              <a:t>a source </a:t>
            </a:r>
            <a:r>
              <a:rPr lang="en-US" sz="2400" dirty="0">
                <a:latin typeface="Liberation Serif" panose="02020603050405020304" pitchFamily="18" charset="0"/>
              </a:rPr>
              <a:t>of meat, and as providers of milk—stimulated </a:t>
            </a:r>
            <a:r>
              <a:rPr lang="en-US" sz="2400" dirty="0" smtClean="0">
                <a:latin typeface="Liberation Serif" panose="02020603050405020304" pitchFamily="18" charset="0"/>
              </a:rPr>
              <a:t>the rapid </a:t>
            </a:r>
            <a:r>
              <a:rPr lang="en-US" sz="2400" dirty="0">
                <a:latin typeface="Liberation Serif" panose="02020603050405020304" pitchFamily="18" charset="0"/>
              </a:rPr>
              <a:t>diffusion of this idea among interlinked places </a:t>
            </a:r>
            <a:r>
              <a:rPr lang="en-US" sz="2400" dirty="0" smtClean="0">
                <a:latin typeface="Liberation Serif" panose="02020603050405020304" pitchFamily="18" charset="0"/>
              </a:rPr>
              <a:t>and gave </a:t>
            </a:r>
            <a:r>
              <a:rPr lang="en-US" sz="2400" dirty="0">
                <a:latin typeface="Liberation Serif" panose="02020603050405020304" pitchFamily="18" charset="0"/>
              </a:rPr>
              <a:t>the sedentary farmers of Southwest Asia and </a:t>
            </a:r>
            <a:r>
              <a:rPr lang="en-US" sz="2400" dirty="0" smtClean="0">
                <a:latin typeface="Liberation Serif" panose="02020603050405020304" pitchFamily="18" charset="0"/>
              </a:rPr>
              <a:t>elsewhere a </a:t>
            </a:r>
            <a:r>
              <a:rPr lang="en-US" sz="2400" dirty="0">
                <a:latin typeface="Liberation Serif" panose="02020603050405020304" pitchFamily="18" charset="0"/>
              </a:rPr>
              <a:t>new measure of </a:t>
            </a:r>
            <a:r>
              <a:rPr lang="en-US" sz="2400" dirty="0" smtClean="0">
                <a:latin typeface="Liberation Serif" panose="02020603050405020304" pitchFamily="18" charset="0"/>
              </a:rPr>
              <a:t>security.</a:t>
            </a:r>
          </a:p>
          <a:p>
            <a:pPr eaLnBrk="1" hangingPunct="1">
              <a:defRPr/>
            </a:pPr>
            <a:r>
              <a:rPr lang="en-US" sz="2400" dirty="0">
                <a:latin typeface="Liberation Serif" panose="02020603050405020304" pitchFamily="18" charset="0"/>
              </a:rPr>
              <a:t>Jared </a:t>
            </a:r>
            <a:r>
              <a:rPr lang="en-US" sz="2400" dirty="0" smtClean="0">
                <a:latin typeface="Liberation Serif" panose="02020603050405020304" pitchFamily="18" charset="0"/>
              </a:rPr>
              <a:t>Diamond</a:t>
            </a:r>
            <a:r>
              <a:rPr lang="en-US" sz="2400" dirty="0">
                <a:latin typeface="Liberation Serif" panose="02020603050405020304" pitchFamily="18" charset="0"/>
              </a:rPr>
              <a:t>,</a:t>
            </a:r>
            <a:r>
              <a:rPr lang="en-US" sz="2400" dirty="0" smtClean="0">
                <a:latin typeface="Liberation Serif" panose="02020603050405020304" pitchFamily="18" charset="0"/>
              </a:rPr>
              <a:t> </a:t>
            </a:r>
            <a:r>
              <a:rPr lang="en-US" sz="2400" i="1" dirty="0" smtClean="0">
                <a:latin typeface="Liberation Serif" panose="02020603050405020304" pitchFamily="18" charset="0"/>
              </a:rPr>
              <a:t>Guns, Germs</a:t>
            </a:r>
            <a:r>
              <a:rPr lang="en-US" sz="2400" i="1" dirty="0">
                <a:latin typeface="Liberation Serif" panose="02020603050405020304" pitchFamily="18" charset="0"/>
              </a:rPr>
              <a:t>, and </a:t>
            </a:r>
            <a:r>
              <a:rPr lang="en-US" sz="2400" i="1" dirty="0" smtClean="0">
                <a:latin typeface="Liberation Serif" panose="02020603050405020304" pitchFamily="18" charset="0"/>
              </a:rPr>
              <a:t>Steel</a:t>
            </a:r>
            <a:r>
              <a:rPr lang="en-US" sz="2400" dirty="0" smtClean="0">
                <a:latin typeface="Liberation Serif" panose="02020603050405020304" pitchFamily="18" charset="0"/>
              </a:rPr>
              <a:t>: only five domesticated mammals are </a:t>
            </a:r>
            <a:r>
              <a:rPr lang="en-US" sz="2400" dirty="0">
                <a:latin typeface="Liberation Serif" panose="02020603050405020304" pitchFamily="18" charset="0"/>
              </a:rPr>
              <a:t>important throughout the </a:t>
            </a:r>
            <a:r>
              <a:rPr lang="en-US" sz="2400" dirty="0" smtClean="0">
                <a:latin typeface="Liberation Serif" panose="02020603050405020304" pitchFamily="18" charset="0"/>
              </a:rPr>
              <a:t>world: the </a:t>
            </a:r>
            <a:r>
              <a:rPr lang="en-US" sz="2400" dirty="0">
                <a:latin typeface="Liberation Serif" panose="02020603050405020304" pitchFamily="18" charset="0"/>
              </a:rPr>
              <a:t>cow, </a:t>
            </a:r>
            <a:r>
              <a:rPr lang="en-US" sz="2400" dirty="0" smtClean="0">
                <a:latin typeface="Liberation Serif" panose="02020603050405020304" pitchFamily="18" charset="0"/>
              </a:rPr>
              <a:t>sheep, goat</a:t>
            </a:r>
            <a:r>
              <a:rPr lang="en-US" sz="2400" dirty="0">
                <a:latin typeface="Liberation Serif" panose="02020603050405020304" pitchFamily="18" charset="0"/>
              </a:rPr>
              <a:t>, pig, and </a:t>
            </a:r>
            <a:r>
              <a:rPr lang="en-US" sz="2400" dirty="0" smtClean="0">
                <a:latin typeface="Liberation Serif" panose="02020603050405020304" pitchFamily="18" charset="0"/>
              </a:rPr>
              <a:t>horse.</a:t>
            </a:r>
          </a:p>
          <a:p>
            <a:pPr eaLnBrk="1" hangingPunct="1">
              <a:defRPr/>
            </a:pPr>
            <a:endParaRPr lang="en-US" sz="2800" dirty="0" smtClean="0">
              <a:latin typeface="Liberation Serif" panose="02020603050405020304" pitchFamily="18" charset="0"/>
            </a:endParaRPr>
          </a:p>
          <a:p>
            <a:pPr marL="0" indent="0" eaLnBrk="1" hangingPunct="1">
              <a:buFont typeface="Arial" charset="0"/>
              <a:buNone/>
              <a:defRPr/>
            </a:pPr>
            <a:endParaRPr lang="en-US" dirty="0" smtClean="0">
              <a:latin typeface="Liberation Serif" panose="02020603050405020304" pitchFamily="18" charset="0"/>
            </a:endParaRPr>
          </a:p>
          <a:p>
            <a:pPr marL="0" indent="0" eaLnBrk="1" hangingPunct="1">
              <a:buFont typeface="Arial" charset="0"/>
              <a:buNone/>
              <a:defRPr/>
            </a:pPr>
            <a:endParaRPr lang="en-US" dirty="0">
              <a:latin typeface="Liberation Serif" panose="02020603050405020304" pitchFamily="18" charset="0"/>
            </a:endParaRPr>
          </a:p>
          <a:p>
            <a:pPr marL="0" indent="0" eaLnBrk="1" hangingPunct="1">
              <a:buFont typeface="Arial" charset="0"/>
              <a:buNone/>
              <a:defRPr/>
            </a:pPr>
            <a:endParaRPr lang="en-US" dirty="0" smtClean="0">
              <a:latin typeface="Liberation Serif" panose="02020603050405020304" pitchFamily="18" charset="0"/>
            </a:endParaRPr>
          </a:p>
          <a:p>
            <a:pPr eaLnBrk="1" hangingPunct="1">
              <a:buFont typeface="Arial" charset="0"/>
              <a:buNone/>
              <a:defRPr/>
            </a:pPr>
            <a:endParaRPr lang="en-US" dirty="0" smtClean="0">
              <a:latin typeface="Liberation Serif" panose="02020603050405020304" pitchFamily="18" charset="0"/>
            </a:endParaRPr>
          </a:p>
          <a:p>
            <a:pPr lvl="1" eaLnBrk="1" hangingPunct="1">
              <a:buFontTx/>
              <a:buNone/>
              <a:defRPr/>
            </a:pPr>
            <a:endParaRPr lang="en-US" dirty="0" smtClean="0"/>
          </a:p>
          <a:p>
            <a:pPr lvl="1" eaLnBrk="1" hangingPunct="1">
              <a:buFontTx/>
              <a:buNone/>
              <a:defRPr/>
            </a:pPr>
            <a:r>
              <a:rPr lang="en-US" dirty="0" smtClean="0"/>
              <a:t>	</a:t>
            </a:r>
          </a:p>
          <a:p>
            <a:pPr lvl="1" eaLnBrk="1" hangingPunct="1">
              <a:buFontTx/>
              <a:buNone/>
              <a:defRPr/>
            </a:pPr>
            <a:endParaRPr lang="en-US" dirty="0" smtClean="0"/>
          </a:p>
        </p:txBody>
      </p:sp>
      <p:sp>
        <p:nvSpPr>
          <p:cNvPr id="35842" name="TextBox 2"/>
          <p:cNvSpPr txBox="1">
            <a:spLocks noChangeArrowheads="1"/>
          </p:cNvSpPr>
          <p:nvPr/>
        </p:nvSpPr>
        <p:spPr bwMode="auto">
          <a:xfrm>
            <a:off x="457200" y="381000"/>
            <a:ext cx="6324600" cy="584776"/>
          </a:xfrm>
          <a:prstGeom prst="rect">
            <a:avLst/>
          </a:prstGeom>
          <a:noFill/>
          <a:ln w="9525">
            <a:noFill/>
            <a:miter lim="800000"/>
            <a:headEnd/>
            <a:tailEnd/>
          </a:ln>
        </p:spPr>
        <p:txBody>
          <a:bodyPr>
            <a:spAutoFit/>
          </a:bodyPr>
          <a:lstStyle/>
          <a:p>
            <a:r>
              <a:rPr lang="en-US" sz="3200" b="1" dirty="0">
                <a:latin typeface="Liberation Serif" panose="02020603050405020304" pitchFamily="18" charset="0"/>
                <a:cs typeface="Liberation Serif" panose="02020603050405020304" pitchFamily="18" charset="0"/>
              </a:rPr>
              <a:t>Domestication of Animals</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57200" y="274638"/>
            <a:ext cx="8229600" cy="868362"/>
          </a:xfrm>
        </p:spPr>
        <p:txBody>
          <a:bodyPr/>
          <a:lstStyle/>
          <a:p>
            <a:pPr algn="l" eaLnBrk="1" hangingPunct="1"/>
            <a:r>
              <a:rPr lang="en-US" sz="3200" b="1" dirty="0" smtClean="0">
                <a:latin typeface="Liberation Serif" panose="02020603050405020304" pitchFamily="18" charset="0"/>
                <a:cs typeface="Liberation Serif" panose="02020603050405020304" pitchFamily="18" charset="0"/>
              </a:rPr>
              <a:t>Subsistence Agriculture</a:t>
            </a:r>
          </a:p>
        </p:txBody>
      </p:sp>
      <p:sp>
        <p:nvSpPr>
          <p:cNvPr id="39938" name="Rectangle 3"/>
          <p:cNvSpPr>
            <a:spLocks noGrp="1" noChangeArrowheads="1"/>
          </p:cNvSpPr>
          <p:nvPr>
            <p:ph idx="1"/>
          </p:nvPr>
        </p:nvSpPr>
        <p:spPr>
          <a:xfrm>
            <a:off x="457200" y="1066800"/>
            <a:ext cx="8382000" cy="5410200"/>
          </a:xfrm>
        </p:spPr>
        <p:txBody>
          <a:bodyPr/>
          <a:lstStyle/>
          <a:p>
            <a:pPr eaLnBrk="1" hangingPunct="1"/>
            <a:r>
              <a:rPr lang="en-US" sz="2200" b="1" dirty="0" smtClean="0">
                <a:latin typeface="Liberation Serif" panose="02020603050405020304" pitchFamily="18" charset="0"/>
              </a:rPr>
              <a:t>Subsistence agriculture</a:t>
            </a:r>
            <a:r>
              <a:rPr lang="en-US" sz="2200" dirty="0" smtClean="0">
                <a:latin typeface="Liberation Serif" panose="02020603050405020304" pitchFamily="18" charset="0"/>
              </a:rPr>
              <a:t>: growing only enough food to survive; norm throughout most of human history.</a:t>
            </a:r>
          </a:p>
          <a:p>
            <a:pPr eaLnBrk="1" hangingPunct="1"/>
            <a:r>
              <a:rPr lang="en-US" sz="2200" dirty="0" smtClean="0">
                <a:latin typeface="Liberation Serif" panose="02020603050405020304" pitchFamily="18" charset="0"/>
              </a:rPr>
              <a:t>Subsistence agriculture is returning in parts of the world where farmers feel production for the global market has not benefited them financially or culturally.</a:t>
            </a:r>
          </a:p>
          <a:p>
            <a:pPr eaLnBrk="1" hangingPunct="1"/>
            <a:r>
              <a:rPr lang="en-US" sz="2200" b="1" dirty="0" smtClean="0">
                <a:latin typeface="Liberation Serif" panose="02020603050405020304" pitchFamily="18" charset="0"/>
              </a:rPr>
              <a:t>Shifting cultivation: </a:t>
            </a:r>
            <a:r>
              <a:rPr lang="en-US" sz="2200" dirty="0" smtClean="0">
                <a:latin typeface="Liberation Serif" panose="02020603050405020304" pitchFamily="18" charset="0"/>
              </a:rPr>
              <a:t>many farmers move from place to place in search of better land.</a:t>
            </a:r>
          </a:p>
          <a:p>
            <a:pPr lvl="1" eaLnBrk="1" hangingPunct="1"/>
            <a:r>
              <a:rPr lang="en-US" sz="2200" dirty="0" smtClean="0">
                <a:latin typeface="Liberation Serif" panose="02020603050405020304" pitchFamily="18" charset="0"/>
              </a:rPr>
              <a:t>Found primarily in tropical and subtropical zones, where traditional farmers had to abandon plots of land after the soil became infertile.</a:t>
            </a:r>
          </a:p>
          <a:p>
            <a:pPr lvl="1" eaLnBrk="1" hangingPunct="1"/>
            <a:r>
              <a:rPr lang="en-US" sz="2200" b="1" dirty="0" smtClean="0">
                <a:latin typeface="Liberation Serif" panose="02020603050405020304" pitchFamily="18" charset="0"/>
              </a:rPr>
              <a:t>Slash-and-burn agriculture: </a:t>
            </a:r>
            <a:r>
              <a:rPr lang="en-US" sz="2200" dirty="0" smtClean="0">
                <a:latin typeface="Liberation Serif" panose="02020603050405020304" pitchFamily="18" charset="0"/>
              </a:rPr>
              <a:t>farmers use tools (machetes and knives) to slash down trees and tall vegetation, and then burn the vegetation on the ground. A layer of ash from the fire settles on the ground and contributes to the soil’s fertility.</a:t>
            </a:r>
          </a:p>
          <a:p>
            <a:pPr eaLnBrk="1" hangingPunct="1"/>
            <a:endParaRPr lang="en-US" sz="2000" dirty="0" smtClean="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p:cNvSpPr>
            <a:spLocks noGrp="1"/>
          </p:cNvSpPr>
          <p:nvPr>
            <p:ph idx="1"/>
          </p:nvPr>
        </p:nvSpPr>
        <p:spPr>
          <a:xfrm>
            <a:off x="457200" y="2286000"/>
            <a:ext cx="8229600" cy="3840163"/>
          </a:xfrm>
        </p:spPr>
        <p:txBody>
          <a:bodyPr/>
          <a:lstStyle/>
          <a:p>
            <a:pPr marL="0" indent="0" eaLnBrk="1" hangingPunct="1">
              <a:buFont typeface="Arial" charset="0"/>
              <a:buNone/>
            </a:pPr>
            <a:r>
              <a:rPr lang="en-US" sz="2800" dirty="0" smtClean="0">
                <a:latin typeface="Liberation Serif" panose="02020603050405020304" pitchFamily="18" charset="0"/>
              </a:rPr>
              <a:t>Settling down in one place, a rising population, and the switch to agriculture are interrelated occurrences in human history. Hypothesize which of these three happened first, second, and third and explain why.</a:t>
            </a:r>
          </a:p>
        </p:txBody>
      </p:sp>
      <p:pic>
        <p:nvPicPr>
          <p:cNvPr id="41986" name="Picture 2"/>
          <p:cNvPicPr>
            <a:picLocks noChangeAspect="1" noChangeArrowheads="1"/>
          </p:cNvPicPr>
          <p:nvPr/>
        </p:nvPicPr>
        <p:blipFill>
          <a:blip r:embed="rId3" cstate="email"/>
          <a:srcRect/>
          <a:stretch>
            <a:fillRect/>
          </a:stretch>
        </p:blipFill>
        <p:spPr bwMode="auto">
          <a:xfrm>
            <a:off x="2286000" y="22860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788" y="1378464"/>
            <a:ext cx="694642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3" name="TextBox 1"/>
          <p:cNvSpPr txBox="1">
            <a:spLocks noChangeArrowheads="1"/>
          </p:cNvSpPr>
          <p:nvPr/>
        </p:nvSpPr>
        <p:spPr bwMode="auto">
          <a:xfrm>
            <a:off x="381000" y="225425"/>
            <a:ext cx="8153400" cy="1200329"/>
          </a:xfrm>
          <a:prstGeom prst="rect">
            <a:avLst/>
          </a:prstGeom>
          <a:noFill/>
          <a:ln w="9525">
            <a:noFill/>
            <a:miter lim="800000"/>
            <a:headEnd/>
            <a:tailEnd/>
          </a:ln>
        </p:spPr>
        <p:txBody>
          <a:bodyPr wrap="square">
            <a:spAutoFit/>
          </a:bodyPr>
          <a:lstStyle/>
          <a:p>
            <a:pPr algn="ctr"/>
            <a:r>
              <a:rPr lang="en-US" sz="3600" b="1" dirty="0">
                <a:latin typeface="Liberation Serif" panose="02020603050405020304" pitchFamily="18" charset="0"/>
                <a:cs typeface="Liberation Serif" panose="02020603050405020304" pitchFamily="18" charset="0"/>
              </a:rPr>
              <a:t>Key Question</a:t>
            </a:r>
            <a:r>
              <a:rPr lang="en-US" sz="3600" dirty="0">
                <a:latin typeface="Liberation Serif" panose="02020603050405020304" pitchFamily="18" charset="0"/>
                <a:cs typeface="Liberation Serif" panose="02020603050405020304" pitchFamily="18" charset="0"/>
              </a:rPr>
              <a:t>: How did agriculture change with industrialization</a:t>
            </a:r>
            <a:r>
              <a:rPr lang="en-US" sz="3600" dirty="0" smtClean="0">
                <a:latin typeface="Liberation Serif" panose="02020603050405020304" pitchFamily="18" charset="0"/>
                <a:cs typeface="Liberation Serif" panose="02020603050405020304" pitchFamily="18" charset="0"/>
              </a:rPr>
              <a:t>?</a:t>
            </a:r>
            <a:endParaRPr lang="en-US" sz="3600" dirty="0">
              <a:latin typeface="Liberation Serif" panose="02020603050405020304" pitchFamily="18" charset="0"/>
              <a:cs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1181100"/>
            <a:ext cx="8686800" cy="4154984"/>
          </a:xfrm>
          <a:prstGeom prst="rect">
            <a:avLst/>
          </a:prstGeom>
          <a:noFill/>
        </p:spPr>
        <p:txBody>
          <a:bodyPr wrap="square">
            <a:spAutoFit/>
          </a:bodyPr>
          <a:lstStyle/>
          <a:p>
            <a:pPr marL="342900" indent="-342900">
              <a:buFont typeface="Arial" charset="0"/>
              <a:buChar char="•"/>
            </a:pPr>
            <a:r>
              <a:rPr lang="en-US" sz="2400" dirty="0">
                <a:latin typeface="Liberation Serif" panose="02020603050405020304" pitchFamily="18" charset="0"/>
                <a:cs typeface="Liberation Serif" panose="02020603050405020304" pitchFamily="18" charset="0"/>
              </a:rPr>
              <a:t>Would move agriculture beyond subsistence to generate the kinds of surpluses needed to feed thousands of people working in factories instead of in agricultural </a:t>
            </a:r>
            <a:r>
              <a:rPr lang="en-US" sz="2400" dirty="0" smtClean="0">
                <a:latin typeface="Liberation Serif" panose="02020603050405020304" pitchFamily="18" charset="0"/>
                <a:cs typeface="Liberation Serif" panose="02020603050405020304" pitchFamily="18" charset="0"/>
              </a:rPr>
              <a:t>fields.</a:t>
            </a:r>
            <a:endParaRPr lang="en-US" sz="2400" dirty="0">
              <a:latin typeface="Liberation Serif" panose="02020603050405020304" pitchFamily="18" charset="0"/>
              <a:cs typeface="Liberation Serif" panose="02020603050405020304" pitchFamily="18" charset="0"/>
            </a:endParaRPr>
          </a:p>
          <a:p>
            <a:pPr marL="342900" indent="-342900">
              <a:buFont typeface="Arial" charset="0"/>
              <a:buChar char="•"/>
            </a:pPr>
            <a:r>
              <a:rPr lang="en-US" sz="2400" dirty="0">
                <a:latin typeface="Liberation Serif" panose="02020603050405020304" pitchFamily="18" charset="0"/>
                <a:cs typeface="Liberation Serif" panose="02020603050405020304" pitchFamily="18" charset="0"/>
              </a:rPr>
              <a:t>Great Britain’s Enclosure Act: </a:t>
            </a:r>
            <a:r>
              <a:rPr lang="en-US" sz="2400" dirty="0" smtClean="0">
                <a:latin typeface="Liberation Serif" panose="02020603050405020304" pitchFamily="18" charset="0"/>
                <a:cs typeface="Liberation Serif" panose="02020603050405020304" pitchFamily="18" charset="0"/>
              </a:rPr>
              <a:t>encouraged field </a:t>
            </a:r>
            <a:r>
              <a:rPr lang="en-US" sz="2400" dirty="0">
                <a:latin typeface="Liberation Serif" panose="02020603050405020304" pitchFamily="18" charset="0"/>
                <a:cs typeface="Liberation Serif" panose="02020603050405020304" pitchFamily="18" charset="0"/>
              </a:rPr>
              <a:t>consolidation </a:t>
            </a:r>
            <a:r>
              <a:rPr lang="en-US" sz="2400" dirty="0" smtClean="0">
                <a:latin typeface="Liberation Serif" panose="02020603050405020304" pitchFamily="18" charset="0"/>
                <a:cs typeface="Liberation Serif" panose="02020603050405020304" pitchFamily="18" charset="0"/>
              </a:rPr>
              <a:t>into </a:t>
            </a:r>
            <a:r>
              <a:rPr lang="en-US" sz="2400" dirty="0">
                <a:latin typeface="Liberation Serif" panose="02020603050405020304" pitchFamily="18" charset="0"/>
                <a:cs typeface="Liberation Serif" panose="02020603050405020304" pitchFamily="18" charset="0"/>
              </a:rPr>
              <a:t>large, single-owner </a:t>
            </a:r>
            <a:r>
              <a:rPr lang="en-US" sz="2400" dirty="0" smtClean="0">
                <a:latin typeface="Liberation Serif" panose="02020603050405020304" pitchFamily="18" charset="0"/>
                <a:cs typeface="Liberation Serif" panose="02020603050405020304" pitchFamily="18" charset="0"/>
              </a:rPr>
              <a:t>holdings.</a:t>
            </a:r>
            <a:endParaRPr lang="en-US" sz="2400" dirty="0">
              <a:latin typeface="Liberation Serif" panose="02020603050405020304" pitchFamily="18" charset="0"/>
              <a:cs typeface="Liberation Serif" panose="02020603050405020304" pitchFamily="18" charset="0"/>
            </a:endParaRPr>
          </a:p>
          <a:p>
            <a:pPr marL="342900" indent="-342900">
              <a:buFont typeface="Arial" charset="0"/>
              <a:buChar char="•"/>
            </a:pPr>
            <a:r>
              <a:rPr lang="en-US" sz="2400" dirty="0">
                <a:latin typeface="Liberation Serif" panose="02020603050405020304" pitchFamily="18" charset="0"/>
                <a:cs typeface="Liberation Serif" panose="02020603050405020304" pitchFamily="18" charset="0"/>
              </a:rPr>
              <a:t>New </a:t>
            </a:r>
            <a:r>
              <a:rPr lang="en-US" sz="2400" dirty="0" smtClean="0">
                <a:latin typeface="Liberation Serif" panose="02020603050405020304" pitchFamily="18" charset="0"/>
                <a:cs typeface="Liberation Serif" panose="02020603050405020304" pitchFamily="18" charset="0"/>
              </a:rPr>
              <a:t>technologies (i</a:t>
            </a:r>
            <a:r>
              <a:rPr lang="en-US" sz="2400" dirty="0">
                <a:latin typeface="Liberation Serif" panose="02020603050405020304" pitchFamily="18" charset="0"/>
                <a:cs typeface="Liberation Serif" panose="02020603050405020304" pitchFamily="18" charset="0"/>
              </a:rPr>
              <a:t>.e</a:t>
            </a:r>
            <a:r>
              <a:rPr lang="en-US" sz="2400" dirty="0" smtClean="0">
                <a:latin typeface="Liberation Serif" panose="02020603050405020304" pitchFamily="18" charset="0"/>
                <a:cs typeface="Liberation Serif" panose="02020603050405020304" pitchFamily="18" charset="0"/>
              </a:rPr>
              <a:t>., </a:t>
            </a:r>
            <a:r>
              <a:rPr lang="en-US" sz="2400" dirty="0">
                <a:latin typeface="Liberation Serif" panose="02020603050405020304" pitchFamily="18" charset="0"/>
                <a:cs typeface="Liberation Serif" panose="02020603050405020304" pitchFamily="18" charset="0"/>
              </a:rPr>
              <a:t>the seed </a:t>
            </a:r>
            <a:r>
              <a:rPr lang="en-US" sz="2400" dirty="0" smtClean="0">
                <a:latin typeface="Liberation Serif" panose="02020603050405020304" pitchFamily="18" charset="0"/>
                <a:cs typeface="Liberation Serif" panose="02020603050405020304" pitchFamily="18" charset="0"/>
              </a:rPr>
              <a:t>drill).</a:t>
            </a:r>
            <a:endParaRPr lang="en-US" sz="2400" dirty="0">
              <a:latin typeface="Liberation Serif" panose="02020603050405020304" pitchFamily="18" charset="0"/>
              <a:cs typeface="Liberation Serif" panose="02020603050405020304" pitchFamily="18" charset="0"/>
            </a:endParaRPr>
          </a:p>
          <a:p>
            <a:pPr marL="342900" indent="-342900">
              <a:buFont typeface="Arial" charset="0"/>
              <a:buChar char="•"/>
            </a:pPr>
            <a:r>
              <a:rPr lang="en-US" sz="2400" dirty="0">
                <a:latin typeface="Liberation Serif" panose="02020603050405020304" pitchFamily="18" charset="0"/>
                <a:cs typeface="Liberation Serif" panose="02020603050405020304" pitchFamily="18" charset="0"/>
              </a:rPr>
              <a:t>Mechanical reaper perfected in 1831 by farmer Cyrus </a:t>
            </a:r>
            <a:r>
              <a:rPr lang="en-US" sz="2400" dirty="0" smtClean="0">
                <a:latin typeface="Liberation Serif" panose="02020603050405020304" pitchFamily="18" charset="0"/>
                <a:cs typeface="Liberation Serif" panose="02020603050405020304" pitchFamily="18" charset="0"/>
              </a:rPr>
              <a:t>McCormick.</a:t>
            </a:r>
          </a:p>
          <a:p>
            <a:pPr marL="342900" indent="-342900">
              <a:buFont typeface="Arial" charset="0"/>
              <a:buChar char="•"/>
            </a:pPr>
            <a:r>
              <a:rPr lang="en-US" sz="2400" dirty="0" smtClean="0">
                <a:latin typeface="Liberation Serif" panose="02020603050405020304" pitchFamily="18" charset="0"/>
                <a:cs typeface="Liberation Serif" panose="02020603050405020304" pitchFamily="18" charset="0"/>
              </a:rPr>
              <a:t>Advances </a:t>
            </a:r>
            <a:r>
              <a:rPr lang="en-US" sz="2400" dirty="0">
                <a:latin typeface="Liberation Serif" panose="02020603050405020304" pitchFamily="18" charset="0"/>
                <a:cs typeface="Liberation Serif" panose="02020603050405020304" pitchFamily="18" charset="0"/>
              </a:rPr>
              <a:t>in breeding </a:t>
            </a:r>
            <a:r>
              <a:rPr lang="en-US" sz="2400" dirty="0" smtClean="0">
                <a:latin typeface="Liberation Serif" panose="02020603050405020304" pitchFamily="18" charset="0"/>
                <a:cs typeface="Liberation Serif" panose="02020603050405020304" pitchFamily="18" charset="0"/>
              </a:rPr>
              <a:t>livestock.</a:t>
            </a:r>
            <a:endParaRPr lang="en-US" sz="2400" dirty="0">
              <a:latin typeface="Liberation Serif" panose="02020603050405020304" pitchFamily="18" charset="0"/>
              <a:cs typeface="Liberation Serif" panose="02020603050405020304" pitchFamily="18" charset="0"/>
            </a:endParaRPr>
          </a:p>
          <a:p>
            <a:pPr marL="342900" indent="-342900">
              <a:buFont typeface="Arial" charset="0"/>
              <a:buChar char="•"/>
            </a:pPr>
            <a:r>
              <a:rPr lang="en-US" sz="2400" dirty="0">
                <a:latin typeface="Liberation Serif" panose="02020603050405020304" pitchFamily="18" charset="0"/>
                <a:cs typeface="Liberation Serif" panose="02020603050405020304" pitchFamily="18" charset="0"/>
              </a:rPr>
              <a:t>Innovations in machinery that occurred with the</a:t>
            </a:r>
          </a:p>
          <a:p>
            <a:pPr marL="342900" indent="-342900"/>
            <a:r>
              <a:rPr lang="en-US" sz="2400" dirty="0">
                <a:latin typeface="Liberation Serif" panose="02020603050405020304" pitchFamily="18" charset="0"/>
                <a:cs typeface="Liberation Serif" panose="02020603050405020304" pitchFamily="18" charset="0"/>
              </a:rPr>
              <a:t>   Industrial Revolution in the late 1800s and early 1900s </a:t>
            </a:r>
            <a:r>
              <a:rPr lang="en-US" sz="2400" dirty="0" smtClean="0">
                <a:latin typeface="Liberation Serif" panose="02020603050405020304" pitchFamily="18" charset="0"/>
                <a:cs typeface="Liberation Serif" panose="02020603050405020304" pitchFamily="18" charset="0"/>
              </a:rPr>
              <a:t>helped </a:t>
            </a:r>
            <a:r>
              <a:rPr lang="en-US" sz="2400" dirty="0">
                <a:latin typeface="Liberation Serif" panose="02020603050405020304" pitchFamily="18" charset="0"/>
                <a:cs typeface="Liberation Serif" panose="02020603050405020304" pitchFamily="18" charset="0"/>
              </a:rPr>
              <a:t>sustain the Second Agricultural </a:t>
            </a:r>
            <a:r>
              <a:rPr lang="en-US" sz="2400" dirty="0" smtClean="0">
                <a:latin typeface="Liberation Serif" panose="02020603050405020304" pitchFamily="18" charset="0"/>
                <a:cs typeface="Liberation Serif" panose="02020603050405020304" pitchFamily="18" charset="0"/>
              </a:rPr>
              <a:t>Revolution.</a:t>
            </a:r>
            <a:endParaRPr lang="en-US" sz="2400" dirty="0">
              <a:latin typeface="Liberation Serif" panose="02020603050405020304" pitchFamily="18" charset="0"/>
              <a:cs typeface="Liberation Serif" panose="02020603050405020304" pitchFamily="18" charset="0"/>
            </a:endParaRPr>
          </a:p>
        </p:txBody>
      </p:sp>
      <p:sp>
        <p:nvSpPr>
          <p:cNvPr id="46082" name="TextBox 2"/>
          <p:cNvSpPr txBox="1">
            <a:spLocks noChangeArrowheads="1"/>
          </p:cNvSpPr>
          <p:nvPr/>
        </p:nvSpPr>
        <p:spPr bwMode="auto">
          <a:xfrm>
            <a:off x="228600" y="381000"/>
            <a:ext cx="7086600" cy="584200"/>
          </a:xfrm>
          <a:prstGeom prst="rect">
            <a:avLst/>
          </a:prstGeom>
          <a:noFill/>
          <a:ln w="9525">
            <a:noFill/>
            <a:miter lim="800000"/>
            <a:headEnd/>
            <a:tailEnd/>
          </a:ln>
        </p:spPr>
        <p:txBody>
          <a:bodyPr>
            <a:spAutoFit/>
          </a:bodyPr>
          <a:lstStyle/>
          <a:p>
            <a:pPr algn="ctr"/>
            <a:r>
              <a:rPr lang="en-US" sz="3200" b="1" dirty="0">
                <a:latin typeface="Liberation Serif" panose="02020603050405020304" pitchFamily="18" charset="0"/>
                <a:cs typeface="Liberation Serif" panose="02020603050405020304" pitchFamily="18" charset="0"/>
              </a:rPr>
              <a:t>Second Agricultural Revolution </a:t>
            </a:r>
            <a:endParaRPr lang="en-US" sz="3200" dirty="0">
              <a:latin typeface="Liberation Serif" panose="02020603050405020304" pitchFamily="18" charset="0"/>
              <a:cs typeface="Liberation Serif" panose="02020603050405020304" pitchFamily="18" charset="0"/>
            </a:endParaRPr>
          </a:p>
        </p:txBody>
      </p:sp>
      <p:sp>
        <p:nvSpPr>
          <p:cNvPr id="5" name="Footer Placeholder 3"/>
          <p:cNvSpPr>
            <a:spLocks noGrp="1"/>
          </p:cNvSpPr>
          <p:nvPr>
            <p:ph type="ftr" sz="quarter" idx="11"/>
          </p:nvPr>
        </p:nvSpPr>
        <p:spPr>
          <a:xfrm>
            <a:off x="2019300" y="6492875"/>
            <a:ext cx="5105400" cy="365125"/>
          </a:xfrm>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304800"/>
            <a:ext cx="8229600" cy="1143000"/>
          </a:xfrm>
        </p:spPr>
        <p:txBody>
          <a:bodyPr/>
          <a:lstStyle/>
          <a:p>
            <a:pPr algn="l" eaLnBrk="1" hangingPunct="1"/>
            <a:r>
              <a:rPr lang="en-US" sz="3200" b="1" dirty="0" smtClean="0">
                <a:latin typeface="Liberation Serif" panose="02020603050405020304" pitchFamily="18" charset="0"/>
              </a:rPr>
              <a:t>Understanding the Spatial Layout of Agriculture</a:t>
            </a:r>
          </a:p>
        </p:txBody>
      </p:sp>
      <p:sp>
        <p:nvSpPr>
          <p:cNvPr id="50178" name="Content Placeholder 2"/>
          <p:cNvSpPr>
            <a:spLocks noGrp="1"/>
          </p:cNvSpPr>
          <p:nvPr>
            <p:ph idx="1"/>
          </p:nvPr>
        </p:nvSpPr>
        <p:spPr>
          <a:xfrm>
            <a:off x="457200" y="1371600"/>
            <a:ext cx="8305800" cy="5410200"/>
          </a:xfrm>
        </p:spPr>
        <p:txBody>
          <a:bodyPr/>
          <a:lstStyle/>
          <a:p>
            <a:pPr eaLnBrk="1" hangingPunct="1">
              <a:spcBef>
                <a:spcPts val="300"/>
              </a:spcBef>
            </a:pPr>
            <a:r>
              <a:rPr lang="en-US" sz="2400" dirty="0" smtClean="0">
                <a:latin typeface="Liberation Serif" panose="02020603050405020304" pitchFamily="18" charset="0"/>
              </a:rPr>
              <a:t>Farmer Johann Heinrich von Thünen: As one moved away from the town one commodity or crop gave way to another.</a:t>
            </a:r>
          </a:p>
          <a:p>
            <a:pPr eaLnBrk="1" hangingPunct="1">
              <a:spcBef>
                <a:spcPts val="300"/>
              </a:spcBef>
            </a:pPr>
            <a:r>
              <a:rPr lang="en-US" sz="2400" dirty="0" smtClean="0">
                <a:latin typeface="Liberation Serif" panose="02020603050405020304" pitchFamily="18" charset="0"/>
              </a:rPr>
              <a:t>The greater the distance to market, the higher the transport costs that had to be added to the cost of producing a crop or commodity.</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762" y="3352800"/>
            <a:ext cx="2363761"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6785" y="5486400"/>
            <a:ext cx="29876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76200" y="152400"/>
            <a:ext cx="8153400" cy="1143000"/>
          </a:xfrm>
        </p:spPr>
        <p:txBody>
          <a:bodyPr/>
          <a:lstStyle/>
          <a:p>
            <a:pPr algn="l" eaLnBrk="1" hangingPunct="1"/>
            <a:r>
              <a:rPr lang="en-US" sz="3200" b="1" dirty="0" smtClean="0">
                <a:latin typeface="Liberation Serif" panose="02020603050405020304" pitchFamily="18" charset="0"/>
              </a:rPr>
              <a:t>The</a:t>
            </a:r>
            <a:r>
              <a:rPr lang="en-US" sz="3200" dirty="0" smtClean="0">
                <a:latin typeface="Liberation Serif" panose="02020603050405020304" pitchFamily="18" charset="0"/>
              </a:rPr>
              <a:t> </a:t>
            </a:r>
            <a:r>
              <a:rPr lang="en-US" sz="3200" b="1" dirty="0">
                <a:latin typeface="Liberation Serif" panose="02020603050405020304" pitchFamily="18" charset="0"/>
              </a:rPr>
              <a:t>Von </a:t>
            </a:r>
            <a:r>
              <a:rPr lang="en-US" sz="3200" b="1" dirty="0" err="1">
                <a:latin typeface="Liberation Serif" panose="02020603050405020304" pitchFamily="18" charset="0"/>
              </a:rPr>
              <a:t>Thünen</a:t>
            </a:r>
            <a:r>
              <a:rPr lang="en-US" sz="3200" b="1" dirty="0">
                <a:latin typeface="Liberation Serif" panose="02020603050405020304" pitchFamily="18" charset="0"/>
              </a:rPr>
              <a:t> </a:t>
            </a:r>
            <a:r>
              <a:rPr lang="en-US" sz="3200" b="1" dirty="0" smtClean="0">
                <a:latin typeface="Liberation Serif" panose="02020603050405020304" pitchFamily="18" charset="0"/>
              </a:rPr>
              <a:t>Model</a:t>
            </a:r>
          </a:p>
        </p:txBody>
      </p:sp>
      <p:sp>
        <p:nvSpPr>
          <p:cNvPr id="50178" name="Content Placeholder 2"/>
          <p:cNvSpPr>
            <a:spLocks noGrp="1"/>
          </p:cNvSpPr>
          <p:nvPr>
            <p:ph idx="1"/>
          </p:nvPr>
        </p:nvSpPr>
        <p:spPr>
          <a:xfrm>
            <a:off x="457200" y="1371600"/>
            <a:ext cx="4648200" cy="5410200"/>
          </a:xfrm>
        </p:spPr>
        <p:txBody>
          <a:bodyPr/>
          <a:lstStyle/>
          <a:p>
            <a:pPr eaLnBrk="1" hangingPunct="1">
              <a:spcBef>
                <a:spcPts val="300"/>
              </a:spcBef>
            </a:pPr>
            <a:r>
              <a:rPr lang="en-US" sz="2400" dirty="0" smtClean="0">
                <a:latin typeface="Liberation Serif" panose="02020603050405020304" pitchFamily="18" charset="0"/>
              </a:rPr>
              <a:t>The first effort to analyze the spatial character of economic activity.</a:t>
            </a:r>
          </a:p>
          <a:p>
            <a:pPr eaLnBrk="1" hangingPunct="1">
              <a:spcBef>
                <a:spcPts val="300"/>
              </a:spcBef>
            </a:pPr>
            <a:r>
              <a:rPr lang="en-US" sz="2400" dirty="0" smtClean="0">
                <a:latin typeface="Liberation Serif" panose="02020603050405020304" pitchFamily="18" charset="0"/>
              </a:rPr>
              <a:t>Even when agricultural production does not conform to the concentric rings of von Thünen’s model, his underlying concern with the interplay of land use and transportation costs frequently still explains agricultural patterns.</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TextBox 3"/>
          <p:cNvSpPr txBox="1">
            <a:spLocks noChangeArrowheads="1"/>
          </p:cNvSpPr>
          <p:nvPr/>
        </p:nvSpPr>
        <p:spPr bwMode="auto">
          <a:xfrm>
            <a:off x="5568576" y="5638800"/>
            <a:ext cx="3270623" cy="815608"/>
          </a:xfrm>
          <a:prstGeom prst="rect">
            <a:avLst/>
          </a:prstGeom>
          <a:noFill/>
          <a:ln w="9525">
            <a:noFill/>
            <a:miter lim="800000"/>
            <a:headEnd/>
            <a:tailEnd/>
          </a:ln>
        </p:spPr>
        <p:txBody>
          <a:bodyPr wrap="square">
            <a:spAutoFit/>
          </a:bodyPr>
          <a:lstStyle/>
          <a:p>
            <a:pPr>
              <a:spcAft>
                <a:spcPts val="600"/>
              </a:spcAft>
            </a:pPr>
            <a:r>
              <a:rPr lang="en-US" sz="1400" b="1" dirty="0">
                <a:latin typeface="Liberation Serif" panose="02020603050405020304" pitchFamily="18" charset="0"/>
                <a:cs typeface="Liberation Serif" panose="02020603050405020304" pitchFamily="18" charset="0"/>
              </a:rPr>
              <a:t>Figure 11.7</a:t>
            </a:r>
          </a:p>
          <a:p>
            <a:pPr>
              <a:spcAft>
                <a:spcPts val="600"/>
              </a:spcAft>
            </a:pPr>
            <a:r>
              <a:rPr lang="en-US" sz="1400" b="1" dirty="0">
                <a:latin typeface="Liberation Serif" panose="02020603050405020304" pitchFamily="18" charset="0"/>
                <a:cs typeface="Liberation Serif" panose="02020603050405020304" pitchFamily="18" charset="0"/>
              </a:rPr>
              <a:t>Von Thünen’s Model. </a:t>
            </a:r>
            <a:r>
              <a:rPr lang="en-US" sz="1400" dirty="0" smtClean="0">
                <a:latin typeface="Liberation Serif" panose="02020603050405020304" pitchFamily="18" charset="0"/>
                <a:cs typeface="Liberation Serif" panose="02020603050405020304" pitchFamily="18" charset="0"/>
              </a:rPr>
              <a:t>© H. J. de </a:t>
            </a:r>
            <a:r>
              <a:rPr lang="en-US" sz="1400" dirty="0">
                <a:latin typeface="Liberation Serif" panose="02020603050405020304" pitchFamily="18" charset="0"/>
                <a:cs typeface="Liberation Serif" panose="02020603050405020304" pitchFamily="18" charset="0"/>
              </a:rPr>
              <a:t>Blij, P. O. Muller, and John Wiley </a:t>
            </a:r>
            <a:r>
              <a:rPr lang="en-US" sz="1400" dirty="0" smtClean="0">
                <a:latin typeface="Liberation Serif" panose="02020603050405020304" pitchFamily="18" charset="0"/>
                <a:cs typeface="Liberation Serif" panose="02020603050405020304" pitchFamily="18" charset="0"/>
              </a:rPr>
              <a:t>&amp; Sons</a:t>
            </a:r>
            <a:r>
              <a:rPr lang="en-US" sz="1400" dirty="0">
                <a:latin typeface="Liberation Serif" panose="02020603050405020304" pitchFamily="18" charset="0"/>
                <a:cs typeface="Liberation Serif" panose="02020603050405020304" pitchFamily="18" charset="0"/>
              </a:rPr>
              <a:t>, Inc.</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761" y="185056"/>
            <a:ext cx="3861433" cy="537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342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2225" name="Content Placeholder 1"/>
          <p:cNvSpPr>
            <a:spLocks noGrp="1"/>
          </p:cNvSpPr>
          <p:nvPr>
            <p:ph idx="4294967295"/>
          </p:nvPr>
        </p:nvSpPr>
        <p:spPr>
          <a:xfrm>
            <a:off x="381000" y="990600"/>
            <a:ext cx="8382000" cy="5562599"/>
          </a:xfrm>
        </p:spPr>
        <p:txBody>
          <a:bodyPr/>
          <a:lstStyle/>
          <a:p>
            <a:pPr eaLnBrk="1" hangingPunct="1"/>
            <a:r>
              <a:rPr lang="en-US" sz="2400" dirty="0" smtClean="0">
                <a:latin typeface="Liberation Serif" panose="02020603050405020304" pitchFamily="18" charset="0"/>
              </a:rPr>
              <a:t>Also called the </a:t>
            </a:r>
            <a:r>
              <a:rPr lang="en-US" sz="2400" b="1" dirty="0" smtClean="0">
                <a:latin typeface="Liberation Serif" panose="02020603050405020304" pitchFamily="18" charset="0"/>
              </a:rPr>
              <a:t>Green Revolution.</a:t>
            </a:r>
          </a:p>
          <a:p>
            <a:pPr eaLnBrk="1" hangingPunct="1"/>
            <a:r>
              <a:rPr lang="en-US" sz="2400" dirty="0" smtClean="0">
                <a:latin typeface="Liberation Serif" panose="02020603050405020304" pitchFamily="18" charset="0"/>
              </a:rPr>
              <a:t>Since the 1930s agricultural scientists experimented with technologically manipulated seed varieties to increase crop yields.</a:t>
            </a:r>
          </a:p>
          <a:p>
            <a:pPr eaLnBrk="1" hangingPunct="1"/>
            <a:r>
              <a:rPr lang="en-US" sz="2400" dirty="0" smtClean="0">
                <a:latin typeface="Liberation Serif" panose="02020603050405020304" pitchFamily="18" charset="0"/>
              </a:rPr>
              <a:t>1940s: Maize (corn) </a:t>
            </a:r>
          </a:p>
          <a:p>
            <a:pPr eaLnBrk="1" hangingPunct="1"/>
            <a:r>
              <a:rPr lang="en-US" sz="2400" dirty="0" smtClean="0">
                <a:latin typeface="Liberation Serif" panose="02020603050405020304" pitchFamily="18" charset="0"/>
              </a:rPr>
              <a:t>1960s: the focal point of the Green Revolution shifted to India (Rice-IR8).</a:t>
            </a:r>
          </a:p>
          <a:p>
            <a:pPr eaLnBrk="1" hangingPunct="1"/>
            <a:r>
              <a:rPr lang="en-US" sz="2400" dirty="0" smtClean="0">
                <a:latin typeface="Liberation Serif" panose="02020603050405020304" pitchFamily="18" charset="0"/>
              </a:rPr>
              <a:t>The Green Revolution also brought new high-yield varieties of wheat and corn from the United States to other parts of the world, particularly South and Southeast Asia</a:t>
            </a:r>
            <a:r>
              <a:rPr lang="en-US" sz="2400" dirty="0" smtClean="0"/>
              <a:t>.</a:t>
            </a:r>
            <a:endParaRPr lang="en-US" sz="2400" dirty="0" smtClean="0">
              <a:latin typeface="Liberation Serif" panose="02020603050405020304" pitchFamily="18" charset="0"/>
            </a:endParaRPr>
          </a:p>
        </p:txBody>
      </p:sp>
      <p:sp>
        <p:nvSpPr>
          <p:cNvPr id="52226" name="TextBox 2"/>
          <p:cNvSpPr txBox="1">
            <a:spLocks noChangeArrowheads="1"/>
          </p:cNvSpPr>
          <p:nvPr/>
        </p:nvSpPr>
        <p:spPr bwMode="auto">
          <a:xfrm>
            <a:off x="381000" y="304800"/>
            <a:ext cx="8077200" cy="584776"/>
          </a:xfrm>
          <a:prstGeom prst="rect">
            <a:avLst/>
          </a:prstGeom>
          <a:noFill/>
          <a:ln w="9525">
            <a:noFill/>
            <a:miter lim="800000"/>
            <a:headEnd/>
            <a:tailEnd/>
          </a:ln>
        </p:spPr>
        <p:txBody>
          <a:bodyPr wrap="square">
            <a:spAutoFit/>
          </a:bodyPr>
          <a:lstStyle/>
          <a:p>
            <a:r>
              <a:rPr lang="en-US" sz="3200" b="1" dirty="0">
                <a:latin typeface="Liberation Serif" panose="02020603050405020304" pitchFamily="18" charset="0"/>
                <a:cs typeface="Liberation Serif" panose="02020603050405020304" pitchFamily="18" charset="0"/>
              </a:rPr>
              <a:t>The Third Agricultural Revolution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2" name="Content Placeholder 1"/>
          <p:cNvSpPr>
            <a:spLocks noGrp="1"/>
          </p:cNvSpPr>
          <p:nvPr>
            <p:ph idx="4294967295"/>
          </p:nvPr>
        </p:nvSpPr>
        <p:spPr>
          <a:xfrm>
            <a:off x="533400" y="990600"/>
            <a:ext cx="8001000" cy="5486400"/>
          </a:xfrm>
        </p:spPr>
        <p:txBody>
          <a:bodyPr/>
          <a:lstStyle/>
          <a:p>
            <a:pPr marL="285750" indent="-285750" eaLnBrk="1" hangingPunct="1"/>
            <a:r>
              <a:rPr lang="en-US" sz="2000" dirty="0" smtClean="0">
                <a:latin typeface="Liberation Serif" panose="02020603050405020304" pitchFamily="18" charset="0"/>
              </a:rPr>
              <a:t>Environmentalists have speculated about the impacts of pollen dispersal from genetically modified plants and the potential for disease-resistant plants to spur the evolution of super-pests.</a:t>
            </a:r>
          </a:p>
          <a:p>
            <a:pPr marL="285750" indent="-285750" eaLnBrk="1" hangingPunct="1"/>
            <a:r>
              <a:rPr lang="en-US" sz="2000" dirty="0" smtClean="0">
                <a:latin typeface="Liberation Serif" panose="02020603050405020304" pitchFamily="18" charset="0"/>
              </a:rPr>
              <a:t>The large-scale monocropping that is often part of Green Revolution agriculture can make farms vulnerable to changes in climate or the infestation of particular pests. </a:t>
            </a:r>
          </a:p>
          <a:p>
            <a:pPr marL="285750" indent="-285750" eaLnBrk="1" hangingPunct="1"/>
            <a:r>
              <a:rPr lang="en-US" sz="2000" dirty="0" smtClean="0">
                <a:latin typeface="Liberation Serif" panose="02020603050405020304" pitchFamily="18" charset="0"/>
              </a:rPr>
              <a:t>Higher inputs of chemical fertilizers, herbicides, and pesticides associated with Green Revolution agriculture can lead to reduced organic matter in the soil and to groundwater pollution</a:t>
            </a:r>
            <a:r>
              <a:rPr lang="en-US" sz="2000" dirty="0" smtClean="0">
                <a:solidFill>
                  <a:srgbClr val="4BACC6"/>
                </a:solidFill>
                <a:latin typeface="Liberation Serif" panose="02020603050405020304" pitchFamily="18" charset="0"/>
              </a:rPr>
              <a:t>.</a:t>
            </a:r>
          </a:p>
          <a:p>
            <a:pPr marL="285750" indent="-285750" eaLnBrk="1" hangingPunct="1"/>
            <a:r>
              <a:rPr lang="en-US" sz="2000" i="1" dirty="0" smtClean="0">
                <a:latin typeface="Liberation Serif" panose="02020603050405020304" pitchFamily="18" charset="0"/>
              </a:rPr>
              <a:t>Scientific American (2005) </a:t>
            </a:r>
            <a:r>
              <a:rPr lang="en-US" sz="2000" dirty="0" smtClean="0">
                <a:latin typeface="Liberation Serif" panose="02020603050405020304" pitchFamily="18" charset="0"/>
              </a:rPr>
              <a:t>explains that the Green Revolution has done little to alleviate poverty in areas where most farmers still work small plots of land</a:t>
            </a:r>
            <a:r>
              <a:rPr lang="en-US" sz="2000" dirty="0" smtClean="0">
                <a:solidFill>
                  <a:srgbClr val="4BACC6"/>
                </a:solidFill>
                <a:latin typeface="Liberation Serif" panose="02020603050405020304" pitchFamily="18" charset="0"/>
              </a:rPr>
              <a:t>.</a:t>
            </a:r>
          </a:p>
          <a:p>
            <a:pPr marL="285750" indent="-285750" eaLnBrk="1" hangingPunct="1"/>
            <a:r>
              <a:rPr lang="en-US" sz="2000" dirty="0" smtClean="0">
                <a:latin typeface="Liberation Serif" panose="02020603050405020304" pitchFamily="18" charset="0"/>
              </a:rPr>
              <a:t>The need for capital from the West to implement Green Revolution technologies has led to a shift away from production for local consumers toward export agriculture</a:t>
            </a:r>
            <a:r>
              <a:rPr lang="en-US" sz="2000" dirty="0" smtClean="0">
                <a:solidFill>
                  <a:srgbClr val="4BACC6"/>
                </a:solidFill>
                <a:latin typeface="Liberation Serif" panose="02020603050405020304" pitchFamily="18" charset="0"/>
              </a:rPr>
              <a:t>.</a:t>
            </a:r>
          </a:p>
        </p:txBody>
      </p:sp>
      <p:sp>
        <p:nvSpPr>
          <p:cNvPr id="53250" name="TextBox 2"/>
          <p:cNvSpPr txBox="1">
            <a:spLocks noChangeArrowheads="1"/>
          </p:cNvSpPr>
          <p:nvPr/>
        </p:nvSpPr>
        <p:spPr bwMode="auto">
          <a:xfrm>
            <a:off x="533400" y="304800"/>
            <a:ext cx="7467600" cy="584776"/>
          </a:xfrm>
          <a:prstGeom prst="rect">
            <a:avLst/>
          </a:prstGeom>
          <a:noFill/>
          <a:ln w="9525">
            <a:noFill/>
            <a:miter lim="800000"/>
            <a:headEnd/>
            <a:tailEnd/>
          </a:ln>
        </p:spPr>
        <p:txBody>
          <a:bodyPr wrap="square">
            <a:spAutoFit/>
          </a:bodyPr>
          <a:lstStyle/>
          <a:p>
            <a:r>
              <a:rPr lang="en-US" sz="3200" b="1" dirty="0">
                <a:latin typeface="Liberation Serif" panose="02020603050405020304" pitchFamily="18" charset="0"/>
                <a:cs typeface="Liberation Serif" panose="02020603050405020304" pitchFamily="18" charset="0"/>
              </a:rPr>
              <a:t>Criticism of the Green Revolution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07988" y="0"/>
            <a:ext cx="8229600" cy="1477963"/>
          </a:xfrm>
        </p:spPr>
        <p:txBody>
          <a:bodyPr/>
          <a:lstStyle/>
          <a:p>
            <a:pPr eaLnBrk="1" hangingPunct="1"/>
            <a:r>
              <a:rPr lang="en-US" dirty="0" smtClean="0">
                <a:latin typeface="Liberation Serif" panose="02020603050405020304" pitchFamily="18" charset="0"/>
              </a:rPr>
              <a:t>Chapter 11: </a:t>
            </a:r>
            <a:br>
              <a:rPr lang="en-US" dirty="0" smtClean="0">
                <a:latin typeface="Liberation Serif" panose="02020603050405020304" pitchFamily="18" charset="0"/>
              </a:rPr>
            </a:br>
            <a:r>
              <a:rPr lang="en-US" dirty="0" smtClean="0">
                <a:latin typeface="Liberation Serif" panose="02020603050405020304" pitchFamily="18" charset="0"/>
              </a:rPr>
              <a:t>Agriculture</a:t>
            </a:r>
          </a:p>
        </p:txBody>
      </p:sp>
      <p:sp>
        <p:nvSpPr>
          <p:cNvPr id="6" name="Footer Placeholder 5"/>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grpSp>
        <p:nvGrpSpPr>
          <p:cNvPr id="8" name="Group 7"/>
          <p:cNvGrpSpPr/>
          <p:nvPr/>
        </p:nvGrpSpPr>
        <p:grpSpPr>
          <a:xfrm>
            <a:off x="1447800" y="1676400"/>
            <a:ext cx="6248400" cy="4724400"/>
            <a:chOff x="1752600" y="1676400"/>
            <a:chExt cx="5638800" cy="4544199"/>
          </a:xfrm>
        </p:grpSpPr>
        <p:pic>
          <p:nvPicPr>
            <p:cNvPr id="15362" name="Picture 2" descr="http://www.conceptcaching.com/ccache_img/0412531_0412531-R1-E019.jpg">
              <a:hlinkClick r:id="rId3"/>
            </p:cNvPr>
            <p:cNvPicPr>
              <a:picLocks noChangeAspect="1" noChangeArrowheads="1"/>
            </p:cNvPicPr>
            <p:nvPr/>
          </p:nvPicPr>
          <p:blipFill>
            <a:blip r:embed="rId4" cstate="email"/>
            <a:srcRect/>
            <a:stretch>
              <a:fillRect/>
            </a:stretch>
          </p:blipFill>
          <p:spPr bwMode="auto">
            <a:xfrm>
              <a:off x="1752600" y="1676400"/>
              <a:ext cx="5638800" cy="4244484"/>
            </a:xfrm>
            <a:prstGeom prst="rect">
              <a:avLst/>
            </a:prstGeom>
            <a:noFill/>
            <a:ln w="9525">
              <a:noFill/>
              <a:miter lim="800000"/>
              <a:headEnd/>
              <a:tailEnd/>
            </a:ln>
          </p:spPr>
        </p:pic>
        <p:sp>
          <p:nvSpPr>
            <p:cNvPr id="7" name="TextBox 6"/>
            <p:cNvSpPr txBox="1"/>
            <p:nvPr/>
          </p:nvSpPr>
          <p:spPr>
            <a:xfrm>
              <a:off x="3886200" y="5943600"/>
              <a:ext cx="3505200" cy="276999"/>
            </a:xfrm>
            <a:prstGeom prst="rect">
              <a:avLst/>
            </a:prstGeom>
            <a:noFill/>
          </p:spPr>
          <p:txBody>
            <a:bodyPr wrap="square" rtlCol="0">
              <a:spAutoFit/>
            </a:bodyPr>
            <a:lstStyle/>
            <a:p>
              <a:pPr algn="r"/>
              <a:r>
                <a:rPr lang="en-US" sz="1200" dirty="0" smtClean="0">
                  <a:latin typeface="Liberation Serif" panose="02020603050405020304" pitchFamily="18" charset="0"/>
                  <a:cs typeface="Liberation Serif" panose="02020603050405020304" pitchFamily="18" charset="0"/>
                </a:rPr>
                <a:t>© Barbara Weightman</a:t>
              </a:r>
              <a:endParaRPr lang="en-US" sz="1200" dirty="0">
                <a:latin typeface="Liberation Serif" panose="02020603050405020304" pitchFamily="18" charset="0"/>
                <a:cs typeface="Liberation Serif" panose="02020603050405020304" pitchFamily="18" charset="0"/>
              </a:endParaRPr>
            </a:p>
          </p:txBody>
        </p:sp>
      </p:grpSp>
      <p:sp>
        <p:nvSpPr>
          <p:cNvPr id="5" name="TextBox 4"/>
          <p:cNvSpPr txBox="1"/>
          <p:nvPr/>
        </p:nvSpPr>
        <p:spPr>
          <a:xfrm>
            <a:off x="2133600" y="1676400"/>
            <a:ext cx="4038600" cy="646331"/>
          </a:xfrm>
          <a:prstGeom prst="rect">
            <a:avLst/>
          </a:prstGeom>
          <a:noFill/>
        </p:spPr>
        <p:txBody>
          <a:bodyPr wrap="square" rtlCol="0">
            <a:spAutoFit/>
          </a:bodyPr>
          <a:lstStyle/>
          <a:p>
            <a:r>
              <a:rPr lang="en-US" b="1" dirty="0" smtClean="0">
                <a:solidFill>
                  <a:schemeClr val="bg1">
                    <a:lumMod val="85000"/>
                  </a:schemeClr>
                </a:solidFill>
                <a:effectLst>
                  <a:outerShdw blurRad="38100" dist="38100" dir="2700000" algn="tl">
                    <a:srgbClr val="000000">
                      <a:alpha val="43137"/>
                    </a:srgbClr>
                  </a:outerShdw>
                </a:effectLst>
                <a:latin typeface="Liberation Serif" panose="02020603050405020304" pitchFamily="18" charset="0"/>
                <a:cs typeface="Liberation Serif" panose="02020603050405020304" pitchFamily="18" charset="0"/>
              </a:rPr>
              <a:t>Concept Caching: </a:t>
            </a:r>
          </a:p>
          <a:p>
            <a:r>
              <a:rPr lang="en-US" b="1" dirty="0" smtClean="0">
                <a:solidFill>
                  <a:schemeClr val="bg1">
                    <a:lumMod val="85000"/>
                  </a:schemeClr>
                </a:solidFill>
                <a:effectLst>
                  <a:outerShdw blurRad="38100" dist="38100" dir="2700000" algn="tl">
                    <a:srgbClr val="000000">
                      <a:alpha val="43137"/>
                    </a:srgbClr>
                  </a:outerShdw>
                </a:effectLst>
                <a:latin typeface="Liberation Serif" panose="02020603050405020304" pitchFamily="18" charset="0"/>
                <a:cs typeface="Liberation Serif" panose="02020603050405020304" pitchFamily="18" charset="0"/>
              </a:rPr>
              <a:t>Banana Production-Malaysia</a:t>
            </a:r>
            <a:endParaRPr lang="en-US" b="1" dirty="0">
              <a:solidFill>
                <a:schemeClr val="bg1">
                  <a:lumMod val="85000"/>
                </a:schemeClr>
              </a:solidFill>
              <a:effectLst>
                <a:outerShdw blurRad="38100" dist="38100" dir="2700000" algn="tl">
                  <a:srgbClr val="000000">
                    <a:alpha val="43137"/>
                  </a:srgbClr>
                </a:outerShdw>
              </a:effectLst>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124200" y="3733800"/>
            <a:ext cx="3352800" cy="2791599"/>
            <a:chOff x="3124200" y="3733800"/>
            <a:chExt cx="3352800" cy="2791599"/>
          </a:xfrm>
        </p:grpSpPr>
        <p:pic>
          <p:nvPicPr>
            <p:cNvPr id="55299" name="Picture 2" descr="http://www.conceptcaching.com/ccache_img/0412551_0412551-R1-E033.jpg">
              <a:hlinkClick r:id="rId3"/>
            </p:cNvPr>
            <p:cNvPicPr>
              <a:picLocks noChangeAspect="1" noChangeArrowheads="1"/>
            </p:cNvPicPr>
            <p:nvPr/>
          </p:nvPicPr>
          <p:blipFill>
            <a:blip r:embed="rId4" cstate="email"/>
            <a:srcRect/>
            <a:stretch>
              <a:fillRect/>
            </a:stretch>
          </p:blipFill>
          <p:spPr bwMode="auto">
            <a:xfrm>
              <a:off x="3124200" y="3733800"/>
              <a:ext cx="3341688" cy="2514600"/>
            </a:xfrm>
            <a:prstGeom prst="rect">
              <a:avLst/>
            </a:prstGeom>
            <a:noFill/>
            <a:ln w="9525">
              <a:noFill/>
              <a:miter lim="800000"/>
              <a:headEnd/>
              <a:tailEnd/>
            </a:ln>
          </p:spPr>
        </p:pic>
        <p:sp>
          <p:nvSpPr>
            <p:cNvPr id="7" name="TextBox 6"/>
            <p:cNvSpPr txBox="1"/>
            <p:nvPr/>
          </p:nvSpPr>
          <p:spPr>
            <a:xfrm>
              <a:off x="3886200" y="6248400"/>
              <a:ext cx="2590800" cy="276999"/>
            </a:xfrm>
            <a:prstGeom prst="rect">
              <a:avLst/>
            </a:prstGeom>
            <a:noFill/>
          </p:spPr>
          <p:txBody>
            <a:bodyPr wrap="square" rtlCol="0">
              <a:spAutoFit/>
            </a:bodyPr>
            <a:lstStyle/>
            <a:p>
              <a:r>
                <a:rPr lang="en-US" sz="1200" dirty="0" smtClean="0">
                  <a:latin typeface="Liberation Serif" panose="02020603050405020304" pitchFamily="18" charset="0"/>
                  <a:cs typeface="Liberation Serif" panose="02020603050405020304" pitchFamily="18" charset="0"/>
                </a:rPr>
                <a:t>© Barbara Weightman</a:t>
              </a:r>
              <a:endParaRPr lang="en-US" sz="1200" dirty="0">
                <a:latin typeface="Liberation Serif" panose="02020603050405020304" pitchFamily="18" charset="0"/>
                <a:cs typeface="Liberation Serif" panose="02020603050405020304" pitchFamily="18" charset="0"/>
              </a:endParaRPr>
            </a:p>
          </p:txBody>
        </p:sp>
      </p:grpSp>
      <p:sp>
        <p:nvSpPr>
          <p:cNvPr id="55297" name="Title 3"/>
          <p:cNvSpPr>
            <a:spLocks noGrp="1"/>
          </p:cNvSpPr>
          <p:nvPr>
            <p:ph type="title"/>
          </p:nvPr>
        </p:nvSpPr>
        <p:spPr>
          <a:xfrm>
            <a:off x="533400" y="304800"/>
            <a:ext cx="8229600" cy="896938"/>
          </a:xfrm>
        </p:spPr>
        <p:txBody>
          <a:bodyPr/>
          <a:lstStyle/>
          <a:p>
            <a:pPr algn="l" eaLnBrk="1" hangingPunct="1"/>
            <a:r>
              <a:rPr lang="en-US" sz="3200" b="1" dirty="0" smtClean="0">
                <a:latin typeface="Liberation Serif" panose="02020603050405020304" pitchFamily="18" charset="0"/>
              </a:rPr>
              <a:t>New Genetically Modified Foods</a:t>
            </a:r>
          </a:p>
        </p:txBody>
      </p:sp>
      <p:sp>
        <p:nvSpPr>
          <p:cNvPr id="55298" name="TextBox 8"/>
          <p:cNvSpPr txBox="1">
            <a:spLocks noChangeArrowheads="1"/>
          </p:cNvSpPr>
          <p:nvPr/>
        </p:nvSpPr>
        <p:spPr bwMode="auto">
          <a:xfrm>
            <a:off x="533400" y="1201738"/>
            <a:ext cx="8305800" cy="2554287"/>
          </a:xfrm>
          <a:prstGeom prst="rect">
            <a:avLst/>
          </a:prstGeom>
          <a:noFill/>
          <a:ln w="9525">
            <a:noFill/>
            <a:miter lim="800000"/>
            <a:headEnd/>
            <a:tailEnd/>
          </a:ln>
        </p:spPr>
        <p:txBody>
          <a:bodyPr>
            <a:spAutoFit/>
          </a:bodyPr>
          <a:lstStyle/>
          <a:p>
            <a:pPr marL="342900" indent="-342900">
              <a:buFont typeface="Arial" charset="0"/>
              <a:buChar char="•"/>
            </a:pPr>
            <a:r>
              <a:rPr lang="en-US" sz="2000" b="1" dirty="0">
                <a:latin typeface="Liberation Serif" panose="02020603050405020304" pitchFamily="18" charset="0"/>
                <a:cs typeface="Liberation Serif" panose="02020603050405020304" pitchFamily="18" charset="0"/>
              </a:rPr>
              <a:t>Genetically modified organisms (GMOs) </a:t>
            </a:r>
            <a:r>
              <a:rPr lang="en-US" sz="2000" dirty="0">
                <a:latin typeface="Liberation Serif" panose="02020603050405020304" pitchFamily="18" charset="0"/>
                <a:cs typeface="Liberation Serif" panose="02020603050405020304" pitchFamily="18" charset="0"/>
              </a:rPr>
              <a:t>are found in 75 percent of all processed foods in the United States</a:t>
            </a:r>
          </a:p>
          <a:p>
            <a:pPr marL="342900" indent="-342900">
              <a:buFont typeface="Arial" charset="0"/>
              <a:buChar char="•"/>
            </a:pPr>
            <a:r>
              <a:rPr lang="en-US" sz="2000" dirty="0">
                <a:latin typeface="Liberation Serif" panose="02020603050405020304" pitchFamily="18" charset="0"/>
                <a:cs typeface="Liberation Serif" panose="02020603050405020304" pitchFamily="18" charset="0"/>
              </a:rPr>
              <a:t>Many of the poorer countries of the world do not have access to the necessary capital and technology.</a:t>
            </a:r>
          </a:p>
          <a:p>
            <a:pPr marL="342900" indent="-342900">
              <a:buFont typeface="Arial" charset="0"/>
              <a:buChar char="•"/>
            </a:pPr>
            <a:r>
              <a:rPr lang="en-US" sz="2000" dirty="0">
                <a:latin typeface="Liberation Serif" panose="02020603050405020304" pitchFamily="18" charset="0"/>
                <a:cs typeface="Liberation Serif" panose="02020603050405020304" pitchFamily="18" charset="0"/>
              </a:rPr>
              <a:t>Ideological resistance to genetically engineered foods</a:t>
            </a:r>
          </a:p>
          <a:p>
            <a:pPr marL="342900" indent="-342900">
              <a:buFont typeface="Arial" charset="0"/>
              <a:buChar char="•"/>
            </a:pPr>
            <a:r>
              <a:rPr lang="en-US" sz="2000" dirty="0">
                <a:latin typeface="Liberation Serif" panose="02020603050405020304" pitchFamily="18" charset="0"/>
                <a:cs typeface="Liberation Serif" panose="02020603050405020304" pitchFamily="18" charset="0"/>
              </a:rPr>
              <a:t>In regions where seeds are a cultural commodity, reflecting agricultural lessons learned over generations, many resist the invasion of foreign, genetically engineered crops.</a:t>
            </a:r>
          </a:p>
        </p:txBody>
      </p:sp>
      <p:sp>
        <p:nvSpPr>
          <p:cNvPr id="55300" name="TextBox 4"/>
          <p:cNvSpPr txBox="1">
            <a:spLocks noChangeArrowheads="1"/>
          </p:cNvSpPr>
          <p:nvPr/>
        </p:nvSpPr>
        <p:spPr bwMode="auto">
          <a:xfrm>
            <a:off x="3124200" y="5334000"/>
            <a:ext cx="2286000" cy="923925"/>
          </a:xfrm>
          <a:prstGeom prst="rect">
            <a:avLst/>
          </a:prstGeom>
          <a:noFill/>
          <a:ln w="9525">
            <a:noFill/>
            <a:miter lim="800000"/>
            <a:headEnd/>
            <a:tailEnd/>
          </a:ln>
        </p:spPr>
        <p:txBody>
          <a:bodyPr>
            <a:spAutoFit/>
          </a:bodyPr>
          <a:lstStyle/>
          <a:p>
            <a:r>
              <a:rPr lang="en-US" i="1" dirty="0">
                <a:solidFill>
                  <a:schemeClr val="bg1">
                    <a:lumMod val="85000"/>
                  </a:schemeClr>
                </a:solidFill>
                <a:effectLst>
                  <a:outerShdw blurRad="38100" dist="38100" dir="2700000" algn="tl">
                    <a:srgbClr val="000000">
                      <a:alpha val="43137"/>
                    </a:srgbClr>
                  </a:outerShdw>
                </a:effectLst>
                <a:latin typeface="Liberation Serif" panose="02020603050405020304" pitchFamily="18" charset="0"/>
                <a:cs typeface="Liberation Serif" panose="02020603050405020304" pitchFamily="18" charset="0"/>
              </a:rPr>
              <a:t>Concept Caching:</a:t>
            </a:r>
          </a:p>
          <a:p>
            <a:r>
              <a:rPr lang="en-US" i="1" dirty="0">
                <a:solidFill>
                  <a:schemeClr val="bg1">
                    <a:lumMod val="85000"/>
                  </a:schemeClr>
                </a:solidFill>
                <a:effectLst>
                  <a:outerShdw blurRad="38100" dist="38100" dir="2700000" algn="tl">
                    <a:srgbClr val="000000">
                      <a:alpha val="43137"/>
                    </a:srgbClr>
                  </a:outerShdw>
                </a:effectLst>
                <a:latin typeface="Liberation Serif" panose="02020603050405020304" pitchFamily="18" charset="0"/>
                <a:cs typeface="Liberation Serif" panose="02020603050405020304" pitchFamily="18" charset="0"/>
              </a:rPr>
              <a:t>Planting Rice </a:t>
            </a:r>
            <a:r>
              <a:rPr lang="en-US" i="1" dirty="0" smtClean="0">
                <a:solidFill>
                  <a:schemeClr val="bg1">
                    <a:lumMod val="85000"/>
                  </a:schemeClr>
                </a:solidFill>
                <a:effectLst>
                  <a:outerShdw blurRad="38100" dist="38100" dir="2700000" algn="tl">
                    <a:srgbClr val="000000">
                      <a:alpha val="43137"/>
                    </a:srgbClr>
                  </a:outerShdw>
                </a:effectLst>
                <a:latin typeface="Liberation Serif" panose="02020603050405020304" pitchFamily="18" charset="0"/>
                <a:cs typeface="Liberation Serif" panose="02020603050405020304" pitchFamily="18" charset="0"/>
              </a:rPr>
              <a:t>Seedlings-China</a:t>
            </a:r>
            <a:endParaRPr lang="en-US" i="1" dirty="0">
              <a:solidFill>
                <a:schemeClr val="bg1">
                  <a:lumMod val="85000"/>
                </a:schemeClr>
              </a:solidFill>
              <a:effectLst>
                <a:outerShdw blurRad="38100" dist="38100" dir="2700000" algn="tl">
                  <a:srgbClr val="000000">
                    <a:alpha val="43137"/>
                  </a:srgbClr>
                </a:outerShdw>
              </a:effectLst>
              <a:latin typeface="Liberation Serif" panose="02020603050405020304" pitchFamily="18" charset="0"/>
              <a:cs typeface="Liberation Serif" panose="02020603050405020304" pitchFamily="18" charset="0"/>
            </a:endParaRPr>
          </a:p>
        </p:txBody>
      </p:sp>
      <p:sp>
        <p:nvSpPr>
          <p:cNvPr id="6" name="Footer Placeholder 5"/>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1"/>
          <p:cNvSpPr txBox="1">
            <a:spLocks noChangeArrowheads="1"/>
          </p:cNvSpPr>
          <p:nvPr/>
        </p:nvSpPr>
        <p:spPr bwMode="auto">
          <a:xfrm>
            <a:off x="304800" y="381000"/>
            <a:ext cx="7315200" cy="584776"/>
          </a:xfrm>
          <a:prstGeom prst="rect">
            <a:avLst/>
          </a:prstGeom>
          <a:noFill/>
          <a:ln w="9525">
            <a:noFill/>
            <a:miter lim="800000"/>
            <a:headEnd/>
            <a:tailEnd/>
          </a:ln>
        </p:spPr>
        <p:txBody>
          <a:bodyPr wrap="square">
            <a:spAutoFit/>
          </a:bodyPr>
          <a:lstStyle/>
          <a:p>
            <a:r>
              <a:rPr lang="en-US" sz="3200" b="1" dirty="0">
                <a:latin typeface="Liberation Serif" panose="02020603050405020304" pitchFamily="18" charset="0"/>
                <a:cs typeface="Liberation Serif" panose="02020603050405020304" pitchFamily="18" charset="0"/>
              </a:rPr>
              <a:t>Regional and Local Change</a:t>
            </a:r>
          </a:p>
        </p:txBody>
      </p:sp>
      <p:sp>
        <p:nvSpPr>
          <p:cNvPr id="3" name="TextBox 2"/>
          <p:cNvSpPr txBox="1"/>
          <p:nvPr/>
        </p:nvSpPr>
        <p:spPr>
          <a:xfrm>
            <a:off x="304800" y="1219200"/>
            <a:ext cx="8458200" cy="3262432"/>
          </a:xfrm>
          <a:prstGeom prst="rect">
            <a:avLst/>
          </a:prstGeom>
          <a:noFill/>
        </p:spPr>
        <p:txBody>
          <a:bodyPr>
            <a:spAutoFit/>
          </a:bodyPr>
          <a:lstStyle/>
          <a:p>
            <a:pPr marL="285750" indent="-285750">
              <a:spcAft>
                <a:spcPts val="600"/>
              </a:spcAft>
              <a:buFont typeface="Arial" pitchFamily="34" charset="0"/>
              <a:buChar char="•"/>
              <a:defRPr/>
            </a:pPr>
            <a:r>
              <a:rPr lang="en-US" sz="2800" dirty="0" smtClean="0">
                <a:latin typeface="Liberation Serif" panose="02020603050405020304" pitchFamily="18" charset="0"/>
                <a:cs typeface="Liberation Serif" panose="02020603050405020304" pitchFamily="18" charset="0"/>
              </a:rPr>
              <a:t>Shifts </a:t>
            </a:r>
            <a:r>
              <a:rPr lang="en-US" sz="2800" dirty="0">
                <a:latin typeface="Liberation Serif" panose="02020603050405020304" pitchFamily="18" charset="0"/>
                <a:cs typeface="Liberation Serif" panose="02020603050405020304" pitchFamily="18" charset="0"/>
              </a:rPr>
              <a:t>from subsistence agriculture to commercial agriculture have had dramatic impacts on rural </a:t>
            </a:r>
            <a:r>
              <a:rPr lang="en-US" sz="2800" dirty="0" smtClean="0">
                <a:latin typeface="Liberation Serif" panose="02020603050405020304" pitchFamily="18" charset="0"/>
                <a:cs typeface="Liberation Serif" panose="02020603050405020304" pitchFamily="18" charset="0"/>
              </a:rPr>
              <a:t>life.</a:t>
            </a:r>
            <a:endParaRPr lang="en-US" sz="2800" dirty="0">
              <a:latin typeface="Liberation Serif" panose="02020603050405020304" pitchFamily="18" charset="0"/>
              <a:cs typeface="Liberation Serif" panose="02020603050405020304" pitchFamily="18" charset="0"/>
            </a:endParaRPr>
          </a:p>
          <a:p>
            <a:pPr marL="285750" indent="-285750">
              <a:spcAft>
                <a:spcPts val="600"/>
              </a:spcAft>
              <a:buFont typeface="Arial" pitchFamily="34" charset="0"/>
              <a:buChar char="•"/>
              <a:defRPr/>
            </a:pPr>
            <a:r>
              <a:rPr lang="en-US" sz="2800" dirty="0" smtClean="0">
                <a:latin typeface="Liberation Serif" panose="02020603050405020304" pitchFamily="18" charset="0"/>
                <a:cs typeface="Liberation Serif" panose="02020603050405020304" pitchFamily="18" charset="0"/>
              </a:rPr>
              <a:t>Dramatic </a:t>
            </a:r>
            <a:r>
              <a:rPr lang="en-US" sz="2800" dirty="0">
                <a:latin typeface="Liberation Serif" panose="02020603050405020304" pitchFamily="18" charset="0"/>
                <a:cs typeface="Liberation Serif" panose="02020603050405020304" pitchFamily="18" charset="0"/>
              </a:rPr>
              <a:t>increases in the production of export crops have occurred at the expense of crop production for local </a:t>
            </a:r>
            <a:r>
              <a:rPr lang="en-US" sz="2800" dirty="0" smtClean="0">
                <a:latin typeface="Liberation Serif" panose="02020603050405020304" pitchFamily="18" charset="0"/>
                <a:cs typeface="Liberation Serif" panose="02020603050405020304" pitchFamily="18" charset="0"/>
              </a:rPr>
              <a:t>consumption.</a:t>
            </a:r>
            <a:endParaRPr lang="en-US" sz="2800" dirty="0">
              <a:latin typeface="Liberation Serif" panose="02020603050405020304" pitchFamily="18" charset="0"/>
              <a:cs typeface="Liberation Serif" panose="02020603050405020304" pitchFamily="18" charset="0"/>
            </a:endParaRPr>
          </a:p>
          <a:p>
            <a:pPr marL="285750" indent="-285750">
              <a:spcAft>
                <a:spcPts val="600"/>
              </a:spcAft>
              <a:buFont typeface="Arial" pitchFamily="34" charset="0"/>
              <a:buChar char="•"/>
              <a:defRPr/>
            </a:pPr>
            <a:r>
              <a:rPr lang="en-US" sz="2800" dirty="0" smtClean="0">
                <a:latin typeface="Liberation Serif" panose="02020603050405020304" pitchFamily="18" charset="0"/>
                <a:cs typeface="Liberation Serif" panose="02020603050405020304" pitchFamily="18" charset="0"/>
              </a:rPr>
              <a:t>Environmental</a:t>
            </a:r>
            <a:r>
              <a:rPr lang="en-US" sz="2800" dirty="0">
                <a:latin typeface="Liberation Serif" panose="02020603050405020304" pitchFamily="18" charset="0"/>
                <a:cs typeface="Liberation Serif" panose="02020603050405020304" pitchFamily="18" charset="0"/>
              </a:rPr>
              <a:t>, economic, and social changes have affected local rural </a:t>
            </a:r>
            <a:r>
              <a:rPr lang="en-US" sz="2800" dirty="0" smtClean="0">
                <a:latin typeface="Liberation Serif" panose="02020603050405020304" pitchFamily="18" charset="0"/>
                <a:cs typeface="Liberation Serif" panose="02020603050405020304" pitchFamily="18" charset="0"/>
              </a:rPr>
              <a:t>communities.</a:t>
            </a:r>
            <a:endParaRPr lang="en-US" sz="2800" dirty="0">
              <a:latin typeface="Liberation Serif" panose="02020603050405020304" pitchFamily="18" charset="0"/>
              <a:cs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4"/>
          <p:cNvSpPr txBox="1">
            <a:spLocks noChangeArrowheads="1"/>
          </p:cNvSpPr>
          <p:nvPr/>
        </p:nvSpPr>
        <p:spPr bwMode="auto">
          <a:xfrm>
            <a:off x="2724150" y="3427413"/>
            <a:ext cx="3810000" cy="646112"/>
          </a:xfrm>
          <a:prstGeom prst="rect">
            <a:avLst/>
          </a:prstGeom>
          <a:noFill/>
          <a:ln w="9525">
            <a:noFill/>
            <a:miter lim="800000"/>
            <a:headEnd/>
            <a:tailEnd/>
          </a:ln>
        </p:spPr>
        <p:txBody>
          <a:bodyPr>
            <a:spAutoFit/>
          </a:bodyPr>
          <a:lstStyle/>
          <a:p>
            <a:r>
              <a:rPr lang="en-US" i="1" dirty="0">
                <a:solidFill>
                  <a:schemeClr val="bg1"/>
                </a:solidFill>
                <a:latin typeface="Liberation Serif" panose="02020603050405020304" pitchFamily="18" charset="0"/>
                <a:cs typeface="Liberation Serif" panose="02020603050405020304" pitchFamily="18" charset="0"/>
              </a:rPr>
              <a:t>Concept Caching:</a:t>
            </a:r>
          </a:p>
          <a:p>
            <a:r>
              <a:rPr lang="en-US" i="1" dirty="0">
                <a:solidFill>
                  <a:schemeClr val="bg1"/>
                </a:solidFill>
                <a:latin typeface="Liberation Serif" panose="02020603050405020304" pitchFamily="18" charset="0"/>
                <a:cs typeface="Liberation Serif" panose="02020603050405020304" pitchFamily="18" charset="0"/>
              </a:rPr>
              <a:t>Mount Vesuvius</a:t>
            </a:r>
          </a:p>
        </p:txBody>
      </p:sp>
      <p:sp>
        <p:nvSpPr>
          <p:cNvPr id="60418" name="Title 6"/>
          <p:cNvSpPr>
            <a:spLocks noGrp="1"/>
          </p:cNvSpPr>
          <p:nvPr>
            <p:ph type="title"/>
          </p:nvPr>
        </p:nvSpPr>
        <p:spPr>
          <a:xfrm>
            <a:off x="514350" y="381000"/>
            <a:ext cx="8229600" cy="1143000"/>
          </a:xfrm>
        </p:spPr>
        <p:txBody>
          <a:bodyPr/>
          <a:lstStyle/>
          <a:p>
            <a:pPr algn="l" eaLnBrk="1" hangingPunct="1"/>
            <a:r>
              <a:rPr lang="en-US" sz="3200" b="1" dirty="0" smtClean="0">
                <a:latin typeface="Liberation Serif" panose="02020603050405020304" pitchFamily="18" charset="0"/>
              </a:rPr>
              <a:t>The Impacts of Agricultural Modernization on Earlier Practices</a:t>
            </a:r>
          </a:p>
        </p:txBody>
      </p:sp>
      <p:sp>
        <p:nvSpPr>
          <p:cNvPr id="60419" name="Content Placeholder 7"/>
          <p:cNvSpPr>
            <a:spLocks noGrp="1"/>
          </p:cNvSpPr>
          <p:nvPr>
            <p:ph idx="1"/>
          </p:nvPr>
        </p:nvSpPr>
        <p:spPr>
          <a:xfrm>
            <a:off x="247650" y="1600200"/>
            <a:ext cx="8763000" cy="5029200"/>
          </a:xfrm>
        </p:spPr>
        <p:txBody>
          <a:bodyPr/>
          <a:lstStyle/>
          <a:p>
            <a:pPr eaLnBrk="1" hangingPunct="1">
              <a:spcBef>
                <a:spcPts val="400"/>
              </a:spcBef>
            </a:pPr>
            <a:r>
              <a:rPr lang="en-US" sz="2400" dirty="0" smtClean="0">
                <a:latin typeface="Liberation Serif" panose="02020603050405020304" pitchFamily="18" charset="0"/>
              </a:rPr>
              <a:t>Unlike hunting and gathering, subsistence farming continues to be a relatively common practice in Africa, Middle America, tropical South America, and parts of Southeast Asia. </a:t>
            </a:r>
          </a:p>
          <a:p>
            <a:pPr eaLnBrk="1" hangingPunct="1">
              <a:spcBef>
                <a:spcPts val="400"/>
              </a:spcBef>
            </a:pPr>
            <a:r>
              <a:rPr lang="en-US" sz="2400" dirty="0" smtClean="0">
                <a:latin typeface="Liberation Serif" panose="02020603050405020304" pitchFamily="18" charset="0"/>
              </a:rPr>
              <a:t>From 1500 to 1950, European powers sought to “modernize” the economies of their colonies by ending subsistence farming and integrating farmers into colonial systems of production and exchange.</a:t>
            </a:r>
          </a:p>
          <a:p>
            <a:pPr eaLnBrk="1" hangingPunct="1">
              <a:spcBef>
                <a:spcPts val="400"/>
              </a:spcBef>
            </a:pPr>
            <a:r>
              <a:rPr lang="en-US" sz="2400" dirty="0" smtClean="0">
                <a:latin typeface="Liberation Serif" panose="02020603050405020304" pitchFamily="18" charset="0"/>
              </a:rPr>
              <a:t>The colonial powers would demand that farmers pay some taxes.</a:t>
            </a:r>
          </a:p>
          <a:p>
            <a:pPr eaLnBrk="1" hangingPunct="1">
              <a:spcBef>
                <a:spcPts val="400"/>
              </a:spcBef>
            </a:pPr>
            <a:r>
              <a:rPr lang="en-US" sz="2400" dirty="0" smtClean="0">
                <a:latin typeface="Liberation Serif" panose="02020603050405020304" pitchFamily="18" charset="0"/>
              </a:rPr>
              <a:t>The colonial powers would conduct soil surveys, build irrigation systems, and establish lending agencies that provided loans to farmers.</a:t>
            </a:r>
            <a:endParaRPr lang="en-US" sz="2400" dirty="0" smtClean="0">
              <a:latin typeface="Liberation Serif" panose="02020603050405020304" pitchFamily="18" charset="0"/>
              <a:cs typeface="Liberation Serif" panose="02020603050405020304" pitchFamily="18" charset="0"/>
            </a:endParaRPr>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62465" name="Content Placeholder 1"/>
          <p:cNvSpPr>
            <a:spLocks noGrp="1"/>
          </p:cNvSpPr>
          <p:nvPr>
            <p:ph idx="4294967295"/>
          </p:nvPr>
        </p:nvSpPr>
        <p:spPr>
          <a:xfrm>
            <a:off x="838200" y="1905000"/>
            <a:ext cx="7467600" cy="4495800"/>
          </a:xfrm>
        </p:spPr>
        <p:txBody>
          <a:bodyPr/>
          <a:lstStyle/>
          <a:p>
            <a:pPr marL="0" indent="0" eaLnBrk="1" hangingPunct="1">
              <a:buFont typeface="Arial" charset="0"/>
              <a:buNone/>
            </a:pPr>
            <a:endParaRPr lang="en-US" sz="2400" dirty="0" smtClean="0">
              <a:latin typeface="Liberation Serif" panose="02020603050405020304" pitchFamily="18" charset="0"/>
            </a:endParaRPr>
          </a:p>
          <a:p>
            <a:pPr marL="0" indent="0" eaLnBrk="1" hangingPunct="1">
              <a:buFont typeface="Arial" charset="0"/>
              <a:buNone/>
            </a:pPr>
            <a:r>
              <a:rPr lang="en-US" sz="2400" dirty="0" smtClean="0">
                <a:latin typeface="Liberation Serif" panose="02020603050405020304" pitchFamily="18" charset="0"/>
              </a:rPr>
              <a:t>Many arguments have been raised about the impacts of the </a:t>
            </a:r>
            <a:r>
              <a:rPr lang="en-US" sz="2400" b="1" dirty="0" smtClean="0">
                <a:latin typeface="Liberation Serif" panose="02020603050405020304" pitchFamily="18" charset="0"/>
              </a:rPr>
              <a:t>Green Revolution</a:t>
            </a:r>
            <a:r>
              <a:rPr lang="en-US" sz="2400" dirty="0" smtClean="0">
                <a:latin typeface="Liberation Serif" panose="02020603050405020304" pitchFamily="18" charset="0"/>
              </a:rPr>
              <a:t>, both pro and con. How might the </a:t>
            </a:r>
            <a:r>
              <a:rPr lang="en-US" sz="2400" b="1" dirty="0" smtClean="0">
                <a:latin typeface="Liberation Serif" panose="02020603050405020304" pitchFamily="18" charset="0"/>
              </a:rPr>
              <a:t>scale</a:t>
            </a:r>
            <a:r>
              <a:rPr lang="en-US" sz="2400" dirty="0" smtClean="0">
                <a:latin typeface="Liberation Serif" panose="02020603050405020304" pitchFamily="18" charset="0"/>
              </a:rPr>
              <a:t> at which the Green Revolution is examined affect the arguments that are made about it? What types of factors are likely to be considered if the question is, “has the Green Revolution been good for Asia” as opposed to “has the Green Revolution been good for a village or a particular agricultural community in India?”</a:t>
            </a:r>
          </a:p>
        </p:txBody>
      </p:sp>
      <p:pic>
        <p:nvPicPr>
          <p:cNvPr id="62466" name="Picture 2"/>
          <p:cNvPicPr>
            <a:picLocks noChangeAspect="1" noChangeArrowheads="1"/>
          </p:cNvPicPr>
          <p:nvPr/>
        </p:nvPicPr>
        <p:blipFill>
          <a:blip r:embed="rId3" cstate="email"/>
          <a:srcRect/>
          <a:stretch>
            <a:fillRect/>
          </a:stretch>
        </p:blipFill>
        <p:spPr bwMode="auto">
          <a:xfrm>
            <a:off x="2228850" y="228600"/>
            <a:ext cx="45720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1"/>
          <p:cNvSpPr txBox="1">
            <a:spLocks noChangeArrowheads="1"/>
          </p:cNvSpPr>
          <p:nvPr/>
        </p:nvSpPr>
        <p:spPr bwMode="auto">
          <a:xfrm>
            <a:off x="438150" y="1828800"/>
            <a:ext cx="8305800" cy="4800600"/>
          </a:xfrm>
          <a:prstGeom prst="rect">
            <a:avLst/>
          </a:prstGeom>
          <a:noFill/>
          <a:ln w="9525">
            <a:noFill/>
            <a:miter lim="800000"/>
            <a:headEnd/>
            <a:tailEnd/>
          </a:ln>
        </p:spPr>
        <p:txBody>
          <a:bodyPr>
            <a:normAutofit/>
          </a:bodyPr>
          <a:lstStyle/>
          <a:p>
            <a:pPr marL="285750" indent="-285750">
              <a:spcAft>
                <a:spcPts val="600"/>
              </a:spcAft>
              <a:buFont typeface="Arial" charset="0"/>
              <a:buChar char="•"/>
            </a:pPr>
            <a:r>
              <a:rPr lang="en-US" sz="2400" dirty="0">
                <a:latin typeface="Liberation Serif" panose="02020603050405020304" pitchFamily="18" charset="0"/>
                <a:cs typeface="Liberation Serif" panose="02020603050405020304" pitchFamily="18" charset="0"/>
              </a:rPr>
              <a:t>The cadastral system: the method of land survey through which land ownership and property lines are </a:t>
            </a:r>
            <a:r>
              <a:rPr lang="en-US" sz="2400" dirty="0" smtClean="0">
                <a:latin typeface="Liberation Serif" panose="02020603050405020304" pitchFamily="18" charset="0"/>
                <a:cs typeface="Liberation Serif" panose="02020603050405020304" pitchFamily="18" charset="0"/>
              </a:rPr>
              <a:t>defined.</a:t>
            </a:r>
            <a:endParaRPr lang="en-US" sz="2400" dirty="0">
              <a:latin typeface="Liberation Serif" panose="02020603050405020304" pitchFamily="18" charset="0"/>
              <a:cs typeface="Liberation Serif" panose="02020603050405020304" pitchFamily="18" charset="0"/>
            </a:endParaRPr>
          </a:p>
          <a:p>
            <a:pPr marL="285750" indent="-285750">
              <a:spcAft>
                <a:spcPts val="600"/>
              </a:spcAft>
              <a:buFont typeface="Arial" charset="0"/>
              <a:buChar char="•"/>
            </a:pPr>
            <a:r>
              <a:rPr lang="en-US" sz="2400" b="1" dirty="0">
                <a:latin typeface="Liberation Serif" panose="02020603050405020304" pitchFamily="18" charset="0"/>
                <a:cs typeface="Liberation Serif" panose="02020603050405020304" pitchFamily="18" charset="0"/>
              </a:rPr>
              <a:t>Rectangular survey system</a:t>
            </a:r>
            <a:r>
              <a:rPr lang="en-US" sz="2400" dirty="0">
                <a:latin typeface="Liberation Serif" panose="02020603050405020304" pitchFamily="18" charset="0"/>
                <a:cs typeface="Liberation Serif" panose="02020603050405020304" pitchFamily="18" charset="0"/>
              </a:rPr>
              <a:t>: The prevailing survey system throughout much of the United States, the one that appears as checkerboards across agricultural fields</a:t>
            </a:r>
          </a:p>
          <a:p>
            <a:pPr marL="285750" indent="-285750">
              <a:spcAft>
                <a:spcPts val="600"/>
              </a:spcAft>
              <a:buFont typeface="Arial" charset="0"/>
              <a:buChar char="•"/>
            </a:pPr>
            <a:r>
              <a:rPr lang="en-US" sz="2400" dirty="0">
                <a:latin typeface="Liberation Serif" panose="02020603050405020304" pitchFamily="18" charset="0"/>
                <a:cs typeface="Liberation Serif" panose="02020603050405020304" pitchFamily="18" charset="0"/>
              </a:rPr>
              <a:t>The pattern of farms on the landscape in the interior of the United States reflects the township-and-range system, with farms spaced by sections, half sections, or quarter sections</a:t>
            </a:r>
            <a:r>
              <a:rPr lang="en-US" sz="2400" dirty="0" smtClean="0">
                <a:latin typeface="Liberation Serif" panose="02020603050405020304" pitchFamily="18" charset="0"/>
                <a:cs typeface="Liberation Serif" panose="02020603050405020304" pitchFamily="18" charset="0"/>
              </a:rPr>
              <a:t>.</a:t>
            </a:r>
            <a:endParaRPr lang="en-US" sz="2400" dirty="0">
              <a:latin typeface="Liberation Serif" panose="02020603050405020304" pitchFamily="18" charset="0"/>
              <a:cs typeface="Liberation Serif" panose="02020603050405020304" pitchFamily="18" charset="0"/>
            </a:endParaRPr>
          </a:p>
        </p:txBody>
      </p:sp>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4" name="TextBox 3"/>
          <p:cNvSpPr txBox="1"/>
          <p:nvPr/>
        </p:nvSpPr>
        <p:spPr>
          <a:xfrm>
            <a:off x="438150" y="152400"/>
            <a:ext cx="8553450" cy="1077218"/>
          </a:xfrm>
          <a:prstGeom prst="rect">
            <a:avLst/>
          </a:prstGeom>
          <a:noFill/>
        </p:spPr>
        <p:txBody>
          <a:bodyPr wrap="square" rtlCol="0">
            <a:spAutoFit/>
          </a:bodyPr>
          <a:lstStyle/>
          <a:p>
            <a:pPr algn="ctr"/>
            <a:r>
              <a:rPr lang="en-US" sz="2800" b="1" dirty="0">
                <a:latin typeface="Liberation Serif" panose="02020603050405020304" pitchFamily="18" charset="0"/>
                <a:cs typeface="Liberation Serif" panose="02020603050405020304" pitchFamily="18" charset="0"/>
              </a:rPr>
              <a:t>Key Question</a:t>
            </a:r>
            <a:r>
              <a:rPr lang="en-US" sz="2800" dirty="0">
                <a:latin typeface="Liberation Serif" panose="02020603050405020304" pitchFamily="18" charset="0"/>
                <a:cs typeface="Liberation Serif" panose="02020603050405020304" pitchFamily="18" charset="0"/>
              </a:rPr>
              <a:t>: </a:t>
            </a:r>
            <a:r>
              <a:rPr lang="en-US" sz="3200" dirty="0">
                <a:latin typeface="Liberation Serif" panose="02020603050405020304" pitchFamily="18" charset="0"/>
                <a:cs typeface="Liberation Serif" panose="02020603050405020304" pitchFamily="18" charset="0"/>
              </a:rPr>
              <a:t>What imprint does agriculture make on the cultural landscape?</a:t>
            </a:r>
          </a:p>
        </p:txBody>
      </p:sp>
    </p:spTree>
    <p:extLst>
      <p:ext uri="{BB962C8B-B14F-4D97-AF65-F5344CB8AC3E}">
        <p14:creationId xmlns:p14="http://schemas.microsoft.com/office/powerpoint/2010/main" val="3325372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1"/>
          <p:cNvSpPr txBox="1">
            <a:spLocks noChangeArrowheads="1"/>
          </p:cNvSpPr>
          <p:nvPr/>
        </p:nvSpPr>
        <p:spPr bwMode="auto">
          <a:xfrm>
            <a:off x="438150" y="838200"/>
            <a:ext cx="8305800" cy="5791200"/>
          </a:xfrm>
          <a:prstGeom prst="rect">
            <a:avLst/>
          </a:prstGeom>
          <a:noFill/>
          <a:ln w="9525">
            <a:noFill/>
            <a:miter lim="800000"/>
            <a:headEnd/>
            <a:tailEnd/>
          </a:ln>
        </p:spPr>
        <p:txBody>
          <a:bodyPr>
            <a:normAutofit/>
          </a:bodyPr>
          <a:lstStyle/>
          <a:p>
            <a:pPr marL="285750" indent="-285750">
              <a:spcAft>
                <a:spcPts val="600"/>
              </a:spcAft>
              <a:buFont typeface="Arial" charset="0"/>
              <a:buChar char="•"/>
            </a:pPr>
            <a:r>
              <a:rPr lang="en-US" sz="2400" b="1" dirty="0" smtClean="0">
                <a:latin typeface="Liberation Serif" panose="02020603050405020304" pitchFamily="18" charset="0"/>
                <a:cs typeface="Liberation Serif" panose="02020603050405020304" pitchFamily="18" charset="0"/>
              </a:rPr>
              <a:t>Metes </a:t>
            </a:r>
            <a:r>
              <a:rPr lang="en-US" sz="2400" b="1" dirty="0">
                <a:latin typeface="Liberation Serif" panose="02020603050405020304" pitchFamily="18" charset="0"/>
                <a:cs typeface="Liberation Serif" panose="02020603050405020304" pitchFamily="18" charset="0"/>
              </a:rPr>
              <a:t>and bounds survey: </a:t>
            </a:r>
            <a:r>
              <a:rPr lang="en-US" sz="2400" dirty="0">
                <a:latin typeface="Liberation Serif" panose="02020603050405020304" pitchFamily="18" charset="0"/>
                <a:cs typeface="Liberation Serif" panose="02020603050405020304" pitchFamily="18" charset="0"/>
              </a:rPr>
              <a:t>natural features were used to demarcate irregular parcels of </a:t>
            </a:r>
            <a:r>
              <a:rPr lang="en-US" sz="2400" dirty="0" smtClean="0">
                <a:latin typeface="Liberation Serif" panose="02020603050405020304" pitchFamily="18" charset="0"/>
                <a:cs typeface="Liberation Serif" panose="02020603050405020304" pitchFamily="18" charset="0"/>
              </a:rPr>
              <a:t>land.</a:t>
            </a:r>
            <a:endParaRPr lang="en-US" sz="2400" dirty="0">
              <a:latin typeface="Liberation Serif" panose="02020603050405020304" pitchFamily="18" charset="0"/>
              <a:cs typeface="Liberation Serif" panose="02020603050405020304" pitchFamily="18" charset="0"/>
            </a:endParaRPr>
          </a:p>
          <a:p>
            <a:pPr marL="285750" indent="-285750">
              <a:spcAft>
                <a:spcPts val="600"/>
              </a:spcAft>
              <a:buFont typeface="Arial" charset="0"/>
              <a:buChar char="•"/>
            </a:pPr>
            <a:r>
              <a:rPr lang="en-US" sz="2400" b="1" dirty="0">
                <a:latin typeface="Liberation Serif" panose="02020603050405020304" pitchFamily="18" charset="0"/>
                <a:cs typeface="Liberation Serif" panose="02020603050405020304" pitchFamily="18" charset="0"/>
              </a:rPr>
              <a:t>Long-lot survey system: </a:t>
            </a:r>
            <a:r>
              <a:rPr lang="en-US" sz="2400" dirty="0">
                <a:latin typeface="Liberation Serif" panose="02020603050405020304" pitchFamily="18" charset="0"/>
                <a:cs typeface="Liberation Serif" panose="02020603050405020304" pitchFamily="18" charset="0"/>
              </a:rPr>
              <a:t>divided land into narrow parcels stretching back from rivers, roads, or </a:t>
            </a:r>
            <a:r>
              <a:rPr lang="en-US" sz="2400" dirty="0" smtClean="0">
                <a:latin typeface="Liberation Serif" panose="02020603050405020304" pitchFamily="18" charset="0"/>
                <a:cs typeface="Liberation Serif" panose="02020603050405020304" pitchFamily="18" charset="0"/>
              </a:rPr>
              <a:t>canals.</a:t>
            </a:r>
            <a:endParaRPr lang="en-US" sz="2400" dirty="0">
              <a:latin typeface="Liberation Serif" panose="02020603050405020304" pitchFamily="18" charset="0"/>
              <a:cs typeface="Liberation Serif" panose="02020603050405020304" pitchFamily="18" charset="0"/>
            </a:endParaRPr>
          </a:p>
          <a:p>
            <a:pPr marL="285750" indent="-285750">
              <a:spcAft>
                <a:spcPts val="600"/>
              </a:spcAft>
              <a:buFont typeface="Arial" charset="0"/>
              <a:buChar char="•"/>
            </a:pPr>
            <a:r>
              <a:rPr lang="en-US" sz="2400" b="1" dirty="0">
                <a:latin typeface="Liberation Serif" panose="02020603050405020304" pitchFamily="18" charset="0"/>
                <a:cs typeface="Liberation Serif" panose="02020603050405020304" pitchFamily="18" charset="0"/>
              </a:rPr>
              <a:t>Primogeniture: </a:t>
            </a:r>
            <a:r>
              <a:rPr lang="en-US" sz="2400" dirty="0">
                <a:latin typeface="Liberation Serif" panose="02020603050405020304" pitchFamily="18" charset="0"/>
                <a:cs typeface="Liberation Serif" panose="02020603050405020304" pitchFamily="18" charset="0"/>
              </a:rPr>
              <a:t>the Germanic practice in which all land passes to the eldest </a:t>
            </a:r>
            <a:r>
              <a:rPr lang="en-US" sz="2400" dirty="0" smtClean="0">
                <a:latin typeface="Liberation Serif" panose="02020603050405020304" pitchFamily="18" charset="0"/>
                <a:cs typeface="Liberation Serif" panose="02020603050405020304" pitchFamily="18" charset="0"/>
              </a:rPr>
              <a:t>son.</a:t>
            </a:r>
            <a:endParaRPr lang="en-US" sz="2400" dirty="0">
              <a:latin typeface="Liberation Serif" panose="02020603050405020304" pitchFamily="18" charset="0"/>
              <a:cs typeface="Liberation Serif" panose="02020603050405020304" pitchFamily="18" charset="0"/>
            </a:endParaRPr>
          </a:p>
          <a:p>
            <a:pPr marL="285750" indent="-285750">
              <a:spcAft>
                <a:spcPts val="600"/>
              </a:spcAft>
              <a:buFont typeface="Arial" charset="0"/>
              <a:buChar char="•"/>
            </a:pPr>
            <a:r>
              <a:rPr lang="en-US" sz="2400" dirty="0">
                <a:latin typeface="Liberation Serif" panose="02020603050405020304" pitchFamily="18" charset="0"/>
                <a:cs typeface="Liberation Serif" panose="02020603050405020304" pitchFamily="18" charset="0"/>
              </a:rPr>
              <a:t>In areas where land is divided among heirs, considerable fragmentation can occur over </a:t>
            </a:r>
            <a:r>
              <a:rPr lang="en-US" sz="2400" dirty="0" smtClean="0">
                <a:latin typeface="Liberation Serif" panose="02020603050405020304" pitchFamily="18" charset="0"/>
                <a:cs typeface="Liberation Serif" panose="02020603050405020304" pitchFamily="18" charset="0"/>
              </a:rPr>
              <a:t>time.</a:t>
            </a:r>
            <a:endParaRPr lang="en-US" sz="2400" dirty="0">
              <a:latin typeface="Liberation Serif" panose="02020603050405020304" pitchFamily="18" charset="0"/>
              <a:cs typeface="Liberation Serif" panose="02020603050405020304" pitchFamily="18" charset="0"/>
            </a:endParaRPr>
          </a:p>
        </p:txBody>
      </p:sp>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2"/>
          <p:cNvSpPr>
            <a:spLocks noGrp="1"/>
          </p:cNvSpPr>
          <p:nvPr>
            <p:ph idx="1"/>
          </p:nvPr>
        </p:nvSpPr>
        <p:spPr>
          <a:xfrm>
            <a:off x="609600" y="4876800"/>
            <a:ext cx="7772400" cy="1371600"/>
          </a:xfrm>
        </p:spPr>
        <p:txBody>
          <a:bodyPr/>
          <a:lstStyle/>
          <a:p>
            <a:pPr marL="0" indent="0" eaLnBrk="1" hangingPunct="1">
              <a:buFont typeface="Arial" charset="0"/>
              <a:buNone/>
            </a:pPr>
            <a:endParaRPr lang="en-US" dirty="0" smtClean="0">
              <a:latin typeface="Liberation Serif" panose="02020603050405020304" pitchFamily="18" charset="0"/>
            </a:endParaRPr>
          </a:p>
          <a:p>
            <a:pPr marL="0" indent="0" eaLnBrk="1" hangingPunct="1">
              <a:buFont typeface="Arial" charset="0"/>
              <a:buNone/>
            </a:pPr>
            <a:r>
              <a:rPr lang="en-US" dirty="0" smtClean="0">
                <a:latin typeface="Liberation Serif" panose="02020603050405020304" pitchFamily="18" charset="0"/>
              </a:rPr>
              <a:t>                </a:t>
            </a:r>
          </a:p>
        </p:txBody>
      </p:sp>
      <p:sp>
        <p:nvSpPr>
          <p:cNvPr id="65539" name="TextBox 1"/>
          <p:cNvSpPr txBox="1">
            <a:spLocks noChangeArrowheads="1"/>
          </p:cNvSpPr>
          <p:nvPr/>
        </p:nvSpPr>
        <p:spPr bwMode="auto">
          <a:xfrm>
            <a:off x="820738" y="4845050"/>
            <a:ext cx="7772400" cy="1323439"/>
          </a:xfrm>
          <a:prstGeom prst="rect">
            <a:avLst/>
          </a:prstGeom>
          <a:noFill/>
          <a:ln w="9525">
            <a:noFill/>
            <a:miter lim="800000"/>
            <a:headEnd/>
            <a:tailEnd/>
          </a:ln>
        </p:spPr>
        <p:txBody>
          <a:bodyPr>
            <a:spAutoFit/>
          </a:bodyPr>
          <a:lstStyle/>
          <a:p>
            <a:r>
              <a:rPr lang="en-US" sz="1600" b="1" dirty="0">
                <a:latin typeface="Liberation Serif" panose="02020603050405020304" pitchFamily="18" charset="0"/>
                <a:cs typeface="Liberation Serif" panose="02020603050405020304" pitchFamily="18" charset="0"/>
              </a:rPr>
              <a:t>Figure 11.10</a:t>
            </a:r>
          </a:p>
          <a:p>
            <a:r>
              <a:rPr lang="en-US" sz="1600" b="1" dirty="0">
                <a:latin typeface="Liberation Serif" panose="02020603050405020304" pitchFamily="18" charset="0"/>
                <a:cs typeface="Liberation Serif" panose="02020603050405020304" pitchFamily="18" charset="0"/>
              </a:rPr>
              <a:t>Willamette Valley, Oregon. </a:t>
            </a:r>
            <a:r>
              <a:rPr lang="en-US" sz="1600" dirty="0">
                <a:latin typeface="Liberation Serif" panose="02020603050405020304" pitchFamily="18" charset="0"/>
                <a:cs typeface="Liberation Serif" panose="02020603050405020304" pitchFamily="18" charset="0"/>
              </a:rPr>
              <a:t>The township-and-</a:t>
            </a:r>
            <a:r>
              <a:rPr lang="en-US" sz="1600" dirty="0" smtClean="0">
                <a:latin typeface="Liberation Serif" panose="02020603050405020304" pitchFamily="18" charset="0"/>
                <a:cs typeface="Liberation Serif" panose="02020603050405020304" pitchFamily="18" charset="0"/>
              </a:rPr>
              <a:t>range system </a:t>
            </a:r>
            <a:r>
              <a:rPr lang="en-US" sz="1600" dirty="0">
                <a:latin typeface="Liberation Serif" panose="02020603050405020304" pitchFamily="18" charset="0"/>
                <a:cs typeface="Liberation Serif" panose="02020603050405020304" pitchFamily="18" charset="0"/>
              </a:rPr>
              <a:t>has left its imprint on the </a:t>
            </a:r>
            <a:r>
              <a:rPr lang="en-US" sz="1600" dirty="0" smtClean="0">
                <a:latin typeface="Liberation Serif" panose="02020603050405020304" pitchFamily="18" charset="0"/>
                <a:cs typeface="Liberation Serif" panose="02020603050405020304" pitchFamily="18" charset="0"/>
              </a:rPr>
              <a:t>landscape near </a:t>
            </a:r>
            <a:r>
              <a:rPr lang="en-US" sz="1600" dirty="0">
                <a:latin typeface="Liberation Serif" panose="02020603050405020304" pitchFamily="18" charset="0"/>
                <a:cs typeface="Liberation Serif" panose="02020603050405020304" pitchFamily="18" charset="0"/>
              </a:rPr>
              <a:t>Eugene, Oregon, where the grid pattern of </a:t>
            </a:r>
            <a:r>
              <a:rPr lang="en-US" sz="1600" dirty="0" smtClean="0">
                <a:latin typeface="Liberation Serif" panose="02020603050405020304" pitchFamily="18" charset="0"/>
                <a:cs typeface="Liberation Serif" panose="02020603050405020304" pitchFamily="18" charset="0"/>
              </a:rPr>
              <a:t>six mile </a:t>
            </a:r>
            <a:r>
              <a:rPr lang="en-US" sz="1600" dirty="0">
                <a:latin typeface="Liberation Serif" panose="02020603050405020304" pitchFamily="18" charset="0"/>
                <a:cs typeface="Liberation Serif" panose="02020603050405020304" pitchFamily="18" charset="0"/>
              </a:rPr>
              <a:t>by six mile townships and the sections of </a:t>
            </a:r>
            <a:r>
              <a:rPr lang="en-US" sz="1600" dirty="0" smtClean="0">
                <a:latin typeface="Liberation Serif" panose="02020603050405020304" pitchFamily="18" charset="0"/>
                <a:cs typeface="Liberation Serif" panose="02020603050405020304" pitchFamily="18" charset="0"/>
              </a:rPr>
              <a:t>one square </a:t>
            </a:r>
            <a:r>
              <a:rPr lang="en-US" sz="1600" dirty="0">
                <a:latin typeface="Liberation Serif" panose="02020603050405020304" pitchFamily="18" charset="0"/>
                <a:cs typeface="Liberation Serif" panose="02020603050405020304" pitchFamily="18" charset="0"/>
              </a:rPr>
              <a:t>mile each are marked by property lines </a:t>
            </a:r>
            <a:r>
              <a:rPr lang="en-US" sz="1600" dirty="0" smtClean="0">
                <a:latin typeface="Liberation Serif" panose="02020603050405020304" pitchFamily="18" charset="0"/>
                <a:cs typeface="Liberation Serif" panose="02020603050405020304" pitchFamily="18" charset="0"/>
              </a:rPr>
              <a:t>and roads</a:t>
            </a:r>
            <a:r>
              <a:rPr lang="en-US" sz="1600" dirty="0">
                <a:latin typeface="Liberation Serif" panose="02020603050405020304" pitchFamily="18" charset="0"/>
                <a:cs typeface="Liberation Serif" panose="02020603050405020304" pitchFamily="18" charset="0"/>
              </a:rPr>
              <a:t>. © Alexander B. Murphy.</a:t>
            </a:r>
          </a:p>
        </p:txBody>
      </p:sp>
      <p:pic>
        <p:nvPicPr>
          <p:cNvPr id="2" name="Picture 1" descr="fou10e_fig_11_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96581"/>
            <a:ext cx="7391400" cy="4504019"/>
          </a:xfrm>
          <a:prstGeom prst="rect">
            <a:avLst/>
          </a:prstGeom>
        </p:spPr>
      </p:pic>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11_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2056" y="381000"/>
            <a:ext cx="6608944" cy="5867400"/>
          </a:xfrm>
          <a:prstGeom prst="rect">
            <a:avLst/>
          </a:prstGeom>
        </p:spPr>
      </p:pic>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Box 4"/>
          <p:cNvSpPr txBox="1">
            <a:spLocks noChangeArrowheads="1"/>
          </p:cNvSpPr>
          <p:nvPr/>
        </p:nvSpPr>
        <p:spPr bwMode="auto">
          <a:xfrm>
            <a:off x="400050" y="381000"/>
            <a:ext cx="8458200" cy="584776"/>
          </a:xfrm>
          <a:prstGeom prst="rect">
            <a:avLst/>
          </a:prstGeom>
          <a:noFill/>
          <a:ln w="9525">
            <a:noFill/>
            <a:miter lim="800000"/>
            <a:headEnd/>
            <a:tailEnd/>
          </a:ln>
        </p:spPr>
        <p:txBody>
          <a:bodyPr>
            <a:spAutoFit/>
          </a:bodyPr>
          <a:lstStyle/>
          <a:p>
            <a:r>
              <a:rPr lang="en-US" sz="3200" b="1" dirty="0">
                <a:latin typeface="Liberation Serif" panose="02020603050405020304" pitchFamily="18" charset="0"/>
                <a:cs typeface="Liberation Serif" panose="02020603050405020304" pitchFamily="18" charset="0"/>
              </a:rPr>
              <a:t>Villages</a:t>
            </a:r>
          </a:p>
        </p:txBody>
      </p:sp>
      <p:sp>
        <p:nvSpPr>
          <p:cNvPr id="6" name="TextBox 5"/>
          <p:cNvSpPr txBox="1"/>
          <p:nvPr/>
        </p:nvSpPr>
        <p:spPr>
          <a:xfrm>
            <a:off x="838200" y="1012825"/>
            <a:ext cx="7600950" cy="3046988"/>
          </a:xfrm>
          <a:prstGeom prst="rect">
            <a:avLst/>
          </a:prstGeom>
          <a:noFill/>
        </p:spPr>
        <p:txBody>
          <a:bodyPr wrap="square">
            <a:spAutoFit/>
          </a:bodyPr>
          <a:lstStyle/>
          <a:p>
            <a:pPr marL="285750" indent="-285750">
              <a:buFont typeface="Arial"/>
              <a:buChar char="•"/>
              <a:defRPr/>
            </a:pPr>
            <a:r>
              <a:rPr lang="en-US" dirty="0">
                <a:latin typeface="Liberation Serif" panose="02020603050405020304" pitchFamily="18" charset="0"/>
                <a:cs typeface="Liberation Serif" panose="02020603050405020304" pitchFamily="18" charset="0"/>
              </a:rPr>
              <a:t>True farm villages, in which farming or providing services for farmers are the dominant activities, are disappearing</a:t>
            </a:r>
          </a:p>
          <a:p>
            <a:pPr marL="285750" indent="-285750">
              <a:buFont typeface="Arial"/>
              <a:buChar char="•"/>
              <a:defRPr/>
            </a:pPr>
            <a:r>
              <a:rPr lang="en-US" i="1" dirty="0">
                <a:latin typeface="Liberation Serif" panose="02020603050405020304" pitchFamily="18" charset="0"/>
                <a:cs typeface="Liberation Serif" panose="02020603050405020304" pitchFamily="18" charset="0"/>
              </a:rPr>
              <a:t>Dispersed settlement </a:t>
            </a:r>
            <a:r>
              <a:rPr lang="en-US" dirty="0">
                <a:latin typeface="Liberation Serif" panose="02020603050405020304" pitchFamily="18" charset="0"/>
                <a:cs typeface="Liberation Serif" panose="02020603050405020304" pitchFamily="18" charset="0"/>
              </a:rPr>
              <a:t>pattern: individual farmhouses lie quite far apart and the land is intensively cultivated but by machine rather than by hand  Ex: United States Midwest</a:t>
            </a:r>
          </a:p>
          <a:p>
            <a:pPr marL="285750" indent="-285750">
              <a:buFont typeface="Arial"/>
              <a:buChar char="•"/>
              <a:defRPr/>
            </a:pPr>
            <a:r>
              <a:rPr lang="en-US" i="1" dirty="0">
                <a:latin typeface="Liberation Serif" panose="02020603050405020304" pitchFamily="18" charset="0"/>
                <a:cs typeface="Liberation Serif" panose="02020603050405020304" pitchFamily="18" charset="0"/>
              </a:rPr>
              <a:t>Nucleated settlement: </a:t>
            </a:r>
            <a:r>
              <a:rPr lang="en-US" dirty="0">
                <a:latin typeface="Liberation Serif" panose="02020603050405020304" pitchFamily="18" charset="0"/>
                <a:cs typeface="Liberation Serif" panose="02020603050405020304" pitchFamily="18" charset="0"/>
              </a:rPr>
              <a:t>the most prevalent rural residential pattern in agricultural areas</a:t>
            </a:r>
          </a:p>
          <a:p>
            <a:pPr>
              <a:defRPr/>
            </a:pPr>
            <a:endParaRPr lang="en-US" dirty="0">
              <a:latin typeface="Liberation Serif" panose="02020603050405020304" pitchFamily="18" charset="0"/>
              <a:cs typeface="Liberation Serif" panose="02020603050405020304" pitchFamily="18" charset="0"/>
            </a:endParaRPr>
          </a:p>
          <a:p>
            <a:pPr>
              <a:defRPr/>
            </a:pPr>
            <a:endParaRPr lang="en-US" sz="2400" dirty="0">
              <a:latin typeface="Liberation Serif" panose="02020603050405020304" pitchFamily="18" charset="0"/>
              <a:cs typeface="Liberation Serif" panose="02020603050405020304" pitchFamily="18" charset="0"/>
            </a:endParaRPr>
          </a:p>
          <a:p>
            <a:pPr marL="342900" indent="-342900">
              <a:buFont typeface="Arial" pitchFamily="34" charset="0"/>
              <a:buChar char="•"/>
              <a:defRPr/>
            </a:pPr>
            <a:endParaRPr lang="en-US" sz="2400" dirty="0">
              <a:latin typeface="Liberation Serif" panose="02020603050405020304" pitchFamily="18" charset="0"/>
              <a:cs typeface="Liberation Serif" panose="02020603050405020304" pitchFamily="18" charset="0"/>
            </a:endParaRPr>
          </a:p>
        </p:txBody>
      </p:sp>
      <p:sp>
        <p:nvSpPr>
          <p:cNvPr id="68612" name="TextBox 1"/>
          <p:cNvSpPr txBox="1">
            <a:spLocks noChangeArrowheads="1"/>
          </p:cNvSpPr>
          <p:nvPr/>
        </p:nvSpPr>
        <p:spPr bwMode="auto">
          <a:xfrm>
            <a:off x="4724400" y="3849231"/>
            <a:ext cx="3429000" cy="1815882"/>
          </a:xfrm>
          <a:prstGeom prst="rect">
            <a:avLst/>
          </a:prstGeom>
          <a:noFill/>
          <a:ln w="9525">
            <a:noFill/>
            <a:miter lim="800000"/>
            <a:headEnd/>
            <a:tailEnd/>
          </a:ln>
        </p:spPr>
        <p:txBody>
          <a:bodyPr wrap="square">
            <a:spAutoFit/>
          </a:bodyPr>
          <a:lstStyle/>
          <a:p>
            <a:r>
              <a:rPr lang="en-US" sz="1400" b="1" dirty="0">
                <a:latin typeface="Liberation Serif" panose="02020603050405020304" pitchFamily="18" charset="0"/>
                <a:cs typeface="Liberation Serif" panose="02020603050405020304" pitchFamily="18" charset="0"/>
              </a:rPr>
              <a:t>Figure 11.12</a:t>
            </a:r>
          </a:p>
          <a:p>
            <a:r>
              <a:rPr lang="en-US" sz="1400" b="1" dirty="0">
                <a:latin typeface="Liberation Serif" panose="02020603050405020304" pitchFamily="18" charset="0"/>
                <a:cs typeface="Liberation Serif" panose="02020603050405020304" pitchFamily="18" charset="0"/>
              </a:rPr>
              <a:t>Acquitaine, France. </a:t>
            </a:r>
            <a:r>
              <a:rPr lang="en-US" sz="1400" dirty="0">
                <a:latin typeface="Liberation Serif" panose="02020603050405020304" pitchFamily="18" charset="0"/>
                <a:cs typeface="Liberation Serif" panose="02020603050405020304" pitchFamily="18" charset="0"/>
              </a:rPr>
              <a:t>The agricultural </a:t>
            </a:r>
            <a:r>
              <a:rPr lang="en-US" sz="1400" dirty="0" smtClean="0">
                <a:latin typeface="Liberation Serif" panose="02020603050405020304" pitchFamily="18" charset="0"/>
                <a:cs typeface="Liberation Serif" panose="02020603050405020304" pitchFamily="18" charset="0"/>
              </a:rPr>
              <a:t>landscape of </a:t>
            </a:r>
            <a:r>
              <a:rPr lang="en-US" sz="1400" dirty="0">
                <a:latin typeface="Liberation Serif" panose="02020603050405020304" pitchFamily="18" charset="0"/>
                <a:cs typeface="Liberation Serif" panose="02020603050405020304" pitchFamily="18" charset="0"/>
              </a:rPr>
              <a:t>Aquitaine demonstrates three features of rural France: people living in nucleated villages, a highly fragmented land ownership pattern, and land divided according to the French long-lot system.</a:t>
            </a:r>
            <a:r>
              <a:rPr lang="en-US" sz="1400" dirty="0" smtClean="0">
                <a:latin typeface="Liberation Serif" panose="02020603050405020304" pitchFamily="18" charset="0"/>
                <a:cs typeface="Liberation Serif" panose="02020603050405020304" pitchFamily="18" charset="0"/>
              </a:rPr>
              <a:t> </a:t>
            </a:r>
          </a:p>
          <a:p>
            <a:r>
              <a:rPr lang="en-US" sz="1400" dirty="0">
                <a:latin typeface="Liberation Serif" panose="02020603050405020304" pitchFamily="18" charset="0"/>
                <a:cs typeface="Liberation Serif" panose="02020603050405020304" pitchFamily="18" charset="0"/>
              </a:rPr>
              <a:t>© Barbara A. </a:t>
            </a:r>
            <a:r>
              <a:rPr lang="en-US" sz="1400" dirty="0" smtClean="0">
                <a:latin typeface="Liberation Serif" panose="02020603050405020304" pitchFamily="18" charset="0"/>
                <a:cs typeface="Liberation Serif" panose="02020603050405020304" pitchFamily="18" charset="0"/>
              </a:rPr>
              <a:t>Weightman.</a:t>
            </a:r>
            <a:endParaRPr lang="en-US" sz="1400" dirty="0">
              <a:latin typeface="Liberation Serif" panose="02020603050405020304" pitchFamily="18" charset="0"/>
              <a:cs typeface="Liberation Serif" panose="02020603050405020304" pitchFamily="18" charset="0"/>
            </a:endParaRPr>
          </a:p>
        </p:txBody>
      </p:sp>
      <p:sp>
        <p:nvSpPr>
          <p:cNvPr id="7" name="Footer Placeholder 6"/>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 y="3243943"/>
            <a:ext cx="3913498" cy="3004457"/>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2"/>
          <p:cNvSpPr>
            <a:spLocks noGrp="1"/>
          </p:cNvSpPr>
          <p:nvPr>
            <p:ph idx="1"/>
          </p:nvPr>
        </p:nvSpPr>
        <p:spPr>
          <a:xfrm>
            <a:off x="0" y="0"/>
            <a:ext cx="4419600" cy="5715000"/>
          </a:xfrm>
        </p:spPr>
        <p:txBody>
          <a:bodyPr/>
          <a:lstStyle/>
          <a:p>
            <a:pPr eaLnBrk="1" hangingPunct="1"/>
            <a:r>
              <a:rPr lang="en-US" sz="2200" dirty="0" smtClean="0">
                <a:latin typeface="Liberation Serif" panose="02020603050405020304" pitchFamily="18" charset="0"/>
              </a:rPr>
              <a:t>Linear village: In many low-lying areas of Western Europe, villages are located on dikes and levees.</a:t>
            </a:r>
          </a:p>
          <a:p>
            <a:pPr eaLnBrk="1" hangingPunct="1"/>
            <a:r>
              <a:rPr lang="en-US" sz="2200" dirty="0" smtClean="0">
                <a:latin typeface="Liberation Serif" panose="02020603050405020304" pitchFamily="18" charset="0"/>
              </a:rPr>
              <a:t>Cluster village may have begun as a small hamlet at the intersection of two roads and then developed by accretion.</a:t>
            </a:r>
          </a:p>
          <a:p>
            <a:pPr eaLnBrk="1" hangingPunct="1"/>
            <a:r>
              <a:rPr lang="en-US" sz="2200" dirty="0" smtClean="0">
                <a:latin typeface="Liberation Serif" panose="02020603050405020304" pitchFamily="18" charset="0"/>
              </a:rPr>
              <a:t>Round village or rundling was first used by Slavic farmer-herdsmen in eastern Europe and was later modified by Germanic settlers.</a:t>
            </a:r>
          </a:p>
          <a:p>
            <a:pPr eaLnBrk="1" hangingPunct="1"/>
            <a:r>
              <a:rPr lang="en-US" sz="2200" dirty="0" smtClean="0">
                <a:latin typeface="Liberation Serif" panose="02020603050405020304" pitchFamily="18" charset="0"/>
              </a:rPr>
              <a:t>Walled village: as a means of protection.</a:t>
            </a:r>
          </a:p>
          <a:p>
            <a:pPr eaLnBrk="1" hangingPunct="1"/>
            <a:r>
              <a:rPr lang="en-US" sz="2200" dirty="0" smtClean="0">
                <a:latin typeface="Liberation Serif" panose="02020603050405020304" pitchFamily="18" charset="0"/>
              </a:rPr>
              <a:t>Grid village: more modern.</a:t>
            </a:r>
          </a:p>
        </p:txBody>
      </p:sp>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851" y="455613"/>
            <a:ext cx="4685852" cy="457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3810000"/>
            <a:ext cx="3320143" cy="2932192"/>
          </a:xfrm>
          <a:prstGeom prst="rect">
            <a:avLst/>
          </a:prstGeom>
        </p:spPr>
      </p:pic>
      <p:sp>
        <p:nvSpPr>
          <p:cNvPr id="2" name="Title 1"/>
          <p:cNvSpPr>
            <a:spLocks noGrp="1"/>
          </p:cNvSpPr>
          <p:nvPr>
            <p:ph type="title"/>
          </p:nvPr>
        </p:nvSpPr>
        <p:spPr/>
        <p:txBody>
          <a:bodyPr/>
          <a:lstStyle/>
          <a:p>
            <a:r>
              <a:rPr lang="en-US" sz="3600" b="1" dirty="0">
                <a:latin typeface="Liberation Serif" panose="02020603050405020304" pitchFamily="18" charset="0"/>
              </a:rPr>
              <a:t>Key Question</a:t>
            </a:r>
            <a:r>
              <a:rPr lang="en-US" sz="3600" dirty="0">
                <a:latin typeface="Liberation Serif" panose="02020603050405020304" pitchFamily="18" charset="0"/>
              </a:rPr>
              <a:t>: What is agriculture, and where did agriculture begin</a:t>
            </a:r>
            <a:r>
              <a:rPr lang="en-US" sz="3600" dirty="0" smtClean="0">
                <a:latin typeface="Liberation Serif" panose="02020603050405020304" pitchFamily="18" charset="0"/>
              </a:rPr>
              <a:t>?</a:t>
            </a:r>
            <a:endParaRPr lang="en-US" sz="3600" dirty="0"/>
          </a:p>
        </p:txBody>
      </p:sp>
      <p:sp>
        <p:nvSpPr>
          <p:cNvPr id="3" name="Content Placeholder 2"/>
          <p:cNvSpPr>
            <a:spLocks noGrp="1"/>
          </p:cNvSpPr>
          <p:nvPr>
            <p:ph idx="1"/>
          </p:nvPr>
        </p:nvSpPr>
        <p:spPr/>
        <p:txBody>
          <a:bodyPr/>
          <a:lstStyle/>
          <a:p>
            <a:pPr eaLnBrk="1" hangingPunct="1"/>
            <a:r>
              <a:rPr lang="en-US" sz="2400" b="1" dirty="0">
                <a:latin typeface="Liberation Serif" panose="02020603050405020304" pitchFamily="18" charset="0"/>
              </a:rPr>
              <a:t>Agriculture </a:t>
            </a:r>
            <a:r>
              <a:rPr lang="en-US" sz="2400" dirty="0">
                <a:latin typeface="Liberation Serif" panose="02020603050405020304" pitchFamily="18" charset="0"/>
              </a:rPr>
              <a:t>is the deliberate tending of crops and livestock to produce food, feed, fiber, and fuel.</a:t>
            </a:r>
          </a:p>
          <a:p>
            <a:pPr eaLnBrk="1" hangingPunct="1"/>
            <a:r>
              <a:rPr lang="en-US" sz="2400" b="1" dirty="0">
                <a:latin typeface="Liberation Serif" panose="02020603050405020304" pitchFamily="18" charset="0"/>
              </a:rPr>
              <a:t>Primary economic activities: </a:t>
            </a:r>
            <a:r>
              <a:rPr lang="en-US" sz="2400" dirty="0" smtClean="0">
                <a:latin typeface="Liberation Serif" panose="02020603050405020304" pitchFamily="18" charset="0"/>
              </a:rPr>
              <a:t>involve </a:t>
            </a:r>
            <a:r>
              <a:rPr lang="en-US" sz="2400" dirty="0">
                <a:latin typeface="Liberation Serif" panose="02020603050405020304" pitchFamily="18" charset="0"/>
              </a:rPr>
              <a:t>the extraction of economically valuable products from the </a:t>
            </a:r>
            <a:r>
              <a:rPr lang="en-US" sz="2400" dirty="0" smtClean="0">
                <a:latin typeface="Liberation Serif" panose="02020603050405020304" pitchFamily="18" charset="0"/>
              </a:rPr>
              <a:t>earth </a:t>
            </a:r>
            <a:r>
              <a:rPr lang="en-US" sz="2000" dirty="0" smtClean="0">
                <a:latin typeface="Liberation Serif" panose="02020603050405020304" pitchFamily="18" charset="0"/>
              </a:rPr>
              <a:t>(including </a:t>
            </a:r>
            <a:r>
              <a:rPr lang="en-US" sz="2000" dirty="0">
                <a:latin typeface="Liberation Serif" panose="02020603050405020304" pitchFamily="18" charset="0"/>
              </a:rPr>
              <a:t>agriculture, ranching, hunting and gathering, fishing, forestry, mining, and </a:t>
            </a:r>
            <a:r>
              <a:rPr lang="en-US" sz="2000" dirty="0" smtClean="0">
                <a:latin typeface="Liberation Serif" panose="02020603050405020304" pitchFamily="18" charset="0"/>
              </a:rPr>
              <a:t>quarrying).</a:t>
            </a:r>
            <a:endParaRPr lang="en-US" sz="2000" dirty="0">
              <a:latin typeface="Liberation Serif" panose="02020603050405020304" pitchFamily="18" charset="0"/>
            </a:endParaRP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extLst>
      <p:ext uri="{BB962C8B-B14F-4D97-AF65-F5344CB8AC3E}">
        <p14:creationId xmlns:p14="http://schemas.microsoft.com/office/powerpoint/2010/main" val="195523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algn="l" eaLnBrk="1" hangingPunct="1"/>
            <a:r>
              <a:rPr lang="en-US" sz="3200" b="1" dirty="0" smtClean="0">
                <a:latin typeface="Liberation Serif" panose="02020603050405020304" pitchFamily="18" charset="0"/>
              </a:rPr>
              <a:t>Functional Differentiation within Villages</a:t>
            </a:r>
          </a:p>
        </p:txBody>
      </p:sp>
      <p:sp>
        <p:nvSpPr>
          <p:cNvPr id="73730" name="Content Placeholder 2"/>
          <p:cNvSpPr>
            <a:spLocks noGrp="1"/>
          </p:cNvSpPr>
          <p:nvPr>
            <p:ph idx="1"/>
          </p:nvPr>
        </p:nvSpPr>
        <p:spPr>
          <a:xfrm>
            <a:off x="457200" y="1600200"/>
            <a:ext cx="8229600" cy="4724400"/>
          </a:xfrm>
        </p:spPr>
        <p:txBody>
          <a:bodyPr/>
          <a:lstStyle/>
          <a:p>
            <a:pPr eaLnBrk="1" hangingPunct="1"/>
            <a:r>
              <a:rPr lang="en-US" sz="2800" dirty="0" smtClean="0">
                <a:latin typeface="Liberation Serif" panose="02020603050405020304" pitchFamily="18" charset="0"/>
                <a:cs typeface="Liberation Serif" panose="02020603050405020304" pitchFamily="18" charset="0"/>
              </a:rPr>
              <a:t>Social stratification: reflected in the range in size and quality of houses, representing their owners’ wealth and standing in the community.</a:t>
            </a:r>
          </a:p>
          <a:p>
            <a:pPr eaLnBrk="1" hangingPunct="1"/>
            <a:r>
              <a:rPr lang="en-US" sz="2800" dirty="0" smtClean="0">
                <a:latin typeface="Liberation Serif" panose="02020603050405020304" pitchFamily="18" charset="0"/>
                <a:cs typeface="Liberation Serif" panose="02020603050405020304" pitchFamily="18" charset="0"/>
              </a:rPr>
              <a:t>The functional differentiation of buildings within farm villages is more elaborate in some societies than in others.</a:t>
            </a:r>
          </a:p>
          <a:p>
            <a:pPr eaLnBrk="1" hangingPunct="1"/>
            <a:r>
              <a:rPr lang="en-US" sz="2800" dirty="0" smtClean="0">
                <a:latin typeface="Liberation Serif" panose="02020603050405020304" pitchFamily="18" charset="0"/>
                <a:cs typeface="Liberation Serif" panose="02020603050405020304" pitchFamily="18" charset="0"/>
              </a:rPr>
              <a:t>Protection of livestock and storage of harvested crops are primary functions of farm villages.</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extBox 1"/>
          <p:cNvSpPr txBox="1">
            <a:spLocks noChangeArrowheads="1"/>
          </p:cNvSpPr>
          <p:nvPr/>
        </p:nvSpPr>
        <p:spPr bwMode="auto">
          <a:xfrm>
            <a:off x="4586614" y="4343400"/>
            <a:ext cx="4404986" cy="954107"/>
          </a:xfrm>
          <a:prstGeom prst="rect">
            <a:avLst/>
          </a:prstGeom>
          <a:noFill/>
          <a:ln w="9525">
            <a:noFill/>
            <a:miter lim="800000"/>
            <a:headEnd/>
            <a:tailEnd/>
          </a:ln>
        </p:spPr>
        <p:txBody>
          <a:bodyPr wrap="square">
            <a:spAutoFit/>
          </a:bodyPr>
          <a:lstStyle/>
          <a:p>
            <a:r>
              <a:rPr lang="en-US" sz="1400" b="1" dirty="0">
                <a:latin typeface="Liberation Serif" panose="02020603050405020304" pitchFamily="18" charset="0"/>
                <a:cs typeface="Liberation Serif" panose="02020603050405020304" pitchFamily="18" charset="0"/>
              </a:rPr>
              <a:t>Figure 11.15</a:t>
            </a:r>
          </a:p>
          <a:p>
            <a:r>
              <a:rPr lang="en-US" sz="1400" b="1" dirty="0">
                <a:latin typeface="Liberation Serif" panose="02020603050405020304" pitchFamily="18" charset="0"/>
                <a:cs typeface="Liberation Serif" panose="02020603050405020304" pitchFamily="18" charset="0"/>
              </a:rPr>
              <a:t>Winthrop, Minnesota. </a:t>
            </a:r>
            <a:r>
              <a:rPr lang="en-US" sz="1400" dirty="0">
                <a:latin typeface="Liberation Serif" panose="02020603050405020304" pitchFamily="18" charset="0"/>
                <a:cs typeface="Liberation Serif" panose="02020603050405020304" pitchFamily="18" charset="0"/>
              </a:rPr>
              <a:t>The modern American farm typically has a two-story farm house surrounded</a:t>
            </a:r>
          </a:p>
          <a:p>
            <a:r>
              <a:rPr lang="en-US" sz="1400" dirty="0">
                <a:latin typeface="Liberation Serif" panose="02020603050405020304" pitchFamily="18" charset="0"/>
                <a:cs typeface="Liberation Serif" panose="02020603050405020304" pitchFamily="18" charset="0"/>
              </a:rPr>
              <a:t>by several outbuildings.</a:t>
            </a:r>
          </a:p>
        </p:txBody>
      </p:sp>
      <p:sp>
        <p:nvSpPr>
          <p:cNvPr id="74756" name="TextBox 2"/>
          <p:cNvSpPr txBox="1">
            <a:spLocks noChangeArrowheads="1"/>
          </p:cNvSpPr>
          <p:nvPr/>
        </p:nvSpPr>
        <p:spPr bwMode="auto">
          <a:xfrm>
            <a:off x="174170" y="4213224"/>
            <a:ext cx="4239209" cy="2031325"/>
          </a:xfrm>
          <a:prstGeom prst="rect">
            <a:avLst/>
          </a:prstGeom>
          <a:noFill/>
          <a:ln w="9525">
            <a:noFill/>
            <a:miter lim="800000"/>
            <a:headEnd/>
            <a:tailEnd/>
          </a:ln>
        </p:spPr>
        <p:txBody>
          <a:bodyPr wrap="square">
            <a:spAutoFit/>
          </a:bodyPr>
          <a:lstStyle/>
          <a:p>
            <a:r>
              <a:rPr lang="en-US" sz="1400" b="1" dirty="0">
                <a:latin typeface="Liberation Serif" panose="02020603050405020304" pitchFamily="18" charset="0"/>
                <a:cs typeface="Liberation Serif" panose="02020603050405020304" pitchFamily="18" charset="0"/>
              </a:rPr>
              <a:t>Figure 11.14</a:t>
            </a:r>
          </a:p>
          <a:p>
            <a:r>
              <a:rPr lang="en-US" sz="1400" b="1" dirty="0" err="1">
                <a:latin typeface="Liberation Serif" panose="02020603050405020304" pitchFamily="18" charset="0"/>
                <a:cs typeface="Liberation Serif" panose="02020603050405020304" pitchFamily="18" charset="0"/>
              </a:rPr>
              <a:t>Siem</a:t>
            </a:r>
            <a:r>
              <a:rPr lang="en-US" sz="1400" b="1" dirty="0">
                <a:latin typeface="Liberation Serif" panose="02020603050405020304" pitchFamily="18" charset="0"/>
                <a:cs typeface="Liberation Serif" panose="02020603050405020304" pitchFamily="18" charset="0"/>
              </a:rPr>
              <a:t> Reap, Cambodia. </a:t>
            </a:r>
            <a:r>
              <a:rPr lang="en-US" sz="1400" dirty="0">
                <a:latin typeface="Liberation Serif" panose="02020603050405020304" pitchFamily="18" charset="0"/>
                <a:cs typeface="Liberation Serif" panose="02020603050405020304" pitchFamily="18" charset="0"/>
              </a:rPr>
              <a:t>A stilt village along the shores of </a:t>
            </a:r>
            <a:r>
              <a:rPr lang="en-US" sz="1400" dirty="0" err="1">
                <a:latin typeface="Liberation Serif" panose="02020603050405020304" pitchFamily="18" charset="0"/>
                <a:cs typeface="Liberation Serif" panose="02020603050405020304" pitchFamily="18" charset="0"/>
              </a:rPr>
              <a:t>Tonle</a:t>
            </a:r>
            <a:r>
              <a:rPr lang="en-US" sz="1400" dirty="0">
                <a:latin typeface="Liberation Serif" panose="02020603050405020304" pitchFamily="18" charset="0"/>
                <a:cs typeface="Liberation Serif" panose="02020603050405020304" pitchFamily="18" charset="0"/>
              </a:rPr>
              <a:t> Sap, the largest lake </a:t>
            </a:r>
            <a:r>
              <a:rPr lang="en-US" sz="1400" dirty="0" smtClean="0">
                <a:latin typeface="Liberation Serif" panose="02020603050405020304" pitchFamily="18" charset="0"/>
                <a:cs typeface="Liberation Serif" panose="02020603050405020304" pitchFamily="18" charset="0"/>
              </a:rPr>
              <a:t>in Cambodia</a:t>
            </a:r>
            <a:r>
              <a:rPr lang="en-US" sz="1400" dirty="0">
                <a:latin typeface="Liberation Serif" panose="02020603050405020304" pitchFamily="18" charset="0"/>
                <a:cs typeface="Liberation Serif" panose="02020603050405020304" pitchFamily="18" charset="0"/>
              </a:rPr>
              <a:t>. The houses in this village in the Cambodian countryside are designed on </a:t>
            </a:r>
            <a:r>
              <a:rPr lang="en-US" sz="1400" dirty="0" smtClean="0">
                <a:latin typeface="Liberation Serif" panose="02020603050405020304" pitchFamily="18" charset="0"/>
                <a:cs typeface="Liberation Serif" panose="02020603050405020304" pitchFamily="18" charset="0"/>
              </a:rPr>
              <a:t>stilts or floats </a:t>
            </a:r>
            <a:r>
              <a:rPr lang="en-US" sz="1400" dirty="0">
                <a:latin typeface="Liberation Serif" panose="02020603050405020304" pitchFamily="18" charset="0"/>
                <a:cs typeface="Liberation Serif" panose="02020603050405020304" pitchFamily="18" charset="0"/>
              </a:rPr>
              <a:t>to handle seasonal changes in water levels in the </a:t>
            </a:r>
            <a:r>
              <a:rPr lang="en-US" sz="1400" dirty="0" err="1">
                <a:latin typeface="Liberation Serif" panose="02020603050405020304" pitchFamily="18" charset="0"/>
                <a:cs typeface="Liberation Serif" panose="02020603050405020304" pitchFamily="18" charset="0"/>
              </a:rPr>
              <a:t>Tonle</a:t>
            </a:r>
            <a:r>
              <a:rPr lang="en-US" sz="1400" dirty="0">
                <a:latin typeface="Liberation Serif" panose="02020603050405020304" pitchFamily="18" charset="0"/>
                <a:cs typeface="Liberation Serif" panose="02020603050405020304" pitchFamily="18" charset="0"/>
              </a:rPr>
              <a:t> Sap Lake. In the dry </a:t>
            </a:r>
            <a:r>
              <a:rPr lang="en-US" sz="1400" dirty="0" smtClean="0">
                <a:latin typeface="Liberation Serif" panose="02020603050405020304" pitchFamily="18" charset="0"/>
                <a:cs typeface="Liberation Serif" panose="02020603050405020304" pitchFamily="18" charset="0"/>
              </a:rPr>
              <a:t>fall and </a:t>
            </a:r>
            <a:r>
              <a:rPr lang="en-US" sz="1400" dirty="0">
                <a:latin typeface="Liberation Serif" panose="02020603050405020304" pitchFamily="18" charset="0"/>
                <a:cs typeface="Liberation Serif" panose="02020603050405020304" pitchFamily="18" charset="0"/>
              </a:rPr>
              <a:t>winter, the lake reduces in size and the stilts of the houses are exposed. In the </a:t>
            </a:r>
            <a:r>
              <a:rPr lang="en-US" sz="1400" dirty="0" smtClean="0">
                <a:latin typeface="Liberation Serif" panose="02020603050405020304" pitchFamily="18" charset="0"/>
                <a:cs typeface="Liberation Serif" panose="02020603050405020304" pitchFamily="18" charset="0"/>
              </a:rPr>
              <a:t>wet spring </a:t>
            </a:r>
            <a:r>
              <a:rPr lang="en-US" sz="1400" dirty="0">
                <a:latin typeface="Liberation Serif" panose="02020603050405020304" pitchFamily="18" charset="0"/>
                <a:cs typeface="Liberation Serif" panose="02020603050405020304" pitchFamily="18" charset="0"/>
              </a:rPr>
              <a:t>and summer, the lake swells and inundates the village, covering the stilts with water.</a:t>
            </a:r>
          </a:p>
        </p:txBody>
      </p:sp>
      <p:sp>
        <p:nvSpPr>
          <p:cNvPr id="6" name="Footer Placeholder 5"/>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070032"/>
            <a:ext cx="4239209" cy="296744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0958" y="1070032"/>
            <a:ext cx="4259828" cy="295979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533400"/>
            <a:ext cx="8229600" cy="1143000"/>
          </a:xfrm>
        </p:spPr>
        <p:txBody>
          <a:bodyPr/>
          <a:lstStyle/>
          <a:p>
            <a:pPr eaLnBrk="1" hangingPunct="1"/>
            <a:r>
              <a:rPr lang="en-US" sz="3200" b="1" dirty="0" smtClean="0">
                <a:latin typeface="Liberation Serif" panose="02020603050405020304" pitchFamily="18" charset="0"/>
              </a:rPr>
              <a:t>Key </a:t>
            </a:r>
            <a:r>
              <a:rPr lang="en-US" sz="3200" b="1" dirty="0">
                <a:latin typeface="Liberation Serif" panose="02020603050405020304" pitchFamily="18" charset="0"/>
              </a:rPr>
              <a:t>Question</a:t>
            </a:r>
            <a:r>
              <a:rPr lang="en-US" sz="3200" dirty="0">
                <a:latin typeface="Liberation Serif" panose="02020603050405020304" pitchFamily="18" charset="0"/>
              </a:rPr>
              <a:t>: How is agriculture currently organized geographically, and how has agribusiness influenced the contemporary geography of agriculture</a:t>
            </a:r>
            <a:r>
              <a:rPr lang="en-US" sz="3200" dirty="0" smtClean="0">
                <a:latin typeface="Liberation Serif" panose="02020603050405020304" pitchFamily="18" charset="0"/>
              </a:rPr>
              <a:t>?</a:t>
            </a:r>
          </a:p>
        </p:txBody>
      </p:sp>
      <p:sp>
        <p:nvSpPr>
          <p:cNvPr id="77826" name="Content Placeholder 2"/>
          <p:cNvSpPr>
            <a:spLocks noGrp="1"/>
          </p:cNvSpPr>
          <p:nvPr>
            <p:ph idx="1"/>
          </p:nvPr>
        </p:nvSpPr>
        <p:spPr>
          <a:xfrm>
            <a:off x="457200" y="2438400"/>
            <a:ext cx="8229600" cy="3810000"/>
          </a:xfrm>
        </p:spPr>
        <p:txBody>
          <a:bodyPr/>
          <a:lstStyle/>
          <a:p>
            <a:pPr eaLnBrk="1" hangingPunct="1"/>
            <a:r>
              <a:rPr lang="en-US" sz="2400" dirty="0">
                <a:latin typeface="Liberation Serif" panose="02020603050405020304" pitchFamily="18" charset="0"/>
              </a:rPr>
              <a:t>The end of colonial rule did not signal the end of the agricultural practices and systems that had been imposed on the former colonial areas</a:t>
            </a:r>
            <a:r>
              <a:rPr lang="en-US" sz="2400" dirty="0" smtClean="0">
                <a:latin typeface="Liberation Serif" panose="02020603050405020304" pitchFamily="18" charset="0"/>
              </a:rPr>
              <a:t>.</a:t>
            </a:r>
          </a:p>
          <a:p>
            <a:pPr eaLnBrk="1" hangingPunct="1"/>
            <a:endParaRPr lang="en-US" sz="2400" dirty="0">
              <a:latin typeface="Liberation Serif" panose="02020603050405020304" pitchFamily="18" charset="0"/>
            </a:endParaRPr>
          </a:p>
          <a:p>
            <a:pPr eaLnBrk="1" hangingPunct="1"/>
            <a:r>
              <a:rPr lang="en-US" sz="2400" dirty="0">
                <a:latin typeface="Liberation Serif" panose="02020603050405020304" pitchFamily="18" charset="0"/>
              </a:rPr>
              <a:t>Commercial farming has come to dominate in the world’s economic core, as well as some of the places in the semi-periphery and periphery.</a:t>
            </a:r>
          </a:p>
          <a:p>
            <a:pPr marL="0" indent="0" algn="ctr" eaLnBrk="1" hangingPunct="1">
              <a:buFont typeface="Arial" charset="0"/>
              <a:buNone/>
            </a:pPr>
            <a:endParaRPr lang="en-US" dirty="0" smtClean="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ontent Placeholder 2"/>
          <p:cNvSpPr>
            <a:spLocks noGrp="1"/>
          </p:cNvSpPr>
          <p:nvPr>
            <p:ph idx="1"/>
          </p:nvPr>
        </p:nvSpPr>
        <p:spPr>
          <a:xfrm>
            <a:off x="457200" y="457200"/>
            <a:ext cx="8229600" cy="5715000"/>
          </a:xfrm>
        </p:spPr>
        <p:txBody>
          <a:bodyPr/>
          <a:lstStyle/>
          <a:p>
            <a:pPr eaLnBrk="1" hangingPunct="1"/>
            <a:r>
              <a:rPr lang="en-US" sz="2600" b="1" dirty="0" smtClean="0">
                <a:latin typeface="Liberation Serif" panose="02020603050405020304" pitchFamily="18" charset="0"/>
              </a:rPr>
              <a:t>Commercial agriculture: </a:t>
            </a:r>
            <a:r>
              <a:rPr lang="en-US" sz="2600" dirty="0" smtClean="0">
                <a:latin typeface="Liberation Serif" panose="02020603050405020304" pitchFamily="18" charset="0"/>
              </a:rPr>
              <a:t>began in the eighteenth and nineteenth centuries when Europe became a market for agricultural products from around the world.</a:t>
            </a:r>
          </a:p>
          <a:p>
            <a:pPr eaLnBrk="1" hangingPunct="1"/>
            <a:r>
              <a:rPr lang="en-US" sz="2600" b="1" dirty="0" smtClean="0">
                <a:latin typeface="Liberation Serif" panose="02020603050405020304" pitchFamily="18" charset="0"/>
              </a:rPr>
              <a:t>Monoculture: </a:t>
            </a:r>
            <a:r>
              <a:rPr lang="en-US" sz="2600" dirty="0" smtClean="0">
                <a:latin typeface="Liberation Serif" panose="02020603050405020304" pitchFamily="18" charset="0"/>
              </a:rPr>
              <a:t>dependence on a single agricultural commodity; a major impact of colonial agriculture.</a:t>
            </a:r>
            <a:endParaRPr lang="en-US" sz="2600" b="1" dirty="0" smtClean="0">
              <a:latin typeface="Liberation Serif" panose="02020603050405020304" pitchFamily="18" charset="0"/>
            </a:endParaRPr>
          </a:p>
        </p:txBody>
      </p:sp>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0"/>
            <a:ext cx="8229600" cy="914400"/>
          </a:xfrm>
        </p:spPr>
        <p:txBody>
          <a:bodyPr/>
          <a:lstStyle/>
          <a:p>
            <a:pPr algn="l" eaLnBrk="1" hangingPunct="1"/>
            <a:r>
              <a:rPr lang="en-US" sz="3200" b="1" dirty="0" smtClean="0">
                <a:latin typeface="Liberation Serif" panose="02020603050405020304" pitchFamily="18" charset="0"/>
              </a:rPr>
              <a:t>The World Map of Climates</a:t>
            </a:r>
          </a:p>
        </p:txBody>
      </p:sp>
      <p:sp>
        <p:nvSpPr>
          <p:cNvPr id="3" name="Content Placeholder 2"/>
          <p:cNvSpPr>
            <a:spLocks noGrp="1"/>
          </p:cNvSpPr>
          <p:nvPr>
            <p:ph idx="1"/>
          </p:nvPr>
        </p:nvSpPr>
        <p:spPr>
          <a:xfrm>
            <a:off x="457200" y="914400"/>
            <a:ext cx="8229600" cy="4525963"/>
          </a:xfrm>
        </p:spPr>
        <p:txBody>
          <a:bodyPr/>
          <a:lstStyle/>
          <a:p>
            <a:pPr eaLnBrk="1" hangingPunct="1">
              <a:defRPr/>
            </a:pPr>
            <a:r>
              <a:rPr lang="en-US" sz="2400" dirty="0">
                <a:latin typeface="Liberation Serif" panose="02020603050405020304" pitchFamily="18" charset="0"/>
              </a:rPr>
              <a:t>Wladimir </a:t>
            </a:r>
            <a:r>
              <a:rPr lang="en-US" sz="2400" dirty="0" smtClean="0">
                <a:latin typeface="Liberation Serif" panose="02020603050405020304" pitchFamily="18" charset="0"/>
              </a:rPr>
              <a:t>Köppen: </a:t>
            </a:r>
            <a:r>
              <a:rPr lang="en-US" sz="2400" b="1" dirty="0">
                <a:latin typeface="Liberation Serif" panose="02020603050405020304" pitchFamily="18" charset="0"/>
              </a:rPr>
              <a:t>Köppen climate </a:t>
            </a:r>
            <a:r>
              <a:rPr lang="en-US" sz="2400" b="1" dirty="0" smtClean="0">
                <a:latin typeface="Liberation Serif" panose="02020603050405020304" pitchFamily="18" charset="0"/>
              </a:rPr>
              <a:t>classification</a:t>
            </a:r>
            <a:r>
              <a:rPr lang="en-US" sz="2400" b="1" dirty="0">
                <a:latin typeface="Liberation Serif" panose="02020603050405020304" pitchFamily="18" charset="0"/>
              </a:rPr>
              <a:t> </a:t>
            </a:r>
            <a:r>
              <a:rPr lang="en-US" sz="2400" b="1" dirty="0" smtClean="0">
                <a:latin typeface="Liberation Serif" panose="02020603050405020304" pitchFamily="18" charset="0"/>
              </a:rPr>
              <a:t>system </a:t>
            </a:r>
            <a:r>
              <a:rPr lang="en-US" sz="2400" dirty="0">
                <a:latin typeface="Liberation Serif" panose="02020603050405020304" pitchFamily="18" charset="0"/>
              </a:rPr>
              <a:t>for classifying the world’s </a:t>
            </a:r>
            <a:r>
              <a:rPr lang="en-US" sz="2400" dirty="0" smtClean="0">
                <a:latin typeface="Liberation Serif" panose="02020603050405020304" pitchFamily="18" charset="0"/>
              </a:rPr>
              <a:t>climate regions </a:t>
            </a:r>
            <a:r>
              <a:rPr lang="en-US" sz="2400" dirty="0">
                <a:latin typeface="Liberation Serif" panose="02020603050405020304" pitchFamily="18" charset="0"/>
              </a:rPr>
              <a:t>on the </a:t>
            </a:r>
            <a:r>
              <a:rPr lang="en-US" sz="2400" dirty="0" smtClean="0">
                <a:latin typeface="Liberation Serif" panose="02020603050405020304" pitchFamily="18" charset="0"/>
              </a:rPr>
              <a:t>basis of temperature </a:t>
            </a:r>
            <a:r>
              <a:rPr lang="en-US" sz="2400" dirty="0">
                <a:latin typeface="Liberation Serif" panose="02020603050405020304" pitchFamily="18" charset="0"/>
              </a:rPr>
              <a:t>and </a:t>
            </a:r>
            <a:r>
              <a:rPr lang="en-US" sz="2400" dirty="0" smtClean="0">
                <a:latin typeface="Liberation Serif" panose="02020603050405020304" pitchFamily="18" charset="0"/>
              </a:rPr>
              <a:t>precipitation.</a:t>
            </a:r>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872" y="2095233"/>
            <a:ext cx="7500257" cy="4566823"/>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Content Placeholder 2"/>
          <p:cNvSpPr>
            <a:spLocks noGrp="1"/>
          </p:cNvSpPr>
          <p:nvPr>
            <p:ph idx="1"/>
          </p:nvPr>
        </p:nvSpPr>
        <p:spPr>
          <a:xfrm>
            <a:off x="457200" y="1524000"/>
            <a:ext cx="8229600" cy="4572000"/>
          </a:xfrm>
        </p:spPr>
        <p:txBody>
          <a:bodyPr/>
          <a:lstStyle/>
          <a:p>
            <a:pPr eaLnBrk="1" hangingPunct="1"/>
            <a:r>
              <a:rPr lang="en-US" sz="2400" dirty="0" smtClean="0">
                <a:latin typeface="Liberation Serif" panose="02020603050405020304" pitchFamily="18" charset="0"/>
              </a:rPr>
              <a:t>The “no dry season” (Af) regions are </a:t>
            </a:r>
            <a:r>
              <a:rPr lang="en-US" sz="2400" i="1" dirty="0" smtClean="0">
                <a:latin typeface="Liberation Serif" panose="02020603050405020304" pitchFamily="18" charset="0"/>
              </a:rPr>
              <a:t>equatorial rainforest </a:t>
            </a:r>
            <a:r>
              <a:rPr lang="en-US" sz="2400" dirty="0" smtClean="0">
                <a:latin typeface="Liberation Serif" panose="02020603050405020304" pitchFamily="18" charset="0"/>
              </a:rPr>
              <a:t>regions.</a:t>
            </a:r>
          </a:p>
          <a:p>
            <a:pPr eaLnBrk="1" hangingPunct="1"/>
            <a:r>
              <a:rPr lang="en-US" sz="2400" dirty="0" smtClean="0">
                <a:latin typeface="Liberation Serif" panose="02020603050405020304" pitchFamily="18" charset="0"/>
              </a:rPr>
              <a:t>The “short dry season” (Am) climate is known as the </a:t>
            </a:r>
            <a:r>
              <a:rPr lang="en-US" sz="2400" i="1" dirty="0" smtClean="0">
                <a:latin typeface="Liberation Serif" panose="02020603050405020304" pitchFamily="18" charset="0"/>
              </a:rPr>
              <a:t>monsoon climate.</a:t>
            </a:r>
          </a:p>
          <a:p>
            <a:pPr eaLnBrk="1" hangingPunct="1"/>
            <a:r>
              <a:rPr lang="en-US" sz="2400" dirty="0" smtClean="0">
                <a:latin typeface="Liberation Serif" panose="02020603050405020304" pitchFamily="18" charset="0"/>
              </a:rPr>
              <a:t>BW is </a:t>
            </a:r>
            <a:r>
              <a:rPr lang="en-US" sz="2400" i="1" dirty="0" smtClean="0">
                <a:latin typeface="Liberation Serif" panose="02020603050405020304" pitchFamily="18" charset="0"/>
              </a:rPr>
              <a:t>desert </a:t>
            </a:r>
            <a:r>
              <a:rPr lang="en-US" sz="2400" dirty="0" smtClean="0">
                <a:latin typeface="Liberation Serif" panose="02020603050405020304" pitchFamily="18" charset="0"/>
              </a:rPr>
              <a:t>and BS is </a:t>
            </a:r>
            <a:r>
              <a:rPr lang="en-US" sz="2400" i="1" dirty="0" smtClean="0">
                <a:latin typeface="Liberation Serif" panose="02020603050405020304" pitchFamily="18" charset="0"/>
              </a:rPr>
              <a:t>steppe.</a:t>
            </a:r>
            <a:endParaRPr lang="en-US" sz="2400" dirty="0" smtClean="0">
              <a:latin typeface="Liberation Serif" panose="02020603050405020304" pitchFamily="18" charset="0"/>
            </a:endParaRPr>
          </a:p>
          <a:p>
            <a:pPr eaLnBrk="1" hangingPunct="1"/>
            <a:r>
              <a:rPr lang="en-US" sz="2400" dirty="0" smtClean="0">
                <a:latin typeface="Liberation Serif" panose="02020603050405020304" pitchFamily="18" charset="0"/>
              </a:rPr>
              <a:t>“Dry summer” (C) climates are known as </a:t>
            </a:r>
            <a:r>
              <a:rPr lang="en-US" sz="2400" i="1" dirty="0" smtClean="0">
                <a:latin typeface="Liberation Serif" panose="02020603050405020304" pitchFamily="18" charset="0"/>
              </a:rPr>
              <a:t>Mediterranean </a:t>
            </a:r>
            <a:r>
              <a:rPr lang="en-US" sz="2400" dirty="0" smtClean="0">
                <a:latin typeface="Liberation Serif" panose="02020603050405020304" pitchFamily="18" charset="0"/>
              </a:rPr>
              <a:t>climates.</a:t>
            </a:r>
          </a:p>
          <a:p>
            <a:pPr eaLnBrk="1" hangingPunct="1"/>
            <a:r>
              <a:rPr lang="en-US" sz="2400" i="1" dirty="0" smtClean="0">
                <a:latin typeface="Liberation Serif" panose="02020603050405020304" pitchFamily="18" charset="0"/>
              </a:rPr>
              <a:t>Polar </a:t>
            </a:r>
            <a:r>
              <a:rPr lang="en-US" sz="2400" dirty="0" smtClean="0">
                <a:latin typeface="Liberation Serif" panose="02020603050405020304" pitchFamily="18" charset="0"/>
              </a:rPr>
              <a:t>climates, where tundra and ice prevail, are found poleward of (D) climates.</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Title 1"/>
          <p:cNvSpPr>
            <a:spLocks noGrp="1"/>
          </p:cNvSpPr>
          <p:nvPr>
            <p:ph type="title"/>
          </p:nvPr>
        </p:nvSpPr>
        <p:spPr>
          <a:xfrm>
            <a:off x="457200" y="427037"/>
            <a:ext cx="8229600" cy="1143000"/>
          </a:xfrm>
        </p:spPr>
        <p:txBody>
          <a:bodyPr/>
          <a:lstStyle/>
          <a:p>
            <a:pPr algn="l" eaLnBrk="1" hangingPunct="1"/>
            <a:r>
              <a:rPr lang="en-US" sz="3200" b="1" dirty="0" smtClean="0">
                <a:latin typeface="Liberation Serif" panose="02020603050405020304" pitchFamily="18" charset="0"/>
              </a:rPr>
              <a:t>The World Map of Climates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457200" y="76200"/>
            <a:ext cx="8229600" cy="1143000"/>
          </a:xfrm>
        </p:spPr>
        <p:txBody>
          <a:bodyPr/>
          <a:lstStyle/>
          <a:p>
            <a:pPr algn="l" eaLnBrk="1" hangingPunct="1"/>
            <a:r>
              <a:rPr lang="en-US" sz="3200" b="1" dirty="0" smtClean="0">
                <a:latin typeface="Liberation Serif" panose="02020603050405020304" pitchFamily="18" charset="0"/>
              </a:rPr>
              <a:t>The World Map of Agriculture</a:t>
            </a:r>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108365"/>
            <a:ext cx="8686800" cy="537362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1143000"/>
            <a:ext cx="7543800" cy="838200"/>
          </a:xfrm>
        </p:spPr>
        <p:txBody>
          <a:bodyPr/>
          <a:lstStyle/>
          <a:p>
            <a:pPr algn="l" eaLnBrk="1" hangingPunct="1"/>
            <a:r>
              <a:rPr lang="en-US" sz="2800" b="1" dirty="0" smtClean="0">
                <a:latin typeface="Liberation Serif" panose="02020603050405020304" pitchFamily="18" charset="0"/>
              </a:rPr>
              <a:t>Cash Crops and Plantation Agriculture</a:t>
            </a:r>
          </a:p>
        </p:txBody>
      </p:sp>
      <p:sp>
        <p:nvSpPr>
          <p:cNvPr id="87042" name="Content Placeholder 2"/>
          <p:cNvSpPr>
            <a:spLocks noGrp="1"/>
          </p:cNvSpPr>
          <p:nvPr>
            <p:ph idx="1"/>
          </p:nvPr>
        </p:nvSpPr>
        <p:spPr>
          <a:xfrm>
            <a:off x="457200" y="1828800"/>
            <a:ext cx="8229600" cy="4724400"/>
          </a:xfrm>
        </p:spPr>
        <p:txBody>
          <a:bodyPr/>
          <a:lstStyle/>
          <a:p>
            <a:pPr eaLnBrk="1" hangingPunct="1"/>
            <a:r>
              <a:rPr lang="en-US" sz="2400" dirty="0" smtClean="0">
                <a:latin typeface="Liberation Serif" panose="02020603050405020304" pitchFamily="18" charset="0"/>
              </a:rPr>
              <a:t>Cash farming continues to provide badly needed money, even if the conditions of sale to the urban industrial world are unfavorable</a:t>
            </a:r>
            <a:r>
              <a:rPr lang="en-US" sz="2400" dirty="0" smtClean="0">
                <a:solidFill>
                  <a:srgbClr val="4BACC6"/>
                </a:solidFill>
                <a:latin typeface="Liberation Serif" panose="02020603050405020304" pitchFamily="18" charset="0"/>
              </a:rPr>
              <a:t>.</a:t>
            </a:r>
          </a:p>
          <a:p>
            <a:pPr eaLnBrk="1" hangingPunct="1"/>
            <a:r>
              <a:rPr lang="en-US" sz="2400" dirty="0" smtClean="0">
                <a:latin typeface="Liberation Serif" panose="02020603050405020304" pitchFamily="18" charset="0"/>
              </a:rPr>
              <a:t>Occasionally, producing countries consider forming a cartel in order to present a united front to the importing countries and to gain a better price, as oil-producing states did during the 1970s</a:t>
            </a:r>
            <a:r>
              <a:rPr lang="en-US" sz="2400" dirty="0" smtClean="0">
                <a:solidFill>
                  <a:srgbClr val="4BACC6"/>
                </a:solidFill>
                <a:latin typeface="Liberation Serif" panose="02020603050405020304" pitchFamily="18" charset="0"/>
              </a:rPr>
              <a:t>.</a:t>
            </a:r>
          </a:p>
          <a:p>
            <a:pPr eaLnBrk="1" hangingPunct="1"/>
            <a:r>
              <a:rPr lang="en-US" sz="2400" b="1" dirty="0" smtClean="0">
                <a:latin typeface="Liberation Serif" panose="02020603050405020304" pitchFamily="18" charset="0"/>
              </a:rPr>
              <a:t>Plantation agriculture: </a:t>
            </a:r>
            <a:r>
              <a:rPr lang="en-US" sz="2400" dirty="0" smtClean="0">
                <a:latin typeface="Liberation Serif" panose="02020603050405020304" pitchFamily="18" charset="0"/>
              </a:rPr>
              <a:t>When cash crops are grown on large estates</a:t>
            </a:r>
            <a:r>
              <a:rPr lang="en-US" sz="2400" dirty="0" smtClean="0">
                <a:solidFill>
                  <a:srgbClr val="4BACC6"/>
                </a:solidFill>
                <a:latin typeface="Liberation Serif" panose="02020603050405020304" pitchFamily="18" charset="0"/>
              </a:rPr>
              <a:t>:</a:t>
            </a:r>
          </a:p>
          <a:p>
            <a:pPr lvl="1" eaLnBrk="1" hangingPunct="1">
              <a:buFont typeface="Arial"/>
              <a:buChar char="•"/>
            </a:pPr>
            <a:r>
              <a:rPr lang="en-US" sz="2400" dirty="0" smtClean="0">
                <a:latin typeface="Liberation Serif" panose="02020603050405020304" pitchFamily="18" charset="0"/>
              </a:rPr>
              <a:t>Plantations are colonial legacies that persist in poorer, primarily tropical, countries along with subsistence farming.</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Title 1"/>
          <p:cNvSpPr txBox="1">
            <a:spLocks/>
          </p:cNvSpPr>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Liberation Serif" panose="02020603050405020304" pitchFamily="18" charset="0"/>
              </a:rPr>
              <a:t>The World Map of Agriculture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533400" y="274638"/>
            <a:ext cx="8229600" cy="1143000"/>
          </a:xfrm>
        </p:spPr>
        <p:txBody>
          <a:bodyPr/>
          <a:lstStyle/>
          <a:p>
            <a:pPr algn="l" eaLnBrk="1" hangingPunct="1"/>
            <a:r>
              <a:rPr lang="en-US" sz="2800" b="1" dirty="0" smtClean="0">
                <a:latin typeface="Liberation Serif" panose="02020603050405020304" pitchFamily="18" charset="0"/>
              </a:rPr>
              <a:t>Commercial Livestock, Fruit,</a:t>
            </a:r>
            <a:br>
              <a:rPr lang="en-US" sz="2800" b="1" dirty="0" smtClean="0">
                <a:latin typeface="Liberation Serif" panose="02020603050405020304" pitchFamily="18" charset="0"/>
              </a:rPr>
            </a:br>
            <a:r>
              <a:rPr lang="en-US" sz="2800" b="1" dirty="0" smtClean="0">
                <a:latin typeface="Liberation Serif" panose="02020603050405020304" pitchFamily="18" charset="0"/>
              </a:rPr>
              <a:t>and Grain Agriculture</a:t>
            </a:r>
          </a:p>
        </p:txBody>
      </p:sp>
      <p:sp>
        <p:nvSpPr>
          <p:cNvPr id="5" name="Content Placeholder 4"/>
          <p:cNvSpPr>
            <a:spLocks noGrp="1"/>
          </p:cNvSpPr>
          <p:nvPr>
            <p:ph idx="1"/>
          </p:nvPr>
        </p:nvSpPr>
        <p:spPr>
          <a:xfrm>
            <a:off x="533400" y="1600200"/>
            <a:ext cx="8229600" cy="1828800"/>
          </a:xfrm>
        </p:spPr>
        <p:txBody>
          <a:bodyPr/>
          <a:lstStyle/>
          <a:p>
            <a:pPr eaLnBrk="1" hangingPunct="1">
              <a:defRPr/>
            </a:pPr>
            <a:r>
              <a:rPr lang="en-US" sz="2400" dirty="0">
                <a:latin typeface="Liberation Serif" panose="02020603050405020304" pitchFamily="18" charset="0"/>
              </a:rPr>
              <a:t>Commercial Livestock, </a:t>
            </a:r>
            <a:r>
              <a:rPr lang="en-US" sz="2400" dirty="0" smtClean="0">
                <a:latin typeface="Liberation Serif" panose="02020603050405020304" pitchFamily="18" charset="0"/>
              </a:rPr>
              <a:t>Fruit, and </a:t>
            </a:r>
            <a:r>
              <a:rPr lang="en-US" sz="2400" dirty="0">
                <a:latin typeface="Liberation Serif" panose="02020603050405020304" pitchFamily="18" charset="0"/>
              </a:rPr>
              <a:t>Grain </a:t>
            </a:r>
            <a:r>
              <a:rPr lang="en-US" sz="2400" dirty="0" smtClean="0">
                <a:latin typeface="Liberation Serif" panose="02020603050405020304" pitchFamily="18" charset="0"/>
              </a:rPr>
              <a:t>Agriculture</a:t>
            </a:r>
          </a:p>
          <a:p>
            <a:pPr lvl="1" eaLnBrk="1" hangingPunct="1">
              <a:buFont typeface="Arial"/>
              <a:buChar char="•"/>
              <a:defRPr/>
            </a:pPr>
            <a:r>
              <a:rPr lang="en-US" sz="2400" b="1" dirty="0" smtClean="0">
                <a:latin typeface="Liberation Serif" panose="02020603050405020304" pitchFamily="18" charset="0"/>
              </a:rPr>
              <a:t>Livestock </a:t>
            </a:r>
            <a:r>
              <a:rPr lang="en-US" sz="2400" b="1" dirty="0">
                <a:latin typeface="Liberation Serif" panose="02020603050405020304" pitchFamily="18" charset="0"/>
              </a:rPr>
              <a:t>ranching: </a:t>
            </a:r>
            <a:r>
              <a:rPr lang="en-US" sz="2400" dirty="0">
                <a:latin typeface="Liberation Serif" panose="02020603050405020304" pitchFamily="18" charset="0"/>
              </a:rPr>
              <a:t>the raising of domesticated animals for the production of meat and byproducts, such as leather and </a:t>
            </a:r>
            <a:r>
              <a:rPr lang="en-US" sz="2400" dirty="0" smtClean="0">
                <a:latin typeface="Liberation Serif" panose="02020603050405020304" pitchFamily="18" charset="0"/>
              </a:rPr>
              <a:t>wool</a:t>
            </a:r>
          </a:p>
          <a:p>
            <a:pPr marL="457200" lvl="1" indent="0" eaLnBrk="1" hangingPunct="1">
              <a:buFont typeface="Arial" charset="0"/>
              <a:buNone/>
              <a:defRPr/>
            </a:pPr>
            <a:endParaRPr lang="en-US" sz="2000" dirty="0"/>
          </a:p>
        </p:txBody>
      </p:sp>
      <p:sp>
        <p:nvSpPr>
          <p:cNvPr id="6" name="TextBox 5"/>
          <p:cNvSpPr txBox="1"/>
          <p:nvPr/>
        </p:nvSpPr>
        <p:spPr>
          <a:xfrm>
            <a:off x="533400" y="3352800"/>
            <a:ext cx="8153400" cy="1938992"/>
          </a:xfrm>
          <a:prstGeom prst="rect">
            <a:avLst/>
          </a:prstGeom>
          <a:noFill/>
        </p:spPr>
        <p:txBody>
          <a:bodyPr wrap="square">
            <a:spAutoFit/>
          </a:bodyPr>
          <a:lstStyle/>
          <a:p>
            <a:pPr marL="285750" indent="-285750">
              <a:buFont typeface="Arial" pitchFamily="34" charset="0"/>
              <a:buChar char="•"/>
              <a:defRPr/>
            </a:pPr>
            <a:r>
              <a:rPr lang="en-US" sz="2400" dirty="0">
                <a:latin typeface="Liberation Serif" panose="02020603050405020304" pitchFamily="18" charset="0"/>
                <a:cs typeface="Liberation Serif" panose="02020603050405020304" pitchFamily="18" charset="0"/>
              </a:rPr>
              <a:t>Subsistence </a:t>
            </a:r>
            <a:r>
              <a:rPr lang="en-US" sz="2400" dirty="0" smtClean="0">
                <a:latin typeface="Liberation Serif" panose="02020603050405020304" pitchFamily="18" charset="0"/>
                <a:cs typeface="Liberation Serif" panose="02020603050405020304" pitchFamily="18" charset="0"/>
              </a:rPr>
              <a:t>agriculture</a:t>
            </a:r>
            <a:endParaRPr lang="en-US" sz="2400" dirty="0">
              <a:latin typeface="Liberation Serif" panose="02020603050405020304" pitchFamily="18" charset="0"/>
              <a:cs typeface="Liberation Serif" panose="02020603050405020304" pitchFamily="18" charset="0"/>
            </a:endParaRPr>
          </a:p>
          <a:p>
            <a:pPr marL="800100" lvl="1" indent="-342900">
              <a:buFont typeface="Arial"/>
              <a:buChar char="•"/>
              <a:defRPr/>
            </a:pPr>
            <a:r>
              <a:rPr lang="en-US" sz="2400" dirty="0">
                <a:latin typeface="Liberation Serif" panose="02020603050405020304" pitchFamily="18" charset="0"/>
                <a:cs typeface="Liberation Serif" panose="02020603050405020304" pitchFamily="18" charset="0"/>
              </a:rPr>
              <a:t>S</a:t>
            </a:r>
            <a:r>
              <a:rPr lang="en-US" sz="2400" dirty="0" smtClean="0">
                <a:latin typeface="Liberation Serif" panose="02020603050405020304" pitchFamily="18" charset="0"/>
                <a:cs typeface="Liberation Serif" panose="02020603050405020304" pitchFamily="18" charset="0"/>
              </a:rPr>
              <a:t>ubsistence </a:t>
            </a:r>
            <a:r>
              <a:rPr lang="en-US" sz="2400" dirty="0">
                <a:latin typeface="Liberation Serif" panose="02020603050405020304" pitchFamily="18" charset="0"/>
                <a:cs typeface="Liberation Serif" panose="02020603050405020304" pitchFamily="18" charset="0"/>
              </a:rPr>
              <a:t>crop and livestock farming</a:t>
            </a:r>
          </a:p>
          <a:p>
            <a:pPr marL="800100" lvl="1" indent="-342900">
              <a:buFont typeface="Arial"/>
              <a:buChar char="•"/>
              <a:defRPr/>
            </a:pPr>
            <a:r>
              <a:rPr lang="en-US" sz="2400" dirty="0">
                <a:latin typeface="Liberation Serif" panose="02020603050405020304" pitchFamily="18" charset="0"/>
                <a:cs typeface="Liberation Serif" panose="02020603050405020304" pitchFamily="18" charset="0"/>
              </a:rPr>
              <a:t>I</a:t>
            </a:r>
            <a:r>
              <a:rPr lang="en-US" sz="2400" dirty="0" smtClean="0">
                <a:latin typeface="Liberation Serif" panose="02020603050405020304" pitchFamily="18" charset="0"/>
                <a:cs typeface="Liberation Serif" panose="02020603050405020304" pitchFamily="18" charset="0"/>
              </a:rPr>
              <a:t>ntensively </a:t>
            </a:r>
            <a:r>
              <a:rPr lang="en-US" sz="2400" dirty="0">
                <a:latin typeface="Liberation Serif" panose="02020603050405020304" pitchFamily="18" charset="0"/>
                <a:cs typeface="Liberation Serif" panose="02020603050405020304" pitchFamily="18" charset="0"/>
              </a:rPr>
              <a:t>subsistence farming (chiefly rice)</a:t>
            </a:r>
          </a:p>
          <a:p>
            <a:pPr marL="800100" lvl="1" indent="-342900">
              <a:buFont typeface="Arial"/>
              <a:buChar char="•"/>
              <a:defRPr/>
            </a:pPr>
            <a:r>
              <a:rPr lang="en-US" sz="2400" dirty="0">
                <a:latin typeface="Liberation Serif" panose="02020603050405020304" pitchFamily="18" charset="0"/>
                <a:cs typeface="Liberation Serif" panose="02020603050405020304" pitchFamily="18" charset="0"/>
              </a:rPr>
              <a:t>I</a:t>
            </a:r>
            <a:r>
              <a:rPr lang="en-US" sz="2400" dirty="0" smtClean="0">
                <a:latin typeface="Liberation Serif" panose="02020603050405020304" pitchFamily="18" charset="0"/>
                <a:cs typeface="Liberation Serif" panose="02020603050405020304" pitchFamily="18" charset="0"/>
              </a:rPr>
              <a:t>ntensively </a:t>
            </a:r>
            <a:r>
              <a:rPr lang="en-US" sz="2400" dirty="0">
                <a:latin typeface="Liberation Serif" panose="02020603050405020304" pitchFamily="18" charset="0"/>
                <a:cs typeface="Liberation Serif" panose="02020603050405020304" pitchFamily="18" charset="0"/>
              </a:rPr>
              <a:t>subsistence farming (chiefly wheat and other crops</a:t>
            </a:r>
          </a:p>
        </p:txBody>
      </p:sp>
      <p:sp>
        <p:nvSpPr>
          <p:cNvPr id="88068" name="TextBox 6"/>
          <p:cNvSpPr txBox="1">
            <a:spLocks noChangeArrowheads="1"/>
          </p:cNvSpPr>
          <p:nvPr/>
        </p:nvSpPr>
        <p:spPr bwMode="auto">
          <a:xfrm>
            <a:off x="533400" y="5276672"/>
            <a:ext cx="7620000" cy="1200328"/>
          </a:xfrm>
          <a:prstGeom prst="rect">
            <a:avLst/>
          </a:prstGeom>
          <a:noFill/>
          <a:ln w="9525">
            <a:noFill/>
            <a:miter lim="800000"/>
            <a:headEnd/>
            <a:tailEnd/>
          </a:ln>
        </p:spPr>
        <p:txBody>
          <a:bodyPr>
            <a:spAutoFit/>
          </a:bodyPr>
          <a:lstStyle/>
          <a:p>
            <a:pPr marL="285750" indent="-285750">
              <a:buFont typeface="Arial" charset="0"/>
              <a:buChar char="•"/>
            </a:pPr>
            <a:r>
              <a:rPr lang="en-US" sz="2400" dirty="0">
                <a:latin typeface="Liberation Serif" panose="02020603050405020304" pitchFamily="18" charset="0"/>
                <a:cs typeface="Liberation Serif" panose="02020603050405020304" pitchFamily="18" charset="0"/>
              </a:rPr>
              <a:t>Mediterranean Agriculture: specialized farming occurs only in areas where the dry summer Mediterranean climate prevails</a:t>
            </a:r>
          </a:p>
        </p:txBody>
      </p:sp>
      <p:sp>
        <p:nvSpPr>
          <p:cNvPr id="7" name="Footer Placeholder 6"/>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381000"/>
            <a:ext cx="3886200" cy="762000"/>
          </a:xfrm>
        </p:spPr>
        <p:txBody>
          <a:bodyPr/>
          <a:lstStyle/>
          <a:p>
            <a:pPr algn="l" eaLnBrk="1" hangingPunct="1"/>
            <a:r>
              <a:rPr lang="en-US" sz="2800" b="1" dirty="0" smtClean="0">
                <a:latin typeface="Liberation Serif" panose="02020603050405020304" pitchFamily="18" charset="0"/>
              </a:rPr>
              <a:t>Drug Agriculture</a:t>
            </a:r>
          </a:p>
        </p:txBody>
      </p:sp>
      <p:sp>
        <p:nvSpPr>
          <p:cNvPr id="89090" name="Content Placeholder 2"/>
          <p:cNvSpPr>
            <a:spLocks noGrp="1"/>
          </p:cNvSpPr>
          <p:nvPr>
            <p:ph idx="1"/>
          </p:nvPr>
        </p:nvSpPr>
        <p:spPr>
          <a:xfrm>
            <a:off x="457200" y="1447800"/>
            <a:ext cx="8229600" cy="4525963"/>
          </a:xfrm>
        </p:spPr>
        <p:txBody>
          <a:bodyPr/>
          <a:lstStyle/>
          <a:p>
            <a:pPr eaLnBrk="1" hangingPunct="1"/>
            <a:r>
              <a:rPr lang="en-US" sz="2400" dirty="0" smtClean="0">
                <a:latin typeface="Liberation Serif" panose="02020603050405020304" pitchFamily="18" charset="0"/>
              </a:rPr>
              <a:t>Because of the high demand for drugs—particularly in the global economic core—farmers in the periphery often find it more profitable to cultivate poppy, coca, or marijuana plants than to grow standard food crops.</a:t>
            </a:r>
          </a:p>
          <a:p>
            <a:pPr eaLnBrk="1" hangingPunct="1"/>
            <a:r>
              <a:rPr lang="en-US" sz="2400" dirty="0" smtClean="0">
                <a:latin typeface="Liberation Serif" panose="02020603050405020304" pitchFamily="18" charset="0"/>
              </a:rPr>
              <a:t>Drug cartels that oversee the drug trade have brought crime and violence to the places where they hold sway.</a:t>
            </a:r>
          </a:p>
          <a:p>
            <a:pPr eaLnBrk="1" hangingPunct="1"/>
            <a:r>
              <a:rPr lang="en-US" sz="2400" dirty="0" smtClean="0">
                <a:latin typeface="Liberation Serif" panose="02020603050405020304" pitchFamily="18" charset="0"/>
              </a:rPr>
              <a:t>Mexicans now control 11 of the 13 largest drug markets in the United States.</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lstStyle/>
          <a:p>
            <a:pPr eaLnBrk="1" hangingPunct="1"/>
            <a:r>
              <a:rPr lang="en-US" sz="2400" b="1" dirty="0">
                <a:latin typeface="Liberation Serif" panose="02020603050405020304" pitchFamily="18" charset="0"/>
              </a:rPr>
              <a:t>Secondary economic activities: </a:t>
            </a:r>
            <a:r>
              <a:rPr lang="en-US" sz="2400" dirty="0">
                <a:latin typeface="Liberation Serif" panose="02020603050405020304" pitchFamily="18" charset="0"/>
              </a:rPr>
              <a:t>Activities (e.g., manufacturing, construction) that take a primary product and change it into something else.</a:t>
            </a:r>
          </a:p>
          <a:p>
            <a:pPr eaLnBrk="1" hangingPunct="1"/>
            <a:r>
              <a:rPr lang="en-US" sz="2400" b="1" dirty="0">
                <a:latin typeface="Liberation Serif" panose="02020603050405020304" pitchFamily="18" charset="0"/>
              </a:rPr>
              <a:t>Tertiary economic activities </a:t>
            </a:r>
            <a:r>
              <a:rPr lang="en-US" sz="2400" dirty="0">
                <a:latin typeface="Liberation Serif" panose="02020603050405020304" pitchFamily="18" charset="0"/>
              </a:rPr>
              <a:t>are service industries that connect producers to consumers and facilitate commerce and trade or help people meet their needs.</a:t>
            </a:r>
          </a:p>
          <a:p>
            <a:pPr eaLnBrk="1" hangingPunct="1"/>
            <a:r>
              <a:rPr lang="en-US" sz="2400" dirty="0" smtClean="0">
                <a:latin typeface="Liberation Serif" panose="02020603050405020304" pitchFamily="18" charset="0"/>
              </a:rPr>
              <a:t>Some </a:t>
            </a:r>
            <a:r>
              <a:rPr lang="en-US" sz="2400" dirty="0">
                <a:latin typeface="Liberation Serif" panose="02020603050405020304" pitchFamily="18" charset="0"/>
              </a:rPr>
              <a:t>analysts separate specialized services into </a:t>
            </a:r>
            <a:r>
              <a:rPr lang="en-US" sz="2400" b="1" dirty="0">
                <a:latin typeface="Liberation Serif" panose="02020603050405020304" pitchFamily="18" charset="0"/>
              </a:rPr>
              <a:t>quaternary </a:t>
            </a:r>
            <a:r>
              <a:rPr lang="en-US" sz="2400" dirty="0">
                <a:latin typeface="Liberation Serif" panose="02020603050405020304" pitchFamily="18" charset="0"/>
              </a:rPr>
              <a:t>and </a:t>
            </a:r>
            <a:r>
              <a:rPr lang="en-US" sz="2400" b="1" dirty="0" err="1">
                <a:latin typeface="Liberation Serif" panose="02020603050405020304" pitchFamily="18" charset="0"/>
              </a:rPr>
              <a:t>quinary</a:t>
            </a:r>
            <a:r>
              <a:rPr lang="en-US" sz="2400" b="1" dirty="0">
                <a:latin typeface="Liberation Serif" panose="02020603050405020304" pitchFamily="18" charset="0"/>
              </a:rPr>
              <a:t> economic activities</a:t>
            </a:r>
            <a:r>
              <a:rPr lang="en-US" sz="2400" dirty="0">
                <a:latin typeface="Liberation Serif" panose="02020603050405020304" pitchFamily="18" charset="0"/>
              </a:rPr>
              <a:t>, distinguishing between those services concerned with information or the exchange of money or goods (quaternary) and those tied to research or higher education (</a:t>
            </a:r>
            <a:r>
              <a:rPr lang="en-US" sz="2400" dirty="0" err="1">
                <a:latin typeface="Liberation Serif" panose="02020603050405020304" pitchFamily="18" charset="0"/>
              </a:rPr>
              <a:t>quinary</a:t>
            </a:r>
            <a:r>
              <a:rPr lang="en-US" sz="2400" dirty="0">
                <a:latin typeface="Liberation Serif" panose="02020603050405020304" pitchFamily="18" charset="0"/>
              </a:rPr>
              <a:t>).</a:t>
            </a:r>
          </a:p>
          <a:p>
            <a:pPr eaLnBrk="1" hangingPunct="1"/>
            <a:endParaRPr lang="en-US" sz="2400" dirty="0" smtClean="0">
              <a:latin typeface="Liberation Serif" panose="02020603050405020304" pitchFamily="18" charset="0"/>
            </a:endParaRP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extLst>
      <p:ext uri="{BB962C8B-B14F-4D97-AF65-F5344CB8AC3E}">
        <p14:creationId xmlns:p14="http://schemas.microsoft.com/office/powerpoint/2010/main" val="19778215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Content Placeholder 2"/>
          <p:cNvSpPr>
            <a:spLocks noGrp="1"/>
          </p:cNvSpPr>
          <p:nvPr>
            <p:ph idx="1"/>
          </p:nvPr>
        </p:nvSpPr>
        <p:spPr>
          <a:xfrm>
            <a:off x="381000" y="304800"/>
            <a:ext cx="8229600" cy="2819400"/>
          </a:xfrm>
        </p:spPr>
        <p:txBody>
          <a:bodyPr/>
          <a:lstStyle/>
          <a:p>
            <a:pPr eaLnBrk="1" hangingPunct="1"/>
            <a:r>
              <a:rPr lang="en-US" sz="2400" dirty="0" smtClean="0">
                <a:latin typeface="Liberation Serif" panose="02020603050405020304" pitchFamily="18" charset="0"/>
              </a:rPr>
              <a:t>Informal agriculture: Millions of people cultivate small plots of land in and around their homes for domestic consumption or to trade informally with others.</a:t>
            </a:r>
          </a:p>
          <a:p>
            <a:pPr eaLnBrk="1" hangingPunct="1"/>
            <a:r>
              <a:rPr lang="en-US" sz="2400" dirty="0" smtClean="0">
                <a:latin typeface="Liberation Serif" panose="02020603050405020304" pitchFamily="18" charset="0"/>
              </a:rPr>
              <a:t>Such practices are encouraged in some places—notably China—but more often they are ignored, or even discouraged.</a:t>
            </a:r>
          </a:p>
        </p:txBody>
      </p:sp>
      <p:sp>
        <p:nvSpPr>
          <p:cNvPr id="6" name="Footer Placeholder 5"/>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grpSp>
        <p:nvGrpSpPr>
          <p:cNvPr id="8" name="Group 7"/>
          <p:cNvGrpSpPr/>
          <p:nvPr/>
        </p:nvGrpSpPr>
        <p:grpSpPr>
          <a:xfrm>
            <a:off x="2362200" y="3352800"/>
            <a:ext cx="3810000" cy="3096399"/>
            <a:chOff x="2362200" y="3352800"/>
            <a:chExt cx="3810000" cy="3096399"/>
          </a:xfrm>
        </p:grpSpPr>
        <p:grpSp>
          <p:nvGrpSpPr>
            <p:cNvPr id="5" name="Group 4"/>
            <p:cNvGrpSpPr/>
            <p:nvPr/>
          </p:nvGrpSpPr>
          <p:grpSpPr>
            <a:xfrm>
              <a:off x="2362200" y="3352800"/>
              <a:ext cx="3810000" cy="2885420"/>
              <a:chOff x="2362200" y="3352800"/>
              <a:chExt cx="3810000" cy="2885420"/>
            </a:xfrm>
          </p:grpSpPr>
          <p:pic>
            <p:nvPicPr>
              <p:cNvPr id="90114" name="Picture 2" descr="http://www.conceptcaching.com/ccache_img/P7070135.JPG">
                <a:hlinkClick r:id="rId3"/>
              </p:cNvPr>
              <p:cNvPicPr>
                <a:picLocks noChangeAspect="1" noChangeArrowheads="1"/>
              </p:cNvPicPr>
              <p:nvPr/>
            </p:nvPicPr>
            <p:blipFill>
              <a:blip r:embed="rId4" cstate="email"/>
              <a:srcRect/>
              <a:stretch>
                <a:fillRect/>
              </a:stretch>
            </p:blipFill>
            <p:spPr bwMode="auto">
              <a:xfrm>
                <a:off x="2362200" y="3352800"/>
                <a:ext cx="3810000" cy="2857500"/>
              </a:xfrm>
              <a:prstGeom prst="rect">
                <a:avLst/>
              </a:prstGeom>
              <a:noFill/>
              <a:ln w="9525">
                <a:noFill/>
                <a:miter lim="800000"/>
                <a:headEnd/>
                <a:tailEnd/>
              </a:ln>
            </p:spPr>
          </p:pic>
          <p:sp>
            <p:nvSpPr>
              <p:cNvPr id="90115" name="TextBox 4"/>
              <p:cNvSpPr txBox="1">
                <a:spLocks noChangeArrowheads="1"/>
              </p:cNvSpPr>
              <p:nvPr/>
            </p:nvSpPr>
            <p:spPr bwMode="auto">
              <a:xfrm>
                <a:off x="2362200" y="5715000"/>
                <a:ext cx="3810000" cy="523220"/>
              </a:xfrm>
              <a:prstGeom prst="rect">
                <a:avLst/>
              </a:prstGeom>
              <a:noFill/>
              <a:ln w="9525">
                <a:noFill/>
                <a:miter lim="800000"/>
                <a:headEnd/>
                <a:tailEnd/>
              </a:ln>
            </p:spPr>
            <p:txBody>
              <a:bodyPr wrap="square">
                <a:spAutoFit/>
              </a:bodyPr>
              <a:lstStyle/>
              <a:p>
                <a:r>
                  <a:rPr lang="en-US" sz="1400" i="1" dirty="0" smtClean="0">
                    <a:solidFill>
                      <a:schemeClr val="tx1">
                        <a:lumMod val="65000"/>
                        <a:lumOff val="35000"/>
                      </a:schemeClr>
                    </a:solidFill>
                    <a:effectLst>
                      <a:outerShdw blurRad="38100" dist="38100" dir="2700000" algn="tl">
                        <a:srgbClr val="000000">
                          <a:alpha val="43137"/>
                        </a:srgbClr>
                      </a:outerShdw>
                    </a:effectLst>
                    <a:latin typeface="Liberation Serif" panose="02020603050405020304" pitchFamily="18" charset="0"/>
                    <a:cs typeface="Liberation Serif" panose="02020603050405020304" pitchFamily="18" charset="0"/>
                  </a:rPr>
                  <a:t>Concept Caching: Produce bazaar in Ghazni City, Afghanistan</a:t>
                </a:r>
                <a:endParaRPr lang="en-US" sz="1400" i="1" dirty="0">
                  <a:solidFill>
                    <a:schemeClr val="tx1">
                      <a:lumMod val="65000"/>
                      <a:lumOff val="35000"/>
                    </a:schemeClr>
                  </a:solidFill>
                  <a:effectLst>
                    <a:outerShdw blurRad="38100" dist="38100" dir="2700000" algn="tl">
                      <a:srgbClr val="000000">
                        <a:alpha val="43137"/>
                      </a:srgbClr>
                    </a:outerShdw>
                  </a:effectLst>
                  <a:latin typeface="Liberation Serif" panose="02020603050405020304" pitchFamily="18" charset="0"/>
                  <a:cs typeface="Liberation Serif" panose="02020603050405020304" pitchFamily="18" charset="0"/>
                </a:endParaRPr>
              </a:p>
            </p:txBody>
          </p:sp>
        </p:grpSp>
        <p:sp>
          <p:nvSpPr>
            <p:cNvPr id="7" name="TextBox 6"/>
            <p:cNvSpPr txBox="1"/>
            <p:nvPr/>
          </p:nvSpPr>
          <p:spPr>
            <a:xfrm>
              <a:off x="2590800" y="6172200"/>
              <a:ext cx="3581400" cy="276999"/>
            </a:xfrm>
            <a:prstGeom prst="rect">
              <a:avLst/>
            </a:prstGeom>
            <a:noFill/>
          </p:spPr>
          <p:txBody>
            <a:bodyPr wrap="square" rtlCol="0">
              <a:spAutoFit/>
            </a:bodyPr>
            <a:lstStyle/>
            <a:p>
              <a:pPr algn="r"/>
              <a:r>
                <a:rPr lang="en-US" sz="1200" dirty="0" smtClean="0">
                  <a:latin typeface="Liberation Serif" panose="02020603050405020304" pitchFamily="18" charset="0"/>
                  <a:cs typeface="Liberation Serif" panose="02020603050405020304" pitchFamily="18" charset="0"/>
                </a:rPr>
                <a:t>© Barbara Weightman</a:t>
              </a:r>
              <a:endParaRPr lang="en-US" sz="1200" dirty="0">
                <a:latin typeface="Liberation Serif" panose="02020603050405020304" pitchFamily="18" charset="0"/>
                <a:cs typeface="Liberation Serif" panose="02020603050405020304" pitchFamily="18" charset="0"/>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algn="l" eaLnBrk="1" hangingPunct="1"/>
            <a:r>
              <a:rPr lang="en-US" sz="3200" b="1" dirty="0" smtClean="0">
                <a:latin typeface="Liberation Serif" panose="02020603050405020304" pitchFamily="18" charset="0"/>
              </a:rPr>
              <a:t>Political Influences on Agriculture</a:t>
            </a:r>
          </a:p>
        </p:txBody>
      </p:sp>
      <p:sp>
        <p:nvSpPr>
          <p:cNvPr id="91138" name="Content Placeholder 2"/>
          <p:cNvSpPr>
            <a:spLocks noGrp="1"/>
          </p:cNvSpPr>
          <p:nvPr>
            <p:ph idx="1"/>
          </p:nvPr>
        </p:nvSpPr>
        <p:spPr>
          <a:xfrm>
            <a:off x="457200" y="1219200"/>
            <a:ext cx="8229600" cy="5334000"/>
          </a:xfrm>
        </p:spPr>
        <p:txBody>
          <a:bodyPr/>
          <a:lstStyle/>
          <a:p>
            <a:pPr eaLnBrk="1" hangingPunct="1">
              <a:spcBef>
                <a:spcPts val="400"/>
              </a:spcBef>
            </a:pPr>
            <a:r>
              <a:rPr lang="en-US" sz="2300" dirty="0" smtClean="0">
                <a:latin typeface="Liberation Serif" panose="02020603050405020304" pitchFamily="18" charset="0"/>
              </a:rPr>
              <a:t>Cash crop: cotton</a:t>
            </a:r>
          </a:p>
          <a:p>
            <a:pPr eaLnBrk="1" hangingPunct="1">
              <a:spcBef>
                <a:spcPts val="400"/>
              </a:spcBef>
            </a:pPr>
            <a:r>
              <a:rPr lang="en-US" sz="2300" dirty="0" smtClean="0">
                <a:latin typeface="Liberation Serif" panose="02020603050405020304" pitchFamily="18" charset="0"/>
              </a:rPr>
              <a:t>Colonial powers established a trading network that led to the globalization of the cotton industry.</a:t>
            </a:r>
          </a:p>
          <a:p>
            <a:pPr eaLnBrk="1" hangingPunct="1">
              <a:spcBef>
                <a:spcPts val="400"/>
              </a:spcBef>
            </a:pPr>
            <a:r>
              <a:rPr lang="en-US" sz="2300" dirty="0" smtClean="0">
                <a:latin typeface="Liberation Serif" panose="02020603050405020304" pitchFamily="18" charset="0"/>
              </a:rPr>
              <a:t>Cotton cultivation expanded greatly when the Industrial Revolution produced machines for cotton ginning, spinning, and weaving that increased productive capacity, brought prices down, and put cotton goods within the reach of mass markets.</a:t>
            </a:r>
          </a:p>
          <a:p>
            <a:pPr eaLnBrk="1" hangingPunct="1">
              <a:spcBef>
                <a:spcPts val="400"/>
              </a:spcBef>
            </a:pPr>
            <a:r>
              <a:rPr lang="en-US" sz="2300" dirty="0" smtClean="0">
                <a:latin typeface="Liberation Serif" panose="02020603050405020304" pitchFamily="18" charset="0"/>
              </a:rPr>
              <a:t>Even as countries emerged from colonial control, they were left with a legacy of large landholdings owned or controlled by wealthy individuals or business entities.</a:t>
            </a:r>
          </a:p>
          <a:p>
            <a:pPr eaLnBrk="1" hangingPunct="1">
              <a:spcBef>
                <a:spcPts val="400"/>
              </a:spcBef>
            </a:pPr>
            <a:r>
              <a:rPr lang="en-US" sz="2300" dirty="0" smtClean="0">
                <a:latin typeface="Liberation Serif" panose="02020603050405020304" pitchFamily="18" charset="0"/>
              </a:rPr>
              <a:t>Tax regulations and subsidies favoring certain land uses.</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pPr algn="l" eaLnBrk="1" hangingPunct="1"/>
            <a:r>
              <a:rPr lang="en-US" sz="3200" b="1" dirty="0" smtClean="0">
                <a:latin typeface="Liberation Serif" panose="02020603050405020304" pitchFamily="18" charset="0"/>
              </a:rPr>
              <a:t>Socio-cultural Influences on Agriculture</a:t>
            </a:r>
          </a:p>
        </p:txBody>
      </p:sp>
      <p:sp>
        <p:nvSpPr>
          <p:cNvPr id="3" name="Content Placeholder 2"/>
          <p:cNvSpPr>
            <a:spLocks noGrp="1"/>
          </p:cNvSpPr>
          <p:nvPr>
            <p:ph idx="1"/>
          </p:nvPr>
        </p:nvSpPr>
        <p:spPr>
          <a:xfrm>
            <a:off x="457200" y="1600200"/>
            <a:ext cx="8534400" cy="4876800"/>
          </a:xfrm>
        </p:spPr>
        <p:txBody>
          <a:bodyPr/>
          <a:lstStyle/>
          <a:p>
            <a:pPr eaLnBrk="1" hangingPunct="1">
              <a:defRPr/>
            </a:pPr>
            <a:r>
              <a:rPr lang="en-US" sz="2400" b="1" dirty="0" smtClean="0">
                <a:latin typeface="Liberation Serif" panose="02020603050405020304" pitchFamily="18" charset="0"/>
              </a:rPr>
              <a:t>Luxury crops</a:t>
            </a:r>
            <a:r>
              <a:rPr lang="en-US" sz="2400" dirty="0" smtClean="0">
                <a:latin typeface="Liberation Serif" panose="02020603050405020304" pitchFamily="18" charset="0"/>
              </a:rPr>
              <a:t>, such as coffee:</a:t>
            </a:r>
          </a:p>
          <a:p>
            <a:pPr lvl="1" eaLnBrk="1" hangingPunct="1">
              <a:buFont typeface="Arial"/>
              <a:buChar char="•"/>
              <a:defRPr/>
            </a:pPr>
            <a:r>
              <a:rPr lang="en-US" sz="2400" dirty="0" smtClean="0">
                <a:latin typeface="Liberation Serif" panose="02020603050405020304" pitchFamily="18" charset="0"/>
              </a:rPr>
              <a:t>In </a:t>
            </a:r>
            <a:r>
              <a:rPr lang="en-US" sz="2400" dirty="0">
                <a:latin typeface="Liberation Serif" panose="02020603050405020304" pitchFamily="18" charset="0"/>
              </a:rPr>
              <a:t>most cases coffee is produced </a:t>
            </a:r>
            <a:r>
              <a:rPr lang="en-US" sz="2400" dirty="0" smtClean="0">
                <a:latin typeface="Liberation Serif" panose="02020603050405020304" pitchFamily="18" charset="0"/>
              </a:rPr>
              <a:t>on enormous, foreign-owned </a:t>
            </a:r>
            <a:r>
              <a:rPr lang="en-US" sz="2400" dirty="0">
                <a:latin typeface="Liberation Serif" panose="02020603050405020304" pitchFamily="18" charset="0"/>
              </a:rPr>
              <a:t>plantations, </a:t>
            </a:r>
            <a:r>
              <a:rPr lang="en-US" sz="2400" dirty="0" smtClean="0">
                <a:latin typeface="Liberation Serif" panose="02020603050405020304" pitchFamily="18" charset="0"/>
              </a:rPr>
              <a:t>where </a:t>
            </a:r>
            <a:r>
              <a:rPr lang="en-US" sz="2400" dirty="0">
                <a:latin typeface="Liberation Serif" panose="02020603050405020304" pitchFamily="18" charset="0"/>
              </a:rPr>
              <a:t>it is picked by </a:t>
            </a:r>
            <a:r>
              <a:rPr lang="en-US" sz="2400" dirty="0" smtClean="0">
                <a:latin typeface="Liberation Serif" panose="02020603050405020304" pitchFamily="18" charset="0"/>
              </a:rPr>
              <a:t>local laborers </a:t>
            </a:r>
            <a:r>
              <a:rPr lang="en-US" sz="2400" dirty="0">
                <a:latin typeface="Liberation Serif" panose="02020603050405020304" pitchFamily="18" charset="0"/>
              </a:rPr>
              <a:t>who </a:t>
            </a:r>
            <a:r>
              <a:rPr lang="en-US" sz="2400" dirty="0" smtClean="0">
                <a:latin typeface="Liberation Serif" panose="02020603050405020304" pitchFamily="18" charset="0"/>
              </a:rPr>
              <a:t>are hired </a:t>
            </a:r>
            <a:r>
              <a:rPr lang="en-US" sz="2400" dirty="0">
                <a:latin typeface="Liberation Serif" panose="02020603050405020304" pitchFamily="18" charset="0"/>
              </a:rPr>
              <a:t>at very low wage rates</a:t>
            </a:r>
            <a:endParaRPr lang="en-US" sz="2400" dirty="0" smtClean="0">
              <a:latin typeface="Liberation Serif" panose="02020603050405020304" pitchFamily="18" charset="0"/>
            </a:endParaRPr>
          </a:p>
          <a:p>
            <a:pPr lvl="1" eaLnBrk="1" hangingPunct="1">
              <a:buFont typeface="Arial"/>
              <a:buChar char="•"/>
              <a:defRPr/>
            </a:pPr>
            <a:r>
              <a:rPr lang="en-US" sz="2400" dirty="0" smtClean="0">
                <a:latin typeface="Liberation Serif" panose="02020603050405020304" pitchFamily="18" charset="0"/>
              </a:rPr>
              <a:t>Fair trade: </a:t>
            </a:r>
            <a:r>
              <a:rPr lang="en-US" sz="2400" dirty="0">
                <a:latin typeface="Liberation Serif" panose="02020603050405020304" pitchFamily="18" charset="0"/>
              </a:rPr>
              <a:t>guarantees coffee producers a “fair trade </a:t>
            </a:r>
            <a:r>
              <a:rPr lang="en-US" sz="2400" dirty="0" smtClean="0">
                <a:latin typeface="Liberation Serif" panose="02020603050405020304" pitchFamily="18" charset="0"/>
              </a:rPr>
              <a:t>price” of </a:t>
            </a:r>
            <a:r>
              <a:rPr lang="en-US" sz="2400" dirty="0">
                <a:latin typeface="Liberation Serif" panose="02020603050405020304" pitchFamily="18" charset="0"/>
              </a:rPr>
              <a:t>$1.40 per pound of coffee (plus bonuses of $0.30 </a:t>
            </a:r>
            <a:r>
              <a:rPr lang="en-US" sz="2400" dirty="0" smtClean="0">
                <a:latin typeface="Liberation Serif" panose="02020603050405020304" pitchFamily="18" charset="0"/>
              </a:rPr>
              <a:t>per pound </a:t>
            </a:r>
            <a:r>
              <a:rPr lang="en-US" sz="2400" dirty="0">
                <a:latin typeface="Liberation Serif" panose="02020603050405020304" pitchFamily="18" charset="0"/>
              </a:rPr>
              <a:t>for organic</a:t>
            </a:r>
            <a:r>
              <a:rPr lang="en-US" sz="2400" dirty="0" smtClean="0">
                <a:latin typeface="Liberation Serif" panose="02020603050405020304" pitchFamily="18" charset="0"/>
              </a:rPr>
              <a:t>)</a:t>
            </a:r>
          </a:p>
          <a:p>
            <a:pPr lvl="1" eaLnBrk="1" hangingPunct="1">
              <a:buFont typeface="Arial"/>
              <a:buChar char="•"/>
              <a:defRPr/>
            </a:pPr>
            <a:r>
              <a:rPr lang="en-US" sz="2400" dirty="0">
                <a:latin typeface="Liberation Serif" panose="02020603050405020304" pitchFamily="18" charset="0"/>
              </a:rPr>
              <a:t>People’s changing tastes also shape the geography </a:t>
            </a:r>
            <a:r>
              <a:rPr lang="en-US" sz="2400" dirty="0" smtClean="0">
                <a:latin typeface="Liberation Serif" panose="02020603050405020304" pitchFamily="18" charset="0"/>
              </a:rPr>
              <a:t>of agriculture (e.g., tea)</a:t>
            </a:r>
            <a:endParaRPr lang="en-US" sz="2400"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381000"/>
            <a:ext cx="8229600" cy="1143000"/>
          </a:xfrm>
        </p:spPr>
        <p:txBody>
          <a:bodyPr/>
          <a:lstStyle/>
          <a:p>
            <a:pPr algn="l" eaLnBrk="1" hangingPunct="1"/>
            <a:r>
              <a:rPr lang="en-US" sz="3200" b="1" dirty="0" smtClean="0">
                <a:latin typeface="Liberation Serif" panose="02020603050405020304" pitchFamily="18" charset="0"/>
              </a:rPr>
              <a:t>Agribusiness and the Changing Geography of Agriculture</a:t>
            </a:r>
          </a:p>
        </p:txBody>
      </p:sp>
      <p:sp>
        <p:nvSpPr>
          <p:cNvPr id="93186" name="Content Placeholder 2"/>
          <p:cNvSpPr>
            <a:spLocks noGrp="1"/>
          </p:cNvSpPr>
          <p:nvPr>
            <p:ph idx="1"/>
          </p:nvPr>
        </p:nvSpPr>
        <p:spPr>
          <a:xfrm>
            <a:off x="457200" y="1798637"/>
            <a:ext cx="8229600" cy="4525963"/>
          </a:xfrm>
        </p:spPr>
        <p:txBody>
          <a:bodyPr/>
          <a:lstStyle/>
          <a:p>
            <a:pPr eaLnBrk="1" hangingPunct="1"/>
            <a:r>
              <a:rPr lang="en-US" sz="2400" b="1" dirty="0" smtClean="0">
                <a:latin typeface="Liberation Serif" panose="02020603050405020304" pitchFamily="18" charset="0"/>
              </a:rPr>
              <a:t>Agribusiness: </a:t>
            </a:r>
            <a:r>
              <a:rPr lang="en-US" sz="2400" dirty="0" smtClean="0">
                <a:latin typeface="Liberation Serif" panose="02020603050405020304" pitchFamily="18" charset="0"/>
              </a:rPr>
              <a:t>the businesses that provide a vast array of goods and services to support the agricultural industry.</a:t>
            </a:r>
          </a:p>
          <a:p>
            <a:pPr eaLnBrk="1" hangingPunct="1"/>
            <a:r>
              <a:rPr lang="en-US" sz="2400" dirty="0" smtClean="0">
                <a:latin typeface="Liberation Serif" panose="02020603050405020304" pitchFamily="18" charset="0"/>
              </a:rPr>
              <a:t>A global network of farm production is oriented to the one-fifth of the world’s population that is highly urbanized, wealthy, and powerful.</a:t>
            </a:r>
          </a:p>
          <a:p>
            <a:pPr eaLnBrk="1" hangingPunct="1"/>
            <a:r>
              <a:rPr lang="en-US" sz="2400" dirty="0" smtClean="0">
                <a:latin typeface="Liberation Serif" panose="02020603050405020304" pitchFamily="18" charset="0"/>
              </a:rPr>
              <a:t>Few farmers in distant lands have real control over land-use decisions, for the better off people in the global economic core continue to decide what will be bought at what price.</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57200" y="381000"/>
            <a:ext cx="8229600" cy="1143000"/>
          </a:xfrm>
        </p:spPr>
        <p:txBody>
          <a:bodyPr/>
          <a:lstStyle/>
          <a:p>
            <a:pPr algn="l" eaLnBrk="1" hangingPunct="1"/>
            <a:r>
              <a:rPr lang="en-US" sz="3200" b="1" dirty="0" smtClean="0">
                <a:latin typeface="Liberation Serif" panose="02020603050405020304" pitchFamily="18" charset="0"/>
              </a:rPr>
              <a:t>Environmental Impacts of Commercial Agriculture</a:t>
            </a:r>
          </a:p>
        </p:txBody>
      </p:sp>
      <p:sp>
        <p:nvSpPr>
          <p:cNvPr id="94210" name="Content Placeholder 2"/>
          <p:cNvSpPr>
            <a:spLocks noGrp="1"/>
          </p:cNvSpPr>
          <p:nvPr>
            <p:ph idx="1"/>
          </p:nvPr>
        </p:nvSpPr>
        <p:spPr>
          <a:xfrm>
            <a:off x="457200" y="1722437"/>
            <a:ext cx="8229600" cy="4525963"/>
          </a:xfrm>
        </p:spPr>
        <p:txBody>
          <a:bodyPr/>
          <a:lstStyle/>
          <a:p>
            <a:pPr eaLnBrk="1" hangingPunct="1"/>
            <a:r>
              <a:rPr lang="en-US" sz="2400" dirty="0" smtClean="0">
                <a:latin typeface="Liberation Serif" panose="02020603050405020304" pitchFamily="18" charset="0"/>
              </a:rPr>
              <a:t>Overfishing</a:t>
            </a:r>
          </a:p>
          <a:p>
            <a:pPr eaLnBrk="1" hangingPunct="1"/>
            <a:r>
              <a:rPr lang="en-US" sz="2400" dirty="0" smtClean="0">
                <a:latin typeface="Liberation Serif" panose="02020603050405020304" pitchFamily="18" charset="0"/>
              </a:rPr>
              <a:t>Land clearing and deforestation</a:t>
            </a:r>
          </a:p>
          <a:p>
            <a:pPr eaLnBrk="1" hangingPunct="1"/>
            <a:r>
              <a:rPr lang="en-US" sz="2400" dirty="0" smtClean="0">
                <a:latin typeface="Liberation Serif" panose="02020603050405020304" pitchFamily="18" charset="0"/>
              </a:rPr>
              <a:t>Concerns over the introduction of chemical fertilizers and pesticides into the environment—as well as soil erosion.</a:t>
            </a:r>
          </a:p>
          <a:p>
            <a:pPr eaLnBrk="1" hangingPunct="1"/>
            <a:r>
              <a:rPr lang="en-US" sz="2400" dirty="0" smtClean="0">
                <a:latin typeface="Liberation Serif" panose="02020603050405020304" pitchFamily="18" charset="0"/>
              </a:rPr>
              <a:t>Ecological degradation and desertification</a:t>
            </a:r>
          </a:p>
          <a:p>
            <a:pPr eaLnBrk="1" hangingPunct="1"/>
            <a:r>
              <a:rPr lang="en-US" sz="2400" dirty="0" smtClean="0">
                <a:latin typeface="Liberation Serif" panose="02020603050405020304" pitchFamily="18" charset="0"/>
              </a:rPr>
              <a:t>The growth of organic farming and the move toward the use of local foods in some communities can benefit the environment.</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457200" y="381000"/>
            <a:ext cx="8229600" cy="1143000"/>
          </a:xfrm>
        </p:spPr>
        <p:txBody>
          <a:bodyPr/>
          <a:lstStyle/>
          <a:p>
            <a:pPr algn="l" eaLnBrk="1" hangingPunct="1"/>
            <a:r>
              <a:rPr lang="en-US" sz="3200" b="1" dirty="0" smtClean="0">
                <a:latin typeface="Liberation Serif" panose="02020603050405020304" pitchFamily="18" charset="0"/>
              </a:rPr>
              <a:t>The Challenge of Feeding Everyone</a:t>
            </a:r>
          </a:p>
        </p:txBody>
      </p:sp>
      <p:sp>
        <p:nvSpPr>
          <p:cNvPr id="95234" name="Content Placeholder 2"/>
          <p:cNvSpPr>
            <a:spLocks noGrp="1"/>
          </p:cNvSpPr>
          <p:nvPr>
            <p:ph idx="1"/>
          </p:nvPr>
        </p:nvSpPr>
        <p:spPr>
          <a:xfrm>
            <a:off x="533400" y="1524000"/>
            <a:ext cx="8458200" cy="4953000"/>
          </a:xfrm>
        </p:spPr>
        <p:txBody>
          <a:bodyPr/>
          <a:lstStyle/>
          <a:p>
            <a:pPr eaLnBrk="1" hangingPunct="1"/>
            <a:r>
              <a:rPr lang="en-US" sz="2400" dirty="0" smtClean="0">
                <a:latin typeface="Liberation Serif" panose="02020603050405020304" pitchFamily="18" charset="0"/>
              </a:rPr>
              <a:t>Worldwide, about 1 billion people are malnourished.</a:t>
            </a:r>
          </a:p>
          <a:p>
            <a:pPr eaLnBrk="1" hangingPunct="1"/>
            <a:r>
              <a:rPr lang="en-US" sz="2400" dirty="0" smtClean="0">
                <a:latin typeface="Liberation Serif" panose="02020603050405020304" pitchFamily="18" charset="0"/>
              </a:rPr>
              <a:t>Inadequate distribution systems and widespread poverty.</a:t>
            </a:r>
          </a:p>
          <a:p>
            <a:pPr eaLnBrk="1" hangingPunct="1"/>
            <a:r>
              <a:rPr lang="en-US" sz="2400" dirty="0" smtClean="0">
                <a:latin typeface="Liberation Serif" panose="02020603050405020304" pitchFamily="18" charset="0"/>
              </a:rPr>
              <a:t>Some of the most fertile, productive farmlands are lost to housing and retail developments.</a:t>
            </a:r>
          </a:p>
          <a:p>
            <a:pPr eaLnBrk="1" hangingPunct="1"/>
            <a:r>
              <a:rPr lang="en-US" sz="2400" dirty="0" smtClean="0">
                <a:latin typeface="Liberation Serif" panose="02020603050405020304" pitchFamily="18" charset="0"/>
              </a:rPr>
              <a:t>Commercial agricultural areas are converted into regions for second homes.</a:t>
            </a:r>
          </a:p>
          <a:p>
            <a:pPr eaLnBrk="1" hangingPunct="1"/>
            <a:r>
              <a:rPr lang="en-US" sz="2400" dirty="0" smtClean="0">
                <a:latin typeface="Liberation Serif" panose="02020603050405020304" pitchFamily="18" charset="0"/>
              </a:rPr>
              <a:t>Population growth and the loss of agricultural land help to explain why global food prices have been on the rise for more than a decade.</a:t>
            </a:r>
          </a:p>
          <a:p>
            <a:pPr eaLnBrk="1" hangingPunct="1"/>
            <a:r>
              <a:rPr lang="en-US" sz="2400" b="1" dirty="0" smtClean="0">
                <a:latin typeface="Liberation Serif" panose="02020603050405020304" pitchFamily="18" charset="0"/>
              </a:rPr>
              <a:t>Food deserts</a:t>
            </a:r>
            <a:r>
              <a:rPr lang="en-US" sz="2400" dirty="0" smtClean="0">
                <a:latin typeface="Liberation Serif" panose="02020603050405020304" pitchFamily="18" charset="0"/>
              </a:rPr>
              <a:t> are areas with limited access to fresh, nutritious foods.</a:t>
            </a:r>
          </a:p>
          <a:p>
            <a:pPr eaLnBrk="1" hangingPunct="1"/>
            <a:endParaRPr lang="en-US" dirty="0" smtClean="0"/>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Content Placeholder 2"/>
          <p:cNvSpPr>
            <a:spLocks noGrp="1"/>
          </p:cNvSpPr>
          <p:nvPr>
            <p:ph idx="1"/>
          </p:nvPr>
        </p:nvSpPr>
        <p:spPr/>
        <p:txBody>
          <a:bodyPr/>
          <a:lstStyle/>
          <a:p>
            <a:pPr marL="0" indent="0" algn="ctr" eaLnBrk="1" hangingPunct="1">
              <a:buFont typeface="Arial" charset="0"/>
              <a:buNone/>
            </a:pPr>
            <a:r>
              <a:rPr lang="en-US" b="1" dirty="0" smtClean="0">
                <a:solidFill>
                  <a:srgbClr val="FF0000"/>
                </a:solidFill>
              </a:rPr>
              <a:t>INSERT FIGURE 11.23</a:t>
            </a:r>
          </a:p>
        </p:txBody>
      </p:sp>
      <p:pic>
        <p:nvPicPr>
          <p:cNvPr id="2" name="Picture 1" descr="fou10e_fig_11_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67640"/>
            <a:ext cx="7223760" cy="6461760"/>
          </a:xfrm>
          <a:prstGeom prst="rect">
            <a:avLst/>
          </a:prstGeom>
        </p:spPr>
      </p:pic>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pPr eaLnBrk="1" hangingPunct="1"/>
            <a:r>
              <a:rPr lang="en-US" dirty="0" smtClean="0">
                <a:latin typeface="Liberation Serif" panose="02020603050405020304" pitchFamily="18" charset="0"/>
              </a:rPr>
              <a:t>Additional Resources</a:t>
            </a:r>
          </a:p>
        </p:txBody>
      </p:sp>
      <p:sp>
        <p:nvSpPr>
          <p:cNvPr id="3" name="Content Placeholder 2"/>
          <p:cNvSpPr>
            <a:spLocks noGrp="1"/>
          </p:cNvSpPr>
          <p:nvPr>
            <p:ph idx="1"/>
          </p:nvPr>
        </p:nvSpPr>
        <p:spPr>
          <a:xfrm>
            <a:off x="457200" y="1600200"/>
            <a:ext cx="8229600" cy="4724400"/>
          </a:xfrm>
        </p:spPr>
        <p:txBody>
          <a:bodyPr/>
          <a:lstStyle/>
          <a:p>
            <a:pPr eaLnBrk="1" hangingPunct="1"/>
            <a:r>
              <a:rPr lang="en-US" sz="2800" dirty="0" smtClean="0"/>
              <a:t>Food production and development </a:t>
            </a:r>
            <a:r>
              <a:rPr lang="en-US" sz="2400" dirty="0" smtClean="0">
                <a:hlinkClick r:id="rId3"/>
              </a:rPr>
              <a:t>http://www.foodfirst.org/media/opeds/2000/4-greenrev.html</a:t>
            </a:r>
            <a:endParaRPr lang="en-US" sz="2400" dirty="0" smtClean="0"/>
          </a:p>
          <a:p>
            <a:pPr eaLnBrk="1" hangingPunct="1"/>
            <a:r>
              <a:rPr lang="en-US" sz="2800" dirty="0" smtClean="0"/>
              <a:t>Preservation of agricultural lands </a:t>
            </a:r>
            <a:r>
              <a:rPr lang="en-US" sz="2800" dirty="0" smtClean="0">
                <a:hlinkClick r:id="rId4"/>
              </a:rPr>
              <a:t>http://www.farmland.org/</a:t>
            </a:r>
            <a:endParaRPr lang="en-US" sz="2800" dirty="0" smtClean="0"/>
          </a:p>
          <a:p>
            <a:pPr eaLnBrk="1" hangingPunct="1"/>
            <a:endParaRPr lang="en-US" sz="2800" dirty="0" smtClean="0"/>
          </a:p>
          <a:p>
            <a:pPr eaLnBrk="1" hangingPunct="1"/>
            <a:r>
              <a:rPr lang="en-US" sz="2800" dirty="0" smtClean="0"/>
              <a:t>Additional Resources on Geography Education</a:t>
            </a:r>
          </a:p>
          <a:p>
            <a:pPr lvl="1" eaLnBrk="1" hangingPunct="1"/>
            <a:r>
              <a:rPr lang="en-US" dirty="0" smtClean="0">
                <a:hlinkClick r:id="rId5"/>
              </a:rPr>
              <a:t>Agriculture</a:t>
            </a:r>
            <a:r>
              <a:rPr lang="en-US" dirty="0" smtClean="0"/>
              <a:t>, </a:t>
            </a:r>
            <a:r>
              <a:rPr lang="en-US" dirty="0" smtClean="0">
                <a:hlinkClick r:id="rId6"/>
              </a:rPr>
              <a:t>Agribusiness</a:t>
            </a:r>
            <a:r>
              <a:rPr lang="en-US" dirty="0" smtClean="0"/>
              <a:t>, </a:t>
            </a:r>
            <a:r>
              <a:rPr lang="en-US" dirty="0" smtClean="0">
                <a:hlinkClick r:id="rId7"/>
              </a:rPr>
              <a:t>Food Production</a:t>
            </a:r>
            <a:r>
              <a:rPr lang="en-US" dirty="0" smtClean="0"/>
              <a:t>, </a:t>
            </a:r>
            <a:r>
              <a:rPr lang="en-US" dirty="0" smtClean="0">
                <a:hlinkClick r:id="rId8"/>
              </a:rPr>
              <a:t>locavore</a:t>
            </a:r>
            <a:r>
              <a:rPr lang="en-US" dirty="0" smtClean="0"/>
              <a:t>, </a:t>
            </a:r>
            <a:r>
              <a:rPr lang="en-US" dirty="0" smtClean="0">
                <a:hlinkClick r:id="rId9"/>
              </a:rPr>
              <a:t>GMOs</a:t>
            </a:r>
            <a:r>
              <a:rPr lang="en-US" dirty="0" smtClean="0"/>
              <a:t>, </a:t>
            </a:r>
            <a:r>
              <a:rPr lang="en-US" dirty="0" smtClean="0">
                <a:hlinkClick r:id="rId10"/>
              </a:rPr>
              <a:t>organic</a:t>
            </a:r>
            <a:endParaRPr lang="en-US" dirty="0" smtClean="0"/>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533400" y="533400"/>
            <a:ext cx="8229600" cy="5638800"/>
          </a:xfrm>
        </p:spPr>
        <p:txBody>
          <a:bodyPr/>
          <a:lstStyle/>
          <a:p>
            <a:pPr eaLnBrk="1" hangingPunct="1"/>
            <a:r>
              <a:rPr lang="en-US" sz="2400" b="1" dirty="0" smtClean="0">
                <a:latin typeface="Liberation Serif" panose="02020603050405020304" pitchFamily="18" charset="0"/>
              </a:rPr>
              <a:t>Agricultural Labor</a:t>
            </a:r>
            <a:r>
              <a:rPr lang="en-US" sz="2400" dirty="0" smtClean="0">
                <a:latin typeface="Liberation Serif" panose="02020603050405020304" pitchFamily="18" charset="0"/>
              </a:rPr>
              <a:t>: In the United States, less than 2 percent of the workforce is involved in agricultural production.</a:t>
            </a:r>
          </a:p>
          <a:p>
            <a:pPr eaLnBrk="1" hangingPunct="1"/>
            <a:r>
              <a:rPr lang="en-US" sz="2400" dirty="0" smtClean="0">
                <a:latin typeface="Liberation Serif" panose="02020603050405020304" pitchFamily="18" charset="0"/>
              </a:rPr>
              <a:t>In the United States, total agricultural production is at an all-time high, but the proportion of the labor force in agriculture is at an all-time low.</a:t>
            </a:r>
          </a:p>
          <a:p>
            <a:pPr eaLnBrk="1" hangingPunct="1"/>
            <a:r>
              <a:rPr lang="en-US" sz="2400" dirty="0" smtClean="0">
                <a:latin typeface="Liberation Serif" panose="02020603050405020304" pitchFamily="18" charset="0"/>
              </a:rPr>
              <a:t>The drive toward </a:t>
            </a:r>
            <a:r>
              <a:rPr lang="en-US" sz="2400" b="1" dirty="0" smtClean="0">
                <a:latin typeface="Liberation Serif" panose="02020603050405020304" pitchFamily="18" charset="0"/>
              </a:rPr>
              <a:t>economic efficiency </a:t>
            </a:r>
            <a:r>
              <a:rPr lang="en-US" sz="2400" dirty="0" smtClean="0">
                <a:latin typeface="Liberation Serif" panose="02020603050405020304" pitchFamily="18" charset="0"/>
              </a:rPr>
              <a:t>has meant that the average size of farms (acres in production) in the United States has been growing, regardless of the kind of agricultural good produced.</a:t>
            </a:r>
          </a:p>
          <a:p>
            <a:pPr eaLnBrk="1" hangingPunct="1"/>
            <a:endParaRPr lang="en-US" sz="2400" dirty="0" smtClean="0">
              <a:latin typeface="Liberation Serif" panose="02020603050405020304" pitchFamily="18" charset="0"/>
            </a:endParaRPr>
          </a:p>
        </p:txBody>
      </p:sp>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381000" y="1143000"/>
            <a:ext cx="8229600" cy="5029200"/>
          </a:xfrm>
        </p:spPr>
        <p:txBody>
          <a:bodyPr/>
          <a:lstStyle/>
          <a:p>
            <a:pPr eaLnBrk="1" hangingPunct="1">
              <a:defRPr/>
            </a:pPr>
            <a:r>
              <a:rPr lang="en-US" sz="2400" dirty="0" smtClean="0">
                <a:latin typeface="Liberation Serif" panose="02020603050405020304" pitchFamily="18" charset="0"/>
              </a:rPr>
              <a:t>National Research </a:t>
            </a:r>
            <a:r>
              <a:rPr lang="en-US" sz="2400" dirty="0">
                <a:latin typeface="Liberation Serif" panose="02020603050405020304" pitchFamily="18" charset="0"/>
              </a:rPr>
              <a:t>Council of the U.S. National Academy of </a:t>
            </a:r>
            <a:r>
              <a:rPr lang="en-US" sz="2400" dirty="0" smtClean="0">
                <a:latin typeface="Liberation Serif" panose="02020603050405020304" pitchFamily="18" charset="0"/>
              </a:rPr>
              <a:t>Sciences identifies </a:t>
            </a:r>
            <a:r>
              <a:rPr lang="en-US" sz="2400" dirty="0">
                <a:latin typeface="Liberation Serif" panose="02020603050405020304" pitchFamily="18" charset="0"/>
              </a:rPr>
              <a:t>four major issues that affect food security worldwide:</a:t>
            </a:r>
            <a:endParaRPr lang="en-US" sz="2400" dirty="0" smtClean="0">
              <a:latin typeface="Liberation Serif" panose="02020603050405020304" pitchFamily="18" charset="0"/>
            </a:endParaRPr>
          </a:p>
          <a:p>
            <a:pPr marL="914400" lvl="1" indent="-514350" eaLnBrk="1" hangingPunct="1">
              <a:buFont typeface="+mj-lt"/>
              <a:buAutoNum type="arabicPeriod"/>
              <a:defRPr/>
            </a:pPr>
            <a:r>
              <a:rPr lang="en-US" sz="2400" dirty="0" smtClean="0">
                <a:latin typeface="Liberation Serif" panose="02020603050405020304" pitchFamily="18" charset="0"/>
              </a:rPr>
              <a:t>Varying </a:t>
            </a:r>
            <a:r>
              <a:rPr lang="en-US" sz="2400" dirty="0">
                <a:latin typeface="Liberation Serif" panose="02020603050405020304" pitchFamily="18" charset="0"/>
              </a:rPr>
              <a:t>abilities to balance production </a:t>
            </a:r>
            <a:r>
              <a:rPr lang="en-US" sz="2400" dirty="0" smtClean="0">
                <a:latin typeface="Liberation Serif" panose="02020603050405020304" pitchFamily="18" charset="0"/>
              </a:rPr>
              <a:t>and consumption across </a:t>
            </a:r>
            <a:r>
              <a:rPr lang="en-US" sz="2400" dirty="0">
                <a:latin typeface="Liberation Serif" panose="02020603050405020304" pitchFamily="18" charset="0"/>
              </a:rPr>
              <a:t>regions and </a:t>
            </a:r>
            <a:r>
              <a:rPr lang="en-US" sz="2400" dirty="0" smtClean="0">
                <a:latin typeface="Liberation Serif" panose="02020603050405020304" pitchFamily="18" charset="0"/>
              </a:rPr>
              <a:t>countries</a:t>
            </a:r>
          </a:p>
          <a:p>
            <a:pPr marL="914400" lvl="1" indent="-514350" eaLnBrk="1" hangingPunct="1">
              <a:buFont typeface="+mj-lt"/>
              <a:buAutoNum type="arabicPeriod"/>
              <a:defRPr/>
            </a:pPr>
            <a:r>
              <a:rPr lang="en-US" sz="2400" dirty="0" smtClean="0">
                <a:latin typeface="Liberation Serif" panose="02020603050405020304" pitchFamily="18" charset="0"/>
              </a:rPr>
              <a:t>Accelerating conversions </a:t>
            </a:r>
            <a:r>
              <a:rPr lang="en-US" sz="2400" dirty="0">
                <a:latin typeface="Liberation Serif" panose="02020603050405020304" pitchFamily="18" charset="0"/>
              </a:rPr>
              <a:t>of </a:t>
            </a:r>
            <a:r>
              <a:rPr lang="en-US" sz="2400" dirty="0" smtClean="0">
                <a:latin typeface="Liberation Serif" panose="02020603050405020304" pitchFamily="18" charset="0"/>
              </a:rPr>
              <a:t>agricultural land to </a:t>
            </a:r>
            <a:r>
              <a:rPr lang="en-US" sz="2400" dirty="0">
                <a:latin typeface="Liberation Serif" panose="02020603050405020304" pitchFamily="18" charset="0"/>
              </a:rPr>
              <a:t>urban </a:t>
            </a:r>
            <a:r>
              <a:rPr lang="en-US" sz="2400" dirty="0" smtClean="0">
                <a:latin typeface="Liberation Serif" panose="02020603050405020304" pitchFamily="18" charset="0"/>
              </a:rPr>
              <a:t>uses</a:t>
            </a:r>
          </a:p>
          <a:p>
            <a:pPr marL="914400" lvl="1" indent="-514350" eaLnBrk="1" hangingPunct="1">
              <a:buFont typeface="+mj-lt"/>
              <a:buAutoNum type="arabicPeriod"/>
              <a:defRPr/>
            </a:pPr>
            <a:r>
              <a:rPr lang="en-US" sz="2400" dirty="0" smtClean="0">
                <a:latin typeface="Liberation Serif" panose="02020603050405020304" pitchFamily="18" charset="0"/>
              </a:rPr>
              <a:t>Increasingly energy-intensive </a:t>
            </a:r>
            <a:r>
              <a:rPr lang="en-US" sz="2400" dirty="0">
                <a:latin typeface="Liberation Serif" panose="02020603050405020304" pitchFamily="18" charset="0"/>
              </a:rPr>
              <a:t>food production </a:t>
            </a:r>
            <a:r>
              <a:rPr lang="en-US" sz="2400" dirty="0" smtClean="0">
                <a:latin typeface="Liberation Serif" panose="02020603050405020304" pitchFamily="18" charset="0"/>
              </a:rPr>
              <a:t>methods </a:t>
            </a:r>
            <a:r>
              <a:rPr lang="en-US" sz="2400" dirty="0">
                <a:latin typeface="Liberation Serif" panose="02020603050405020304" pitchFamily="18" charset="0"/>
              </a:rPr>
              <a:t>in a </a:t>
            </a:r>
            <a:r>
              <a:rPr lang="en-US" sz="2400" dirty="0" smtClean="0">
                <a:latin typeface="Liberation Serif" panose="02020603050405020304" pitchFamily="18" charset="0"/>
              </a:rPr>
              <a:t>world </a:t>
            </a:r>
            <a:r>
              <a:rPr lang="en-US" sz="2400" dirty="0">
                <a:latin typeface="Liberation Serif" panose="02020603050405020304" pitchFamily="18" charset="0"/>
              </a:rPr>
              <a:t>of shrinking fossil fuel </a:t>
            </a:r>
            <a:r>
              <a:rPr lang="en-US" sz="2400" dirty="0" smtClean="0">
                <a:latin typeface="Liberation Serif" panose="02020603050405020304" pitchFamily="18" charset="0"/>
              </a:rPr>
              <a:t>resources</a:t>
            </a:r>
          </a:p>
          <a:p>
            <a:pPr marL="914400" lvl="1" indent="-514350" eaLnBrk="1" hangingPunct="1">
              <a:buFont typeface="+mj-lt"/>
              <a:buAutoNum type="arabicPeriod"/>
              <a:defRPr/>
            </a:pPr>
            <a:r>
              <a:rPr lang="en-US" sz="2400" dirty="0" smtClean="0">
                <a:latin typeface="Liberation Serif" panose="02020603050405020304" pitchFamily="18" charset="0"/>
              </a:rPr>
              <a:t>Expanding use of food </a:t>
            </a:r>
            <a:r>
              <a:rPr lang="en-US" sz="2400" dirty="0">
                <a:latin typeface="Liberation Serif" panose="02020603050405020304" pitchFamily="18" charset="0"/>
              </a:rPr>
              <a:t>crops for biofuel </a:t>
            </a:r>
            <a:r>
              <a:rPr lang="en-US" sz="2400" dirty="0" smtClean="0">
                <a:latin typeface="Liberation Serif" panose="02020603050405020304" pitchFamily="18" charset="0"/>
              </a:rPr>
              <a:t>production</a:t>
            </a:r>
            <a:endParaRPr lang="en-US" sz="2400" b="1" dirty="0" smtClean="0">
              <a:latin typeface="Liberation Serif" panose="02020603050405020304" pitchFamily="18" charset="0"/>
            </a:endParaRPr>
          </a:p>
          <a:p>
            <a:pPr marL="0" indent="0" eaLnBrk="1" hangingPunct="1">
              <a:buFont typeface="Arial" charset="0"/>
              <a:buNone/>
              <a:defRPr/>
            </a:pPr>
            <a:endParaRPr lang="en-US" sz="2400" b="1" dirty="0" smtClean="0">
              <a:latin typeface="Liberation Serif" panose="02020603050405020304" pitchFamily="18" charset="0"/>
            </a:endParaRPr>
          </a:p>
          <a:p>
            <a:pPr marL="0" indent="0" eaLnBrk="1" hangingPunct="1">
              <a:buFont typeface="Arial" charset="0"/>
              <a:buNone/>
              <a:defRPr/>
            </a:pPr>
            <a:endParaRPr lang="en-US" sz="2400" b="1" dirty="0" smtClean="0">
              <a:latin typeface="Liberation Serif" panose="02020603050405020304" pitchFamily="18" charset="0"/>
            </a:endParaRPr>
          </a:p>
        </p:txBody>
      </p:sp>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2" name="TextBox 1"/>
          <p:cNvSpPr txBox="1"/>
          <p:nvPr/>
        </p:nvSpPr>
        <p:spPr>
          <a:xfrm>
            <a:off x="609600" y="303073"/>
            <a:ext cx="8017254" cy="646331"/>
          </a:xfrm>
          <a:prstGeom prst="rect">
            <a:avLst/>
          </a:prstGeom>
          <a:noFill/>
        </p:spPr>
        <p:txBody>
          <a:bodyPr wrap="square" rtlCol="0">
            <a:spAutoFit/>
          </a:bodyPr>
          <a:lstStyle/>
          <a:p>
            <a:pPr algn="ctr"/>
            <a:r>
              <a:rPr lang="en-US" sz="3600" b="1" dirty="0" smtClean="0">
                <a:latin typeface="Liberation Serif" panose="02020603050405020304" pitchFamily="18" charset="0"/>
                <a:cs typeface="Liberation Serif" panose="02020603050405020304" pitchFamily="18" charset="0"/>
              </a:rPr>
              <a:t>Food Security</a:t>
            </a:r>
            <a:endParaRPr lang="en-US" sz="3600" b="1"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3"/>
          <p:cNvSpPr txBox="1">
            <a:spLocks noChangeArrowheads="1"/>
          </p:cNvSpPr>
          <p:nvPr/>
        </p:nvSpPr>
        <p:spPr bwMode="auto">
          <a:xfrm>
            <a:off x="609600" y="609600"/>
            <a:ext cx="3124200" cy="646113"/>
          </a:xfrm>
          <a:prstGeom prst="rect">
            <a:avLst/>
          </a:prstGeom>
          <a:noFill/>
          <a:ln w="9525">
            <a:noFill/>
            <a:miter lim="800000"/>
            <a:headEnd/>
            <a:tailEnd/>
          </a:ln>
        </p:spPr>
        <p:txBody>
          <a:bodyPr>
            <a:spAutoFit/>
          </a:bodyPr>
          <a:lstStyle/>
          <a:p>
            <a:r>
              <a:rPr lang="en-US" i="1" dirty="0">
                <a:solidFill>
                  <a:schemeClr val="bg1"/>
                </a:solidFill>
                <a:latin typeface="Liberation Serif" panose="02020603050405020304" pitchFamily="18" charset="0"/>
                <a:cs typeface="Liberation Serif" panose="02020603050405020304" pitchFamily="18" charset="0"/>
              </a:rPr>
              <a:t>Concept Caching:</a:t>
            </a:r>
          </a:p>
          <a:p>
            <a:r>
              <a:rPr lang="en-US" i="1" dirty="0">
                <a:solidFill>
                  <a:schemeClr val="bg1"/>
                </a:solidFill>
                <a:latin typeface="Liberation Serif" panose="02020603050405020304" pitchFamily="18" charset="0"/>
                <a:cs typeface="Liberation Serif" panose="02020603050405020304" pitchFamily="18" charset="0"/>
              </a:rPr>
              <a:t>Fenway Park, Boston, MA</a:t>
            </a:r>
          </a:p>
        </p:txBody>
      </p:sp>
      <p:sp>
        <p:nvSpPr>
          <p:cNvPr id="27650" name="TextBox 4"/>
          <p:cNvSpPr txBox="1">
            <a:spLocks noChangeArrowheads="1"/>
          </p:cNvSpPr>
          <p:nvPr/>
        </p:nvSpPr>
        <p:spPr bwMode="auto">
          <a:xfrm>
            <a:off x="381000" y="228600"/>
            <a:ext cx="7429500" cy="584776"/>
          </a:xfrm>
          <a:prstGeom prst="rect">
            <a:avLst/>
          </a:prstGeom>
          <a:noFill/>
          <a:ln w="9525">
            <a:noFill/>
            <a:miter lim="800000"/>
            <a:headEnd/>
            <a:tailEnd/>
          </a:ln>
        </p:spPr>
        <p:txBody>
          <a:bodyPr wrap="square">
            <a:spAutoFit/>
          </a:bodyPr>
          <a:lstStyle/>
          <a:p>
            <a:r>
              <a:rPr lang="en-US" sz="3200" b="1" dirty="0">
                <a:latin typeface="Liberation Serif" panose="02020603050405020304" pitchFamily="18" charset="0"/>
                <a:cs typeface="Liberation Serif" panose="02020603050405020304" pitchFamily="18" charset="0"/>
              </a:rPr>
              <a:t>Hunting, Gathering, and Fishing</a:t>
            </a:r>
          </a:p>
        </p:txBody>
      </p:sp>
      <p:sp>
        <p:nvSpPr>
          <p:cNvPr id="2" name="TextBox 1"/>
          <p:cNvSpPr txBox="1"/>
          <p:nvPr/>
        </p:nvSpPr>
        <p:spPr>
          <a:xfrm>
            <a:off x="381000" y="1066800"/>
            <a:ext cx="8534400" cy="3108543"/>
          </a:xfrm>
          <a:prstGeom prst="rect">
            <a:avLst/>
          </a:prstGeom>
          <a:noFill/>
        </p:spPr>
        <p:txBody>
          <a:bodyPr>
            <a:spAutoFit/>
          </a:bodyPr>
          <a:lstStyle/>
          <a:p>
            <a:pPr marL="285750" indent="-285750">
              <a:buFont typeface="Arial" pitchFamily="34" charset="0"/>
              <a:buChar char="•"/>
              <a:defRPr/>
            </a:pPr>
            <a:r>
              <a:rPr lang="en-US" sz="2800" dirty="0">
                <a:latin typeface="Liberation Serif" panose="02020603050405020304" pitchFamily="18" charset="0"/>
                <a:cs typeface="Liberation Serif" panose="02020603050405020304" pitchFamily="18" charset="0"/>
              </a:rPr>
              <a:t>Before the advent of agriculture, hunting, gathering, and fishing were the most common means of subsistence throughout the </a:t>
            </a:r>
            <a:r>
              <a:rPr lang="en-US" sz="2800" dirty="0" smtClean="0">
                <a:latin typeface="Liberation Serif" panose="02020603050405020304" pitchFamily="18" charset="0"/>
                <a:cs typeface="Liberation Serif" panose="02020603050405020304" pitchFamily="18" charset="0"/>
              </a:rPr>
              <a:t>world.</a:t>
            </a:r>
            <a:endParaRPr lang="en-US" sz="2800" dirty="0">
              <a:latin typeface="Liberation Serif" panose="02020603050405020304" pitchFamily="18" charset="0"/>
              <a:cs typeface="Liberation Serif" panose="02020603050405020304" pitchFamily="18" charset="0"/>
            </a:endParaRPr>
          </a:p>
          <a:p>
            <a:pPr marL="285750" indent="-285750">
              <a:buFont typeface="Arial" pitchFamily="34" charset="0"/>
              <a:buChar char="•"/>
              <a:defRPr/>
            </a:pPr>
            <a:r>
              <a:rPr lang="en-US" sz="2800" dirty="0">
                <a:latin typeface="Liberation Serif" panose="02020603050405020304" pitchFamily="18" charset="0"/>
                <a:cs typeface="Liberation Serif" panose="02020603050405020304" pitchFamily="18" charset="0"/>
              </a:rPr>
              <a:t>The size of hunting and gathering clans varied</a:t>
            </a:r>
          </a:p>
          <a:p>
            <a:pPr>
              <a:defRPr/>
            </a:pPr>
            <a:r>
              <a:rPr lang="en-US" sz="2800" dirty="0">
                <a:latin typeface="Liberation Serif" panose="02020603050405020304" pitchFamily="18" charset="0"/>
                <a:cs typeface="Liberation Serif" panose="02020603050405020304" pitchFamily="18" charset="0"/>
              </a:rPr>
              <a:t>   according to climate and resource </a:t>
            </a:r>
            <a:r>
              <a:rPr lang="en-US" sz="2800" dirty="0" smtClean="0">
                <a:latin typeface="Liberation Serif" panose="02020603050405020304" pitchFamily="18" charset="0"/>
                <a:cs typeface="Liberation Serif" panose="02020603050405020304" pitchFamily="18" charset="0"/>
              </a:rPr>
              <a:t>availability.</a:t>
            </a:r>
            <a:endParaRPr lang="en-US" sz="2800" dirty="0">
              <a:latin typeface="Liberation Serif" panose="02020603050405020304" pitchFamily="18" charset="0"/>
              <a:cs typeface="Liberation Serif" panose="02020603050405020304" pitchFamily="18" charset="0"/>
            </a:endParaRPr>
          </a:p>
          <a:p>
            <a:pPr marL="285750" indent="-285750">
              <a:buFont typeface="Arial" pitchFamily="34" charset="0"/>
              <a:buChar char="•"/>
              <a:defRPr/>
            </a:pPr>
            <a:r>
              <a:rPr lang="en-US" sz="2800" dirty="0">
                <a:latin typeface="Liberation Serif" panose="02020603050405020304" pitchFamily="18" charset="0"/>
                <a:cs typeface="Liberation Serif" panose="02020603050405020304" pitchFamily="18" charset="0"/>
              </a:rPr>
              <a:t>Hunting and gathering communities in areas of abundance could support larger </a:t>
            </a:r>
            <a:r>
              <a:rPr lang="en-US" sz="2800" dirty="0" smtClean="0">
                <a:latin typeface="Liberation Serif" panose="02020603050405020304" pitchFamily="18" charset="0"/>
                <a:cs typeface="Liberation Serif" panose="02020603050405020304" pitchFamily="18" charset="0"/>
              </a:rPr>
              <a:t>populations.</a:t>
            </a:r>
            <a:endParaRPr lang="en-US" sz="2800" dirty="0">
              <a:latin typeface="Liberation Serif" panose="02020603050405020304" pitchFamily="18" charset="0"/>
              <a:cs typeface="Liberation Serif" panose="02020603050405020304" pitchFamily="18" charset="0"/>
            </a:endParaRPr>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idx="1"/>
          </p:nvPr>
        </p:nvSpPr>
        <p:spPr>
          <a:xfrm>
            <a:off x="457200" y="304800"/>
            <a:ext cx="8229600" cy="609600"/>
          </a:xfrm>
        </p:spPr>
        <p:txBody>
          <a:bodyPr/>
          <a:lstStyle/>
          <a:p>
            <a:pPr marL="0" indent="0" eaLnBrk="1" hangingPunct="1">
              <a:buFont typeface="Arial" charset="0"/>
              <a:buNone/>
            </a:pPr>
            <a:r>
              <a:rPr lang="en-US" b="1" dirty="0" smtClean="0">
                <a:latin typeface="Liberation Serif" panose="02020603050405020304" pitchFamily="18" charset="0"/>
              </a:rPr>
              <a:t>Terrain and Tools</a:t>
            </a:r>
          </a:p>
          <a:p>
            <a:pPr marL="0" indent="0" eaLnBrk="1" hangingPunct="1">
              <a:buFont typeface="Arial" charset="0"/>
              <a:buNone/>
            </a:pPr>
            <a:endParaRPr lang="en-US" dirty="0" smtClean="0">
              <a:latin typeface="Liberation Serif" panose="02020603050405020304" pitchFamily="18" charset="0"/>
            </a:endParaRPr>
          </a:p>
        </p:txBody>
      </p:sp>
      <p:sp>
        <p:nvSpPr>
          <p:cNvPr id="29698" name="TextBox 3"/>
          <p:cNvSpPr txBox="1">
            <a:spLocks noChangeArrowheads="1"/>
          </p:cNvSpPr>
          <p:nvPr/>
        </p:nvSpPr>
        <p:spPr bwMode="auto">
          <a:xfrm>
            <a:off x="457200" y="990600"/>
            <a:ext cx="8382000" cy="4893647"/>
          </a:xfrm>
          <a:prstGeom prst="rect">
            <a:avLst/>
          </a:prstGeom>
          <a:noFill/>
          <a:ln w="9525">
            <a:noFill/>
            <a:miter lim="800000"/>
            <a:headEnd/>
            <a:tailEnd/>
          </a:ln>
        </p:spPr>
        <p:txBody>
          <a:bodyPr wrap="square">
            <a:spAutoFit/>
          </a:bodyPr>
          <a:lstStyle/>
          <a:p>
            <a:pPr marL="342900" indent="-342900">
              <a:buFont typeface="Arial" charset="0"/>
              <a:buChar char="•"/>
            </a:pPr>
            <a:r>
              <a:rPr lang="en-US" sz="2400" dirty="0">
                <a:latin typeface="Liberation Serif" panose="02020603050405020304" pitchFamily="18" charset="0"/>
                <a:cs typeface="Liberation Serif" panose="02020603050405020304" pitchFamily="18" charset="0"/>
              </a:rPr>
              <a:t>The first tools used in hunting were simple clubs—tree limbs that were thin at one end and thick and heavy at the </a:t>
            </a:r>
            <a:r>
              <a:rPr lang="en-US" sz="2400" dirty="0" smtClean="0">
                <a:latin typeface="Liberation Serif" panose="02020603050405020304" pitchFamily="18" charset="0"/>
                <a:cs typeface="Liberation Serif" panose="02020603050405020304" pitchFamily="18" charset="0"/>
              </a:rPr>
              <a:t>other.</a:t>
            </a:r>
            <a:endParaRPr lang="en-US" sz="2400" dirty="0">
              <a:latin typeface="Liberation Serif" panose="02020603050405020304" pitchFamily="18" charset="0"/>
              <a:cs typeface="Liberation Serif" panose="02020603050405020304" pitchFamily="18" charset="0"/>
            </a:endParaRPr>
          </a:p>
          <a:p>
            <a:pPr marL="342900" indent="-342900">
              <a:buFont typeface="Arial" charset="0"/>
              <a:buChar char="•"/>
            </a:pPr>
            <a:r>
              <a:rPr lang="en-US" sz="2400" dirty="0">
                <a:latin typeface="Liberation Serif" panose="02020603050405020304" pitchFamily="18" charset="0"/>
                <a:cs typeface="Liberation Serif" panose="02020603050405020304" pitchFamily="18" charset="0"/>
              </a:rPr>
              <a:t>The use of bone and stone and the development of spears made hunting far more </a:t>
            </a:r>
            <a:r>
              <a:rPr lang="en-US" sz="2400" dirty="0" smtClean="0">
                <a:latin typeface="Liberation Serif" panose="02020603050405020304" pitchFamily="18" charset="0"/>
                <a:cs typeface="Liberation Serif" panose="02020603050405020304" pitchFamily="18" charset="0"/>
              </a:rPr>
              <a:t>effective.</a:t>
            </a:r>
            <a:endParaRPr lang="en-US" sz="2400" dirty="0">
              <a:latin typeface="Liberation Serif" panose="02020603050405020304" pitchFamily="18" charset="0"/>
              <a:cs typeface="Liberation Serif" panose="02020603050405020304" pitchFamily="18" charset="0"/>
            </a:endParaRPr>
          </a:p>
          <a:p>
            <a:pPr marL="342900" indent="-342900">
              <a:buFont typeface="Arial" charset="0"/>
              <a:buChar char="•"/>
            </a:pPr>
            <a:r>
              <a:rPr lang="en-US" sz="2400" dirty="0">
                <a:latin typeface="Liberation Serif" panose="02020603050405020304" pitchFamily="18" charset="0"/>
                <a:cs typeface="Liberation Serif" panose="02020603050405020304" pitchFamily="18" charset="0"/>
              </a:rPr>
              <a:t>The first opportunities to control fire were offered by natural </a:t>
            </a:r>
            <a:r>
              <a:rPr lang="en-US" sz="2400" dirty="0" smtClean="0">
                <a:latin typeface="Liberation Serif" panose="02020603050405020304" pitchFamily="18" charset="0"/>
                <a:cs typeface="Liberation Serif" panose="02020603050405020304" pitchFamily="18" charset="0"/>
              </a:rPr>
              <a:t>conditions.</a:t>
            </a:r>
            <a:endParaRPr lang="en-US" sz="2400" dirty="0">
              <a:latin typeface="Liberation Serif" panose="02020603050405020304" pitchFamily="18" charset="0"/>
              <a:cs typeface="Liberation Serif" panose="02020603050405020304" pitchFamily="18" charset="0"/>
            </a:endParaRPr>
          </a:p>
          <a:p>
            <a:pPr marL="342900" indent="-342900">
              <a:buFont typeface="Arial" charset="0"/>
              <a:buChar char="•"/>
            </a:pPr>
            <a:r>
              <a:rPr lang="en-US" sz="2400" dirty="0">
                <a:latin typeface="Liberation Serif" panose="02020603050405020304" pitchFamily="18" charset="0"/>
                <a:cs typeface="Liberation Serif" panose="02020603050405020304" pitchFamily="18" charset="0"/>
              </a:rPr>
              <a:t>In addition to hunting game on land, humans harvested shellfish, trapped fish by cutting small patches of standing water off from the open sea, and invented tools to catch fish, including harpoons, hooks, and </a:t>
            </a:r>
            <a:r>
              <a:rPr lang="en-US" sz="2400" dirty="0" smtClean="0">
                <a:latin typeface="Liberation Serif" panose="02020603050405020304" pitchFamily="18" charset="0"/>
                <a:cs typeface="Liberation Serif" panose="02020603050405020304" pitchFamily="18" charset="0"/>
              </a:rPr>
              <a:t>baskets.</a:t>
            </a:r>
            <a:endParaRPr lang="en-US" sz="2400" dirty="0">
              <a:latin typeface="Liberation Serif" panose="02020603050405020304" pitchFamily="18" charset="0"/>
              <a:cs typeface="Liberation Serif" panose="02020603050405020304" pitchFamily="18" charset="0"/>
            </a:endParaRPr>
          </a:p>
          <a:p>
            <a:pPr marL="342900" indent="-342900">
              <a:buFont typeface="Arial" charset="0"/>
              <a:buChar char="•"/>
            </a:pPr>
            <a:r>
              <a:rPr lang="en-US" sz="2400" dirty="0">
                <a:latin typeface="Liberation Serif" panose="02020603050405020304" pitchFamily="18" charset="0"/>
                <a:cs typeface="Liberation Serif" panose="02020603050405020304" pitchFamily="18" charset="0"/>
              </a:rPr>
              <a:t>Using tools and fire, human communities altered their environments, which helped to establish more reliable food supplies.</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457200" y="457200"/>
            <a:ext cx="7315200" cy="960438"/>
          </a:xfrm>
        </p:spPr>
        <p:txBody>
          <a:bodyPr/>
          <a:lstStyle/>
          <a:p>
            <a:pPr algn="l" eaLnBrk="1" hangingPunct="1"/>
            <a:r>
              <a:rPr lang="en-US" sz="3200" b="1" dirty="0" smtClean="0">
                <a:latin typeface="Liberation Serif" panose="02020603050405020304" pitchFamily="18" charset="0"/>
              </a:rPr>
              <a:t>The First Agricultural Revolution</a:t>
            </a:r>
          </a:p>
        </p:txBody>
      </p:sp>
      <p:sp>
        <p:nvSpPr>
          <p:cNvPr id="31746" name="Content Placeholder 2"/>
          <p:cNvSpPr>
            <a:spLocks noGrp="1"/>
          </p:cNvSpPr>
          <p:nvPr>
            <p:ph idx="1"/>
          </p:nvPr>
        </p:nvSpPr>
        <p:spPr>
          <a:xfrm>
            <a:off x="457200" y="1447800"/>
            <a:ext cx="8229600" cy="4800600"/>
          </a:xfrm>
        </p:spPr>
        <p:txBody>
          <a:bodyPr/>
          <a:lstStyle/>
          <a:p>
            <a:pPr eaLnBrk="1" hangingPunct="1"/>
            <a:r>
              <a:rPr lang="en-US" sz="2800" dirty="0" smtClean="0">
                <a:latin typeface="Liberation Serif" panose="02020603050405020304" pitchFamily="18" charset="0"/>
              </a:rPr>
              <a:t>Geographer Carl Sauer: the experiments necessary to establish agriculture and settle in one place would occur in lands of plenty.</a:t>
            </a:r>
          </a:p>
          <a:p>
            <a:pPr eaLnBrk="1" hangingPunct="1"/>
            <a:r>
              <a:rPr lang="en-US" sz="2800" dirty="0" smtClean="0">
                <a:latin typeface="Liberation Serif" panose="02020603050405020304" pitchFamily="18" charset="0"/>
              </a:rPr>
              <a:t>Sauer suggested that Southeast and South Asia may have been where the first tropical plant domestication occurred, more than 14,000 years ago.</a:t>
            </a:r>
          </a:p>
          <a:p>
            <a:pPr eaLnBrk="1" hangingPunct="1"/>
            <a:r>
              <a:rPr lang="en-US" sz="2800" b="1" dirty="0" smtClean="0">
                <a:latin typeface="Liberation Serif" panose="02020603050405020304" pitchFamily="18" charset="0"/>
              </a:rPr>
              <a:t>Root crops</a:t>
            </a:r>
            <a:r>
              <a:rPr lang="en-US" sz="2800" dirty="0" smtClean="0">
                <a:latin typeface="Liberation Serif" panose="02020603050405020304" pitchFamily="18" charset="0"/>
              </a:rPr>
              <a:t>: crops that are reproduced by cultivating either the roots or cuttings from the plants.</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234</TotalTime>
  <Words>3938</Words>
  <Application>Microsoft Office PowerPoint</Application>
  <PresentationFormat>On-screen Show (4:3)</PresentationFormat>
  <Paragraphs>292</Paragraphs>
  <Slides>47</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Liberation Serif</vt:lpstr>
      <vt:lpstr>Verdana</vt:lpstr>
      <vt:lpstr>Office Theme</vt:lpstr>
      <vt:lpstr>PowerPoint Presentation</vt:lpstr>
      <vt:lpstr>Chapter 11:  Agriculture</vt:lpstr>
      <vt:lpstr>Key Question: What is agriculture, and where did agriculture begin?</vt:lpstr>
      <vt:lpstr>PowerPoint Presentation</vt:lpstr>
      <vt:lpstr>PowerPoint Presentation</vt:lpstr>
      <vt:lpstr>PowerPoint Presentation</vt:lpstr>
      <vt:lpstr>PowerPoint Presentation</vt:lpstr>
      <vt:lpstr>PowerPoint Presentation</vt:lpstr>
      <vt:lpstr>The First Agricultural Revolution</vt:lpstr>
      <vt:lpstr>The First Agricultural Revolution</vt:lpstr>
      <vt:lpstr>PowerPoint Presentation</vt:lpstr>
      <vt:lpstr>Subsistence Agriculture</vt:lpstr>
      <vt:lpstr>PowerPoint Presentation</vt:lpstr>
      <vt:lpstr>PowerPoint Presentation</vt:lpstr>
      <vt:lpstr>PowerPoint Presentation</vt:lpstr>
      <vt:lpstr>Understanding the Spatial Layout of Agriculture</vt:lpstr>
      <vt:lpstr>The Von Thünen Model</vt:lpstr>
      <vt:lpstr>PowerPoint Presentation</vt:lpstr>
      <vt:lpstr>PowerPoint Presentation</vt:lpstr>
      <vt:lpstr>New Genetically Modified Foods</vt:lpstr>
      <vt:lpstr>PowerPoint Presentation</vt:lpstr>
      <vt:lpstr>The Impacts of Agricultural Modernization on Earlier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Functional Differentiation within Villages</vt:lpstr>
      <vt:lpstr>PowerPoint Presentation</vt:lpstr>
      <vt:lpstr>Key Question: How is agriculture currently organized geographically, and how has agribusiness influenced the contemporary geography of agriculture?</vt:lpstr>
      <vt:lpstr>PowerPoint Presentation</vt:lpstr>
      <vt:lpstr>The World Map of Climates</vt:lpstr>
      <vt:lpstr>The World Map of Climates</vt:lpstr>
      <vt:lpstr>The World Map of Agriculture</vt:lpstr>
      <vt:lpstr>Cash Crops and Plantation Agriculture</vt:lpstr>
      <vt:lpstr>Commercial Livestock, Fruit, and Grain Agriculture</vt:lpstr>
      <vt:lpstr>Drug Agriculture</vt:lpstr>
      <vt:lpstr>PowerPoint Presentation</vt:lpstr>
      <vt:lpstr>Political Influences on Agriculture</vt:lpstr>
      <vt:lpstr>Socio-cultural Influences on Agriculture</vt:lpstr>
      <vt:lpstr>Agribusiness and the Changing Geography of Agriculture</vt:lpstr>
      <vt:lpstr>Environmental Impacts of Commercial Agriculture</vt:lpstr>
      <vt:lpstr>The Challenge of Feeding Everyone</vt:lpstr>
      <vt:lpstr>PowerPoint Presentation</vt:lpstr>
      <vt:lpstr>Additional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Anuj Garawal</cp:lastModifiedBy>
  <cp:revision>549</cp:revision>
  <dcterms:created xsi:type="dcterms:W3CDTF">2012-02-06T18:57:49Z</dcterms:created>
  <dcterms:modified xsi:type="dcterms:W3CDTF">2015-01-23T04:43:18Z</dcterms:modified>
</cp:coreProperties>
</file>