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</p:sldMasterIdLst>
  <p:notesMasterIdLst>
    <p:notesMasterId r:id="rId37"/>
  </p:notesMasterIdLst>
  <p:handoutMasterIdLst>
    <p:handoutMasterId r:id="rId38"/>
  </p:handoutMasterIdLst>
  <p:sldIdLst>
    <p:sldId id="372" r:id="rId3"/>
    <p:sldId id="257" r:id="rId4"/>
    <p:sldId id="263" r:id="rId5"/>
    <p:sldId id="264" r:id="rId6"/>
    <p:sldId id="288" r:id="rId7"/>
    <p:sldId id="289" r:id="rId8"/>
    <p:sldId id="275" r:id="rId9"/>
    <p:sldId id="370" r:id="rId10"/>
    <p:sldId id="276" r:id="rId11"/>
    <p:sldId id="277" r:id="rId12"/>
    <p:sldId id="278" r:id="rId13"/>
    <p:sldId id="279" r:id="rId14"/>
    <p:sldId id="282" r:id="rId15"/>
    <p:sldId id="284" r:id="rId16"/>
    <p:sldId id="286" r:id="rId17"/>
    <p:sldId id="287" r:id="rId18"/>
    <p:sldId id="290" r:id="rId19"/>
    <p:sldId id="344" r:id="rId20"/>
    <p:sldId id="345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5" r:id="rId29"/>
    <p:sldId id="356" r:id="rId30"/>
    <p:sldId id="357" r:id="rId31"/>
    <p:sldId id="358" r:id="rId32"/>
    <p:sldId id="360" r:id="rId33"/>
    <p:sldId id="361" r:id="rId34"/>
    <p:sldId id="362" r:id="rId35"/>
    <p:sldId id="364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rigby" initials="" lastIdx="2" clrIdx="0"/>
  <p:cmAuthor id="1" name="William/Cheryl Ferguson" initials="CF" lastIdx="1" clrIdx="1"/>
  <p:cmAuthor id="2" name="Rhode Island College" initials="RIC" lastIdx="1" clrIdx="2"/>
  <p:cmAuthor id="3" name="WileyService" initials="W" lastIdx="8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3811" autoAdjust="0"/>
  </p:normalViewPr>
  <p:slideViewPr>
    <p:cSldViewPr>
      <p:cViewPr varScale="1">
        <p:scale>
          <a:sx n="88" d="100"/>
          <a:sy n="88" d="100"/>
        </p:scale>
        <p:origin x="36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C3FEC-A874-7E49-A61D-420B15C3791D}" type="datetimeFigureOut">
              <a:rPr lang="en-US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pPr/>
              <a:t>1/23/2015</a:t>
            </a:fld>
            <a:endParaRPr lang="en-US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3F5FC-54C3-0843-A8FD-1589527186CE}" type="slidenum">
              <a:rPr lang="en-US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pPr/>
              <a:t>‹#›</a:t>
            </a:fld>
            <a:endParaRPr lang="en-US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369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iberation Serif" panose="02020603050405020304" pitchFamily="18" charset="0"/>
                <a:cs typeface="Liberation Serif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iberation Serif" panose="02020603050405020304" pitchFamily="18" charset="0"/>
                <a:cs typeface="Liberation Serif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iberation Serif" panose="02020603050405020304" pitchFamily="18" charset="0"/>
                <a:cs typeface="Liberation Serif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iberation Serif" panose="02020603050405020304" pitchFamily="18" charset="0"/>
                <a:cs typeface="Liberation Serif" panose="02020603050405020304" pitchFamily="18" charset="0"/>
              </a:defRPr>
            </a:lvl1pPr>
          </a:lstStyle>
          <a:p>
            <a:pPr>
              <a:defRPr/>
            </a:pPr>
            <a:fld id="{56EAE9D8-587C-4723-AB86-1B852B3F9B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676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iberation Serif" panose="02020603050405020304" pitchFamily="18" charset="0"/>
        <a:ea typeface="+mn-ea"/>
        <a:cs typeface="Liberation Serif" panose="02020603050405020304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iberation Serif" panose="02020603050405020304" pitchFamily="18" charset="0"/>
        <a:ea typeface="+mn-ea"/>
        <a:cs typeface="Liberation Serif" panose="02020603050405020304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iberation Serif" panose="02020603050405020304" pitchFamily="18" charset="0"/>
        <a:ea typeface="+mn-ea"/>
        <a:cs typeface="Liberation Serif" panose="02020603050405020304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iberation Serif" panose="02020603050405020304" pitchFamily="18" charset="0"/>
        <a:ea typeface="+mn-ea"/>
        <a:cs typeface="Liberation Serif" panose="02020603050405020304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iberation Serif" panose="02020603050405020304" pitchFamily="18" charset="0"/>
        <a:ea typeface="+mn-ea"/>
        <a:cs typeface="Liberation Serif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2152E-4EED-464D-B481-56CB240E676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Concept Caching: New Orleans, Louisiana</a:t>
            </a:r>
          </a:p>
        </p:txBody>
      </p:sp>
    </p:spTree>
    <p:extLst>
      <p:ext uri="{BB962C8B-B14F-4D97-AF65-F5344CB8AC3E}">
        <p14:creationId xmlns:p14="http://schemas.microsoft.com/office/powerpoint/2010/main" val="2556094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FDB5A-C80C-4C7D-B150-B131AB4C069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/>
              <a:t>Figure 10.8</a:t>
            </a:r>
          </a:p>
          <a:p>
            <a:r>
              <a:rPr lang="en-US" b="1" dirty="0" err="1" smtClean="0"/>
              <a:t>Rostow’s</a:t>
            </a:r>
            <a:r>
              <a:rPr lang="en-US" b="1" dirty="0" smtClean="0"/>
              <a:t> Ladder of Development. </a:t>
            </a:r>
            <a:r>
              <a:rPr lang="en-US" dirty="0" smtClean="0"/>
              <a:t>This ladder assumes that</a:t>
            </a:r>
          </a:p>
          <a:p>
            <a:r>
              <a:rPr lang="en-US" dirty="0" smtClean="0"/>
              <a:t>all countries can reach the same level of development and that</a:t>
            </a:r>
          </a:p>
          <a:p>
            <a:r>
              <a:rPr lang="en-US" dirty="0" smtClean="0"/>
              <a:t>all will follow a similar path. </a:t>
            </a:r>
            <a:r>
              <a:rPr lang="en-US" i="1" dirty="0" smtClean="0"/>
              <a:t>Adapted with permission from: </a:t>
            </a:r>
            <a:r>
              <a:rPr lang="en-US" dirty="0" smtClean="0"/>
              <a:t>P. J.</a:t>
            </a:r>
          </a:p>
          <a:p>
            <a:r>
              <a:rPr lang="en-US" dirty="0" smtClean="0"/>
              <a:t>Taylor. “Understanding Global Inequalities: A World-Systems</a:t>
            </a:r>
          </a:p>
          <a:p>
            <a:r>
              <a:rPr lang="en-US" dirty="0" smtClean="0"/>
              <a:t>Approach,” </a:t>
            </a:r>
            <a:r>
              <a:rPr lang="en-US" i="1" dirty="0" err="1" smtClean="0"/>
              <a:t>Geogr</a:t>
            </a:r>
            <a:r>
              <a:rPr lang="en-US" i="1" dirty="0" smtClean="0"/>
              <a:t> a </a:t>
            </a:r>
            <a:r>
              <a:rPr lang="en-US" i="1" dirty="0" err="1" smtClean="0"/>
              <a:t>phy</a:t>
            </a:r>
            <a:r>
              <a:rPr lang="en-US" i="1" dirty="0" smtClean="0"/>
              <a:t> </a:t>
            </a:r>
            <a:r>
              <a:rPr lang="en-US" dirty="0" smtClean="0"/>
              <a:t>, 77 (1992): 10–21.</a:t>
            </a:r>
          </a:p>
          <a:p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8012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0448EF-4B4F-4A32-B0EB-6878FA0C684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9749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C4BF6-7D75-40E5-A9EB-CA3E9451E0A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511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0212C-7A77-4911-9D4C-7D4A6842A7B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7940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A6695E-C5AD-4117-BA45-689FCD41636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60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BAD931-6102-4361-B5EF-B3D290755C4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9564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8878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5634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8613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617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02197-0B0D-4F68-9531-A9A7289A13E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0274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4603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496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/>
              <a:t>Figure 10.12</a:t>
            </a:r>
          </a:p>
          <a:p>
            <a:r>
              <a:rPr lang="en-US" b="1" smtClean="0"/>
              <a:t>Export Processing Zones. </a:t>
            </a:r>
            <a:r>
              <a:rPr lang="en-US" smtClean="0"/>
              <a:t>Number of export processing zones by country, 2006. </a:t>
            </a:r>
            <a:r>
              <a:rPr lang="en-US" i="1" smtClean="0"/>
              <a:t>Data from:</a:t>
            </a:r>
          </a:p>
          <a:p>
            <a:r>
              <a:rPr lang="en-US" smtClean="0"/>
              <a:t>International Labor Organization.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59FAA9-29D2-43A2-80CF-2477AFD27600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4256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7958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4826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34586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13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19924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12156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5827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E1928-90BE-4B0B-8F20-2B8FBBCD930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18782401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91814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19089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59040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1F86F-F6CA-4EA0-948F-38F30B1D8821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8175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0928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9055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31E3D-9A05-4C02-B851-92889FB585E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0637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1487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FCF08-5347-4654-BBFA-A660DC9683A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9955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C448FD-033C-4893-862B-9BCEB5E6FA2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5312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44824-C027-471A-9703-91431037B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441C6-7018-494B-AD8C-C1CA13601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3E34E-EF6C-4624-8EC4-B6D2209B3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54D7B-B826-4B29-8683-DD12DD2F4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00EF6-C603-48E5-A5D6-7998D0990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1B69F-BD65-4291-974D-ACF4AD85E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F8DF3-FA6F-4257-A25E-CF4C80B2C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CDD9-5FC6-4194-B5AE-8CBB5BFE9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18C0F-749B-4F8C-8EE8-C30A6A9C3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CC812-99B0-46EC-BFE1-B70F5D525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A44E-9815-4B43-AB78-41EB76498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50D54-769D-4FF5-811F-7CD52B325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iberation Serif" panose="02020603050405020304" pitchFamily="18" charset="0"/>
                <a:cs typeface="Liberation Serif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66900" y="6492875"/>
            <a:ext cx="541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Liberation Serif" panose="02020603050405020304" pitchFamily="18" charset="0"/>
                <a:cs typeface="Liberation Serif" panose="02020603050405020304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Copyright © 2015 John Wiley &amp; Sons, Inc.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iberation Serif" panose="02020603050405020304" pitchFamily="18" charset="0"/>
                <a:cs typeface="Liberation Serif" panose="02020603050405020304" pitchFamily="18" charset="0"/>
              </a:defRPr>
            </a:lvl1pPr>
          </a:lstStyle>
          <a:p>
            <a:pPr>
              <a:defRPr/>
            </a:pPr>
            <a:fld id="{3B329956-4948-4135-A6EE-519B3BA793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75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Liberation Serif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Liberation Serif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Liberation Serif" panose="02020603050405020304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Liberation Serif" panose="020206030504050203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Liberation Serif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Liberation Serif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ceptcaching.com/view_a_cache.php?cid=314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poverty" TargetMode="External"/><Relationship Id="rId7" Type="http://schemas.openxmlformats.org/officeDocument/2006/relationships/hyperlink" Target="http://www.scoop.it/t/geography-education?tag=globalization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oop.it/t/geography-education?tag=economic" TargetMode="External"/><Relationship Id="rId5" Type="http://schemas.openxmlformats.org/officeDocument/2006/relationships/hyperlink" Target="http://www.scoop.it/t/geography-education?tag=poverty" TargetMode="External"/><Relationship Id="rId4" Type="http://schemas.openxmlformats.org/officeDocument/2006/relationships/hyperlink" Target="http://www.scoop.it/t/geography-education/?tag=developmen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latin typeface="Liberation Serif" panose="02020603050405020304" pitchFamily="18" charset="0"/>
              </a:rPr>
              <a:t>Human Geography: People, Place, 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Liberation Serif" panose="02020603050405020304" pitchFamily="18" charset="0"/>
              </a:rPr>
              <a:t>and Culture, 11</a:t>
            </a:r>
            <a:r>
              <a:rPr lang="en-US" sz="4400" b="1" baseline="30000" dirty="0" smtClean="0">
                <a:latin typeface="Liberation Serif" panose="02020603050405020304" pitchFamily="18" charset="0"/>
              </a:rPr>
              <a:t>th</a:t>
            </a:r>
            <a:r>
              <a:rPr lang="en-US" sz="4400" b="1" dirty="0" smtClean="0">
                <a:latin typeface="Liberation Serif" panose="02020603050405020304" pitchFamily="18" charset="0"/>
              </a:rPr>
              <a:t> Edition</a:t>
            </a:r>
          </a:p>
          <a:p>
            <a:pPr marL="0" indent="0" algn="ctr">
              <a:buNone/>
            </a:pPr>
            <a:endParaRPr lang="en-US" dirty="0">
              <a:latin typeface="Liberation Serif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>
                <a:latin typeface="Liberation Serif" panose="02020603050405020304" pitchFamily="18" charset="0"/>
                <a:ea typeface="Liberation Serif" panose="02020603050405020304" pitchFamily="18" charset="0"/>
              </a:rPr>
              <a:t>Copyright © 2015 John Wiley &amp; Sons, Inc. All rights reserved. </a:t>
            </a:r>
            <a:endParaRPr lang="en-US" sz="800" dirty="0">
              <a:latin typeface="Liberation Serif" panose="02020603050405020304" pitchFamily="18" charset="0"/>
              <a:ea typeface="Liberation Serif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52800"/>
            <a:ext cx="6858000" cy="162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en-US" sz="2800" dirty="0" smtClean="0">
              <a:latin typeface="Liberation Serif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>
              <a:latin typeface="Liberation Serif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latin typeface="Liberation Serif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>
              <a:latin typeface="Liberation Serif" panose="02020603050405020304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dirty="0" smtClean="0">
              <a:latin typeface="Liberation Serif" panose="02020603050405020304" pitchFamily="18" charset="0"/>
            </a:endParaRPr>
          </a:p>
          <a:p>
            <a:pPr lvl="1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buFontTx/>
              <a:buNone/>
              <a:defRPr/>
            </a:pPr>
            <a:r>
              <a:rPr lang="en-US" dirty="0" smtClean="0"/>
              <a:t>	</a:t>
            </a:r>
          </a:p>
          <a:p>
            <a:pPr lvl="1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81000" y="304800"/>
            <a:ext cx="8458200" cy="60960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Walt Rostow’s </a:t>
            </a:r>
            <a:r>
              <a:rPr lang="en-US" sz="26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modernization model</a:t>
            </a:r>
            <a:r>
              <a:rPr lang="en-US" sz="2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: assumes that all countries follow a similar path to development or modernization, advancing through five stages of </a:t>
            </a:r>
            <a:r>
              <a:rPr lang="en-US" sz="2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development:</a:t>
            </a:r>
            <a:endParaRPr lang="en-US" sz="26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600" i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The </a:t>
            </a:r>
            <a:r>
              <a:rPr lang="en-US" sz="2600" i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society is traditional</a:t>
            </a:r>
            <a:r>
              <a:rPr lang="en-US" sz="2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, and the dominant </a:t>
            </a:r>
            <a:r>
              <a:rPr lang="en-US" sz="2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activity </a:t>
            </a:r>
            <a:r>
              <a:rPr lang="en-US" sz="2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is subsistence </a:t>
            </a:r>
            <a:r>
              <a:rPr lang="en-US" sz="2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farming.</a:t>
            </a:r>
            <a:endParaRPr lang="en-US" sz="26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600" i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Preconditions of takeoff</a:t>
            </a:r>
            <a:r>
              <a:rPr lang="en-US" sz="2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: </a:t>
            </a:r>
            <a:r>
              <a:rPr lang="en-US" sz="2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New leadership moves the </a:t>
            </a:r>
            <a:r>
              <a:rPr lang="en-US" sz="2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country </a:t>
            </a:r>
            <a:r>
              <a:rPr lang="en-US" sz="2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toward greater flexibility, openness, and </a:t>
            </a:r>
            <a:r>
              <a:rPr lang="en-US" sz="2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diversification.</a:t>
            </a:r>
            <a:endParaRPr lang="en-US" sz="26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600" i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Takeoff: </a:t>
            </a:r>
            <a:r>
              <a:rPr lang="en-US" sz="2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the country experiences something </a:t>
            </a:r>
            <a:r>
              <a:rPr lang="en-US" sz="2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akin </a:t>
            </a:r>
            <a:r>
              <a:rPr lang="en-US" sz="2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to </a:t>
            </a:r>
            <a:r>
              <a:rPr lang="en-US" sz="2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an Industrial Revolution</a:t>
            </a:r>
            <a:r>
              <a:rPr lang="en-US" sz="2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, and </a:t>
            </a:r>
            <a:r>
              <a:rPr lang="en-US" sz="2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sustained growth </a:t>
            </a:r>
            <a:r>
              <a:rPr lang="en-US" sz="2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takes </a:t>
            </a:r>
            <a:r>
              <a:rPr lang="en-US" sz="2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hold.</a:t>
            </a:r>
            <a:endParaRPr lang="en-US" sz="26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600" i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Drive to </a:t>
            </a:r>
            <a:r>
              <a:rPr lang="en-US" sz="2600" i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maturity: </a:t>
            </a:r>
            <a:r>
              <a:rPr lang="en-US" sz="2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Technologies diffuse, industrial </a:t>
            </a:r>
            <a:r>
              <a:rPr lang="en-US" sz="2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specialization </a:t>
            </a:r>
            <a:r>
              <a:rPr lang="en-US" sz="2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occurs, and </a:t>
            </a:r>
            <a:r>
              <a:rPr lang="en-US" sz="2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international </a:t>
            </a:r>
            <a:r>
              <a:rPr lang="en-US" sz="2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trade </a:t>
            </a:r>
            <a:r>
              <a:rPr lang="en-US" sz="2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expands</a:t>
            </a:r>
            <a:r>
              <a:rPr lang="en-US" sz="2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600" i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High mass </a:t>
            </a:r>
            <a:r>
              <a:rPr lang="en-US" sz="2600" i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consumption</a:t>
            </a:r>
            <a:r>
              <a:rPr lang="en-US" sz="2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: high incomes and </a:t>
            </a:r>
            <a:r>
              <a:rPr lang="en-US" sz="2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widespread </a:t>
            </a:r>
            <a:r>
              <a:rPr lang="en-US" sz="2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production of many goods and </a:t>
            </a:r>
            <a:r>
              <a:rPr lang="en-US" sz="2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services.</a:t>
            </a:r>
            <a:endParaRPr lang="en-US" sz="26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1"/>
            <a:ext cx="8229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Figure 10.8</a:t>
            </a:r>
          </a:p>
          <a:p>
            <a:r>
              <a:rPr lang="en-US" sz="1600" b="1" dirty="0" err="1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Rostow’s</a:t>
            </a:r>
            <a:r>
              <a:rPr lang="en-US" sz="16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en-US" sz="16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Ladder of Development. </a:t>
            </a:r>
            <a:r>
              <a:rPr lang="en-US" sz="1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This ladder assumes </a:t>
            </a:r>
            <a:r>
              <a:rPr lang="en-US" sz="1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that all </a:t>
            </a:r>
            <a:r>
              <a:rPr lang="en-US" sz="1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countries can reach the same level of development and </a:t>
            </a:r>
            <a:r>
              <a:rPr lang="en-US" sz="1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that all will follow </a:t>
            </a:r>
            <a:r>
              <a:rPr lang="en-US" sz="1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a similar path. </a:t>
            </a:r>
            <a:r>
              <a:rPr lang="en-US" sz="1600" i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Adapted with permission from: </a:t>
            </a:r>
            <a:r>
              <a:rPr lang="en-US" sz="1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P. J</a:t>
            </a:r>
            <a:r>
              <a:rPr lang="en-US" sz="1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. Taylor. “</a:t>
            </a:r>
            <a:r>
              <a:rPr lang="en-US" sz="1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Understanding Global Inequalities: A World-</a:t>
            </a:r>
            <a:r>
              <a:rPr lang="en-US" sz="1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Systems Approach</a:t>
            </a:r>
            <a:r>
              <a:rPr lang="en-US" sz="1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,” </a:t>
            </a:r>
            <a:r>
              <a:rPr lang="en-US" sz="1600" i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Geography</a:t>
            </a:r>
            <a:r>
              <a:rPr lang="en-US" sz="1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, </a:t>
            </a:r>
            <a:r>
              <a:rPr lang="en-US" sz="1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77 (1992): 10–21.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80" y="1524000"/>
            <a:ext cx="519684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sz="2800" dirty="0" smtClean="0">
              <a:latin typeface="Liberation Serif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800" dirty="0" smtClean="0">
                <a:latin typeface="Liberation Serif" panose="02020603050405020304" pitchFamily="18" charset="0"/>
              </a:rPr>
              <a:t>Is the </a:t>
            </a:r>
            <a:r>
              <a:rPr lang="en-US" sz="2800" b="1" dirty="0" smtClean="0">
                <a:latin typeface="Liberation Serif" panose="02020603050405020304" pitchFamily="18" charset="0"/>
              </a:rPr>
              <a:t>idea of economic development inherently Western</a:t>
            </a:r>
            <a:r>
              <a:rPr lang="en-US" sz="2800" dirty="0" smtClean="0">
                <a:latin typeface="Liberation Serif" panose="02020603050405020304" pitchFamily="18" charset="0"/>
              </a:rPr>
              <a:t>? If the West (North America and Europe) were not encouraging the “developing world” to “develop,” how would people in the regions of the “developing world” think about their own economies?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0"/>
            <a:ext cx="457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28800"/>
            <a:ext cx="85344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Development happens in </a:t>
            </a:r>
            <a:r>
              <a:rPr lang="en-US" sz="24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context: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it reflects what is happening in a place as a result of forces operating concurrently at multiple 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scales.</a:t>
            </a:r>
            <a:endParaRPr lang="en-US" sz="24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Neocolonialism: </a:t>
            </a: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 the major world powers continue to control the economies of the poorer countries, even though the poorer countries are now politically independent 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states.</a:t>
            </a:r>
            <a:endParaRPr lang="en-US" sz="24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Structuralist theory </a:t>
            </a: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holds that difficult-to-change, large-scale economic arrangements shape what can happen in fundamental ways.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4" name="Rectangle 3"/>
          <p:cNvSpPr/>
          <p:nvPr/>
        </p:nvSpPr>
        <p:spPr>
          <a:xfrm>
            <a:off x="152400" y="38100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32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Key Question: </a:t>
            </a:r>
            <a:r>
              <a:rPr lang="en-US" sz="32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How Does Geographical Situation affect Development?</a:t>
            </a:r>
            <a:endParaRPr lang="en-US" sz="32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/>
          <p:cNvSpPr txBox="1">
            <a:spLocks noChangeArrowheads="1"/>
          </p:cNvSpPr>
          <p:nvPr/>
        </p:nvSpPr>
        <p:spPr bwMode="auto">
          <a:xfrm>
            <a:off x="381000" y="381000"/>
            <a:ext cx="7696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Dependency Theory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987385"/>
            <a:ext cx="838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Holds that the political and economic relationships between countries and regions of the world control and limit the economic development possibilities of poorer </a:t>
            </a:r>
            <a:r>
              <a:rPr lang="en-US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areas.</a:t>
            </a:r>
            <a:endParaRPr lang="en-US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Dollarization: </a:t>
            </a:r>
            <a:r>
              <a:rPr lang="en-US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 the country’s currency, the colon, was abandoned in favor of the </a:t>
            </a:r>
            <a:r>
              <a:rPr lang="en-US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dollar.</a:t>
            </a:r>
            <a:endParaRPr lang="en-US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spcAft>
                <a:spcPts val="600"/>
              </a:spcAft>
              <a:defRPr/>
            </a:pPr>
            <a:endParaRPr lang="en-US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3733800" y="3657600"/>
            <a:ext cx="4800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Figure </a:t>
            </a:r>
            <a:r>
              <a:rPr lang="en-US" sz="16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10.9</a:t>
            </a:r>
            <a:endParaRPr lang="en-US" sz="1600" b="1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San Salvador, El Salvador. </a:t>
            </a:r>
            <a:r>
              <a:rPr lang="en-US" sz="1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A woman and young boy use dollars to pay for groceries in El Salvador, a country that </a:t>
            </a:r>
            <a:r>
              <a:rPr lang="en-US" sz="1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underwent dollarization </a:t>
            </a:r>
            <a:r>
              <a:rPr lang="en-US" sz="1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in 2001.</a:t>
            </a:r>
            <a:r>
              <a:rPr lang="en-US" sz="1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© </a:t>
            </a:r>
            <a:r>
              <a:rPr lang="en-US" sz="1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AFP/News </a:t>
            </a:r>
            <a:r>
              <a:rPr lang="en-US" sz="1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Com</a:t>
            </a:r>
            <a:endParaRPr lang="en-US" sz="16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23456"/>
            <a:ext cx="2589081" cy="3925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3"/>
          <p:cNvSpPr txBox="1">
            <a:spLocks noChangeArrowheads="1"/>
          </p:cNvSpPr>
          <p:nvPr/>
        </p:nvSpPr>
        <p:spPr bwMode="auto">
          <a:xfrm>
            <a:off x="228600" y="533400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Geography and Context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650" y="1371600"/>
            <a:ext cx="8382000" cy="4462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 Immanuel Wallerstein’s </a:t>
            </a:r>
            <a:r>
              <a:rPr lang="en-US" sz="24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world-systems </a:t>
            </a:r>
            <a:r>
              <a:rPr lang="en-US" sz="24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theory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Three-tier structure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—</a:t>
            </a: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the core, periphery, and </a:t>
            </a:r>
            <a:r>
              <a:rPr lang="en-US" sz="2400" dirty="0" err="1">
                <a:latin typeface="Liberation Serif" panose="02020603050405020304" pitchFamily="18" charset="0"/>
                <a:cs typeface="Liberation Serif" panose="02020603050405020304" pitchFamily="18" charset="0"/>
              </a:rPr>
              <a:t>semiperiphery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—helps </a:t>
            </a: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explain the interconnections between places in the global 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economy.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When core processes are embedded in a place, wealth is generated for the people in that place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Peripheral processes require little education, lower technologies, and lower wages and benefits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The semiperiphery exhibits both core and peripheral processes, and semiperipheral places serve as a buffer between the core and periphery in the world-economy.</a:t>
            </a:r>
            <a:endParaRPr lang="en-US" sz="2400" b="1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66900" y="6492875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754082"/>
            <a:ext cx="83058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World-systems theory makes the power relations among places explicit and does not assume that socioeconomic change will occur in the same way in all </a:t>
            </a:r>
            <a:r>
              <a:rPr lang="en-US" sz="28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places.</a:t>
            </a:r>
            <a:endParaRPr lang="en-US" sz="28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World-systems theorists see domination (exploitation) as a function of the capitalist drive for profit in the global </a:t>
            </a:r>
            <a:r>
              <a:rPr lang="en-US" sz="28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economy.</a:t>
            </a:r>
            <a:endParaRPr lang="en-US" sz="28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World-systems theory is applicable at scales beyond the state</a:t>
            </a:r>
            <a:r>
              <a:rPr lang="en-US" sz="28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lang="en-US" sz="28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33400" y="152400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Geography and 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33600" y="228600"/>
            <a:ext cx="457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extBox 5"/>
          <p:cNvSpPr txBox="1">
            <a:spLocks noChangeArrowheads="1"/>
          </p:cNvSpPr>
          <p:nvPr/>
        </p:nvSpPr>
        <p:spPr bwMode="auto">
          <a:xfrm>
            <a:off x="685800" y="2274887"/>
            <a:ext cx="7772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Compare and contrast </a:t>
            </a:r>
            <a:r>
              <a:rPr lang="en-US" sz="2800" b="1" dirty="0" err="1">
                <a:latin typeface="Liberation Serif" panose="02020603050405020304" pitchFamily="18" charset="0"/>
                <a:cs typeface="Liberation Serif" panose="02020603050405020304" pitchFamily="18" charset="0"/>
              </a:rPr>
              <a:t>Rostow’s</a:t>
            </a:r>
            <a:r>
              <a:rPr lang="en-US" sz="28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 ladder of development</a:t>
            </a:r>
            <a:r>
              <a:rPr lang="en-US" sz="28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 with </a:t>
            </a:r>
            <a:r>
              <a:rPr lang="en-US" sz="2800" b="1" dirty="0" err="1">
                <a:latin typeface="Liberation Serif" panose="02020603050405020304" pitchFamily="18" charset="0"/>
                <a:cs typeface="Liberation Serif" panose="02020603050405020304" pitchFamily="18" charset="0"/>
              </a:rPr>
              <a:t>Wallerstein’s</a:t>
            </a:r>
            <a:r>
              <a:rPr lang="en-US" sz="28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 three-tier structure of the world economy </a:t>
            </a:r>
            <a:r>
              <a:rPr lang="en-US" sz="28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as models for understanding a significant </a:t>
            </a:r>
            <a:r>
              <a:rPr lang="en-US" sz="28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economic shift </a:t>
            </a:r>
            <a:r>
              <a:rPr lang="en-US" sz="28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that has occurred in a place with which you are familiar.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6400800" cy="731838"/>
          </a:xfrm>
        </p:spPr>
        <p:txBody>
          <a:bodyPr/>
          <a:lstStyle/>
          <a:p>
            <a:pPr algn="l" eaLnBrk="1" hangingPunct="1"/>
            <a:r>
              <a:rPr lang="en-US" sz="2800" b="1" dirty="0" smtClean="0">
                <a:latin typeface="Liberation Serif" panose="02020603050405020304" pitchFamily="18" charset="0"/>
              </a:rPr>
              <a:t>Millennium Development Goals: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505200"/>
          </a:xfrm>
        </p:spPr>
        <p:txBody>
          <a:bodyPr/>
          <a:lstStyle/>
          <a:p>
            <a:pPr marL="0" indent="0" eaLnBrk="1" hangingPunct="1">
              <a:spcBef>
                <a:spcPts val="500"/>
              </a:spcBef>
              <a:buFont typeface="Arial" charset="0"/>
              <a:buNone/>
            </a:pPr>
            <a:r>
              <a:rPr lang="en-US" sz="2800" b="1" dirty="0" smtClean="0">
                <a:latin typeface="Liberation Serif" panose="02020603050405020304" pitchFamily="18" charset="0"/>
              </a:rPr>
              <a:t>1. </a:t>
            </a:r>
            <a:r>
              <a:rPr lang="en-US" sz="2400" dirty="0" smtClean="0">
                <a:latin typeface="Liberation Serif" panose="02020603050405020304" pitchFamily="18" charset="0"/>
              </a:rPr>
              <a:t>Eradicate extreme poverty and hunger.</a:t>
            </a:r>
          </a:p>
          <a:p>
            <a:pPr marL="0" indent="0" eaLnBrk="1" hangingPunct="1">
              <a:spcBef>
                <a:spcPts val="500"/>
              </a:spcBef>
              <a:buFont typeface="Arial" charset="0"/>
              <a:buNone/>
            </a:pPr>
            <a:r>
              <a:rPr lang="en-US" sz="2400" b="1" dirty="0" smtClean="0">
                <a:latin typeface="Liberation Serif" panose="02020603050405020304" pitchFamily="18" charset="0"/>
              </a:rPr>
              <a:t>2. </a:t>
            </a:r>
            <a:r>
              <a:rPr lang="en-US" sz="2400" dirty="0" smtClean="0">
                <a:latin typeface="Liberation Serif" panose="02020603050405020304" pitchFamily="18" charset="0"/>
              </a:rPr>
              <a:t>Achieve universal primary education.</a:t>
            </a:r>
          </a:p>
          <a:p>
            <a:pPr marL="0" indent="0" eaLnBrk="1" hangingPunct="1">
              <a:spcBef>
                <a:spcPts val="500"/>
              </a:spcBef>
              <a:buFont typeface="Arial" charset="0"/>
              <a:buNone/>
            </a:pPr>
            <a:r>
              <a:rPr lang="en-US" sz="2400" b="1" dirty="0" smtClean="0">
                <a:latin typeface="Liberation Serif" panose="02020603050405020304" pitchFamily="18" charset="0"/>
              </a:rPr>
              <a:t>3. </a:t>
            </a:r>
            <a:r>
              <a:rPr lang="en-US" sz="2400" dirty="0" smtClean="0">
                <a:latin typeface="Liberation Serif" panose="02020603050405020304" pitchFamily="18" charset="0"/>
              </a:rPr>
              <a:t>Promote gender equality and empower women.</a:t>
            </a:r>
          </a:p>
          <a:p>
            <a:pPr marL="0" indent="0" eaLnBrk="1" hangingPunct="1">
              <a:spcBef>
                <a:spcPts val="500"/>
              </a:spcBef>
              <a:buFont typeface="Arial" charset="0"/>
              <a:buNone/>
            </a:pPr>
            <a:r>
              <a:rPr lang="en-US" sz="2400" b="1" dirty="0" smtClean="0">
                <a:latin typeface="Liberation Serif" panose="02020603050405020304" pitchFamily="18" charset="0"/>
              </a:rPr>
              <a:t>4. </a:t>
            </a:r>
            <a:r>
              <a:rPr lang="en-US" sz="2400" dirty="0" smtClean="0">
                <a:latin typeface="Liberation Serif" panose="02020603050405020304" pitchFamily="18" charset="0"/>
              </a:rPr>
              <a:t>Reduce child mortality.</a:t>
            </a:r>
          </a:p>
          <a:p>
            <a:pPr marL="0" indent="0" eaLnBrk="1" hangingPunct="1">
              <a:spcBef>
                <a:spcPts val="500"/>
              </a:spcBef>
              <a:buFont typeface="Arial" charset="0"/>
              <a:buNone/>
            </a:pPr>
            <a:r>
              <a:rPr lang="en-US" sz="2400" b="1" dirty="0" smtClean="0">
                <a:latin typeface="Liberation Serif" panose="02020603050405020304" pitchFamily="18" charset="0"/>
              </a:rPr>
              <a:t>5. </a:t>
            </a:r>
            <a:r>
              <a:rPr lang="en-US" sz="2400" dirty="0" smtClean="0">
                <a:latin typeface="Liberation Serif" panose="02020603050405020304" pitchFamily="18" charset="0"/>
              </a:rPr>
              <a:t>Improve maternal health.</a:t>
            </a:r>
          </a:p>
          <a:p>
            <a:pPr marL="0" indent="0" eaLnBrk="1" hangingPunct="1">
              <a:spcBef>
                <a:spcPts val="500"/>
              </a:spcBef>
              <a:buFont typeface="Arial" charset="0"/>
              <a:buNone/>
            </a:pPr>
            <a:r>
              <a:rPr lang="en-US" sz="2400" b="1" dirty="0" smtClean="0">
                <a:latin typeface="Liberation Serif" panose="02020603050405020304" pitchFamily="18" charset="0"/>
              </a:rPr>
              <a:t>6. </a:t>
            </a:r>
            <a:r>
              <a:rPr lang="en-US" sz="2400" dirty="0" smtClean="0">
                <a:latin typeface="Liberation Serif" panose="02020603050405020304" pitchFamily="18" charset="0"/>
              </a:rPr>
              <a:t>Combat HIV/AIDS, malaria, and other diseases.</a:t>
            </a:r>
          </a:p>
          <a:p>
            <a:pPr marL="0" indent="0" eaLnBrk="1" hangingPunct="1">
              <a:spcBef>
                <a:spcPts val="500"/>
              </a:spcBef>
              <a:buFont typeface="Arial" charset="0"/>
              <a:buNone/>
            </a:pPr>
            <a:r>
              <a:rPr lang="en-US" sz="2400" b="1" dirty="0" smtClean="0">
                <a:latin typeface="Liberation Serif" panose="02020603050405020304" pitchFamily="18" charset="0"/>
              </a:rPr>
              <a:t>7. </a:t>
            </a:r>
            <a:r>
              <a:rPr lang="en-US" sz="2400" dirty="0" smtClean="0">
                <a:latin typeface="Liberation Serif" panose="02020603050405020304" pitchFamily="18" charset="0"/>
              </a:rPr>
              <a:t>Ensure environmental sustainability.</a:t>
            </a:r>
          </a:p>
          <a:p>
            <a:pPr marL="0" indent="0" eaLnBrk="1" hangingPunct="1">
              <a:spcBef>
                <a:spcPts val="500"/>
              </a:spcBef>
              <a:buFont typeface="Arial" charset="0"/>
              <a:buNone/>
            </a:pPr>
            <a:r>
              <a:rPr lang="en-US" sz="2400" b="1" dirty="0" smtClean="0">
                <a:latin typeface="Liberation Serif" panose="02020603050405020304" pitchFamily="18" charset="0"/>
              </a:rPr>
              <a:t>8. </a:t>
            </a:r>
            <a:r>
              <a:rPr lang="en-US" sz="2400" dirty="0" smtClean="0">
                <a:latin typeface="Liberation Serif" panose="02020603050405020304" pitchFamily="18" charset="0"/>
              </a:rPr>
              <a:t>Develop a global partnership for development</a:t>
            </a:r>
            <a:r>
              <a:rPr lang="en-US" sz="2400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524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Key Question: </a:t>
            </a:r>
            <a:r>
              <a:rPr lang="en-US" sz="32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What Are the Barriers to and the Costs of Economic Development?</a:t>
            </a:r>
            <a:endParaRPr lang="en-US" sz="16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en-US" sz="32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Liberation Serif" panose="02020603050405020304" pitchFamily="18" charset="0"/>
              </a:rPr>
              <a:t>Barriers to Economic Development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962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b="1" dirty="0" smtClean="0">
                <a:latin typeface="Liberation Serif" panose="02020603050405020304" pitchFamily="18" charset="0"/>
              </a:rPr>
              <a:t>Social Conditions</a:t>
            </a:r>
          </a:p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High birth rates and low life expectancies at birth, high infant and child mortality rates, lack of access to healthcare, lack of access to education: </a:t>
            </a:r>
            <a:r>
              <a:rPr lang="en-US" sz="2400" b="1" dirty="0" smtClean="0">
                <a:latin typeface="Liberation Serif" panose="02020603050405020304" pitchFamily="18" charset="0"/>
              </a:rPr>
              <a:t>trafficking</a:t>
            </a:r>
          </a:p>
          <a:p>
            <a:pPr marL="0" indent="0" eaLnBrk="1" hangingPunct="1">
              <a:buNone/>
            </a:pPr>
            <a:r>
              <a:rPr lang="en-US" sz="2800" b="1" dirty="0" smtClean="0">
                <a:latin typeface="Liberation Serif" panose="02020603050405020304" pitchFamily="18" charset="0"/>
              </a:rPr>
              <a:t>Foreign Debt</a:t>
            </a:r>
          </a:p>
          <a:p>
            <a:pPr eaLnBrk="1" hangingPunct="1"/>
            <a:r>
              <a:rPr lang="en-US" sz="2400" b="1" dirty="0" smtClean="0">
                <a:latin typeface="Liberation Serif" panose="02020603050405020304" pitchFamily="18" charset="0"/>
              </a:rPr>
              <a:t>structural adjustment loans, neoliberalism </a:t>
            </a:r>
            <a:r>
              <a:rPr lang="en-US" sz="2400" dirty="0" smtClean="0">
                <a:latin typeface="Liberation Serif" panose="02020603050405020304" pitchFamily="18" charset="0"/>
              </a:rPr>
              <a:t>(the idea that government intervention into markets is inefficient and undesirable, and should be resisted wherever possible)</a:t>
            </a:r>
            <a:endParaRPr lang="en-US" sz="2400" b="1" dirty="0" smtClean="0">
              <a:latin typeface="Liberation Serif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Liberation Serif" panose="02020603050405020304" pitchFamily="18" charset="0"/>
              </a:rPr>
              <a:t>Chapter 10: Development</a:t>
            </a:r>
          </a:p>
        </p:txBody>
      </p:sp>
      <p:pic>
        <p:nvPicPr>
          <p:cNvPr id="2" name="Picture 1" descr="fou10e_fig_10_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1447800"/>
            <a:ext cx="6426200" cy="511010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581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b="1" dirty="0" smtClean="0">
                <a:latin typeface="Liberation Serif" panose="02020603050405020304" pitchFamily="18" charset="0"/>
              </a:rPr>
              <a:t>Disease</a:t>
            </a:r>
          </a:p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Those living in the global economic periphery experience comparatively high rates of disease and a corresponding lack of adequate health care:</a:t>
            </a:r>
          </a:p>
          <a:p>
            <a:pPr lvl="1" eaLnBrk="1" hangingPunct="1">
              <a:buFont typeface="Arial"/>
              <a:buChar char="•"/>
            </a:pPr>
            <a:r>
              <a:rPr lang="en-US" sz="2400" b="1" dirty="0" smtClean="0">
                <a:latin typeface="Liberation Serif" panose="02020603050405020304" pitchFamily="18" charset="0"/>
              </a:rPr>
              <a:t>Vectored diseases: </a:t>
            </a:r>
            <a:r>
              <a:rPr lang="en-US" sz="2400" dirty="0" smtClean="0">
                <a:latin typeface="Liberation Serif" panose="02020603050405020304" pitchFamily="18" charset="0"/>
              </a:rPr>
              <a:t>those spread by one host (person) to another by an intermediate host or vector</a:t>
            </a:r>
          </a:p>
          <a:p>
            <a:pPr lvl="1" eaLnBrk="1" hangingPunct="1">
              <a:buFont typeface="Arial"/>
              <a:buChar char="•"/>
            </a:pPr>
            <a:r>
              <a:rPr lang="en-US" sz="2400" b="1" dirty="0" smtClean="0">
                <a:latin typeface="Liberation Serif" panose="02020603050405020304" pitchFamily="18" charset="0"/>
              </a:rPr>
              <a:t>Malaria</a:t>
            </a:r>
            <a:r>
              <a:rPr lang="en-US" sz="2400" dirty="0" smtClean="0">
                <a:latin typeface="Liberation Serif" panose="02020603050405020304" pitchFamily="18" charset="0"/>
              </a:rPr>
              <a:t>: the “silent tsunami”</a:t>
            </a:r>
          </a:p>
          <a:p>
            <a:pPr lvl="1" eaLnBrk="1" hangingPunct="1"/>
            <a:endParaRPr lang="en-US" sz="2400" dirty="0" smtClean="0">
              <a:latin typeface="Liberation Serif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Liberation Serif" panose="02020603050405020304" pitchFamily="18" charset="0"/>
              </a:rPr>
              <a:t>Barriers to Economic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1722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b="1" dirty="0">
                <a:latin typeface="Liberation Serif" panose="02020603050405020304" pitchFamily="18" charset="0"/>
              </a:rPr>
              <a:t>Political Corruption and </a:t>
            </a:r>
            <a:r>
              <a:rPr lang="en-US" sz="2800" b="1" dirty="0" smtClean="0">
                <a:latin typeface="Liberation Serif" panose="02020603050405020304" pitchFamily="18" charset="0"/>
              </a:rPr>
              <a:t>Instability 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dirty="0" smtClean="0">
                <a:latin typeface="Liberation Serif" panose="02020603050405020304" pitchFamily="18" charset="0"/>
              </a:rPr>
              <a:t>Can greatly impede </a:t>
            </a:r>
            <a:r>
              <a:rPr lang="en-US" sz="2400" dirty="0">
                <a:latin typeface="Liberation Serif" panose="02020603050405020304" pitchFamily="18" charset="0"/>
              </a:rPr>
              <a:t>economic </a:t>
            </a:r>
            <a:r>
              <a:rPr lang="en-US" sz="2400" dirty="0" smtClean="0">
                <a:latin typeface="Liberation Serif" panose="02020603050405020304" pitchFamily="18" charset="0"/>
              </a:rPr>
              <a:t>development.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dirty="0" smtClean="0">
                <a:latin typeface="Liberation Serif" panose="02020603050405020304" pitchFamily="18" charset="0"/>
              </a:rPr>
              <a:t>In peripheral </a:t>
            </a:r>
            <a:r>
              <a:rPr lang="en-US" sz="2400" dirty="0">
                <a:latin typeface="Liberation Serif" panose="02020603050405020304" pitchFamily="18" charset="0"/>
              </a:rPr>
              <a:t>countries, a wide </a:t>
            </a:r>
            <a:r>
              <a:rPr lang="en-US" sz="2400" dirty="0" smtClean="0">
                <a:latin typeface="Liberation Serif" panose="02020603050405020304" pitchFamily="18" charset="0"/>
              </a:rPr>
              <a:t>divide </a:t>
            </a:r>
            <a:r>
              <a:rPr lang="en-US" sz="2400" dirty="0">
                <a:latin typeface="Liberation Serif" panose="02020603050405020304" pitchFamily="18" charset="0"/>
              </a:rPr>
              <a:t>often exists </a:t>
            </a:r>
            <a:r>
              <a:rPr lang="en-US" sz="2400" dirty="0" smtClean="0">
                <a:latin typeface="Liberation Serif" panose="02020603050405020304" pitchFamily="18" charset="0"/>
              </a:rPr>
              <a:t>between the </a:t>
            </a:r>
            <a:r>
              <a:rPr lang="en-US" sz="2400" dirty="0">
                <a:latin typeface="Liberation Serif" panose="02020603050405020304" pitchFamily="18" charset="0"/>
              </a:rPr>
              <a:t>very wealthy and the poorest of the </a:t>
            </a:r>
            <a:r>
              <a:rPr lang="en-US" sz="2400" dirty="0" smtClean="0">
                <a:latin typeface="Liberation Serif" panose="02020603050405020304" pitchFamily="18" charset="0"/>
              </a:rPr>
              <a:t>poor.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dirty="0">
                <a:latin typeface="Liberation Serif" panose="02020603050405020304" pitchFamily="18" charset="0"/>
              </a:rPr>
              <a:t>Countries of the core have established </a:t>
            </a:r>
            <a:r>
              <a:rPr lang="en-US" sz="2400" dirty="0" smtClean="0">
                <a:latin typeface="Liberation Serif" panose="02020603050405020304" pitchFamily="18" charset="0"/>
              </a:rPr>
              <a:t>democracies for themselves </a:t>
            </a:r>
            <a:r>
              <a:rPr lang="en-US" sz="2400" dirty="0">
                <a:latin typeface="Liberation Serif" panose="02020603050405020304" pitchFamily="18" charset="0"/>
              </a:rPr>
              <a:t>b</a:t>
            </a:r>
            <a:r>
              <a:rPr lang="en-US" sz="2400" dirty="0" smtClean="0">
                <a:latin typeface="Liberation Serif" panose="02020603050405020304" pitchFamily="18" charset="0"/>
              </a:rPr>
              <a:t>ut </a:t>
            </a:r>
            <a:r>
              <a:rPr lang="en-US" sz="2400" dirty="0">
                <a:latin typeface="Liberation Serif" panose="02020603050405020304" pitchFamily="18" charset="0"/>
              </a:rPr>
              <a:t>countries </a:t>
            </a:r>
            <a:r>
              <a:rPr lang="en-US" sz="2400" dirty="0" smtClean="0">
                <a:latin typeface="Liberation Serif" panose="02020603050405020304" pitchFamily="18" charset="0"/>
              </a:rPr>
              <a:t>in the </a:t>
            </a:r>
            <a:r>
              <a:rPr lang="en-US" sz="2400" dirty="0">
                <a:latin typeface="Liberation Serif" panose="02020603050405020304" pitchFamily="18" charset="0"/>
              </a:rPr>
              <a:t>periphery and semiperiphery have had a much </a:t>
            </a:r>
            <a:r>
              <a:rPr lang="en-US" sz="2400" dirty="0" smtClean="0">
                <a:latin typeface="Liberation Serif" panose="02020603050405020304" pitchFamily="18" charset="0"/>
              </a:rPr>
              <a:t>harder time </a:t>
            </a:r>
            <a:r>
              <a:rPr lang="en-US" sz="2400" dirty="0">
                <a:latin typeface="Liberation Serif" panose="02020603050405020304" pitchFamily="18" charset="0"/>
              </a:rPr>
              <a:t>establishing and maintaining democracies</a:t>
            </a:r>
            <a:r>
              <a:rPr lang="en-US" sz="2400" dirty="0" smtClean="0">
                <a:latin typeface="Liberation Serif" panose="02020603050405020304" pitchFamily="18" charset="0"/>
              </a:rPr>
              <a:t>.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dirty="0">
                <a:latin typeface="Liberation Serif" panose="02020603050405020304" pitchFamily="18" charset="0"/>
              </a:rPr>
              <a:t>In places where poverty is rampant, politicians </a:t>
            </a:r>
            <a:r>
              <a:rPr lang="en-US" sz="2400" dirty="0" smtClean="0">
                <a:latin typeface="Liberation Serif" panose="02020603050405020304" pitchFamily="18" charset="0"/>
              </a:rPr>
              <a:t>often become </a:t>
            </a:r>
            <a:r>
              <a:rPr lang="en-US" sz="2400" dirty="0">
                <a:latin typeface="Liberation Serif" panose="02020603050405020304" pitchFamily="18" charset="0"/>
              </a:rPr>
              <a:t>corrupt, misusing aid and exacerbating the </a:t>
            </a:r>
            <a:r>
              <a:rPr lang="en-US" sz="2400" dirty="0" smtClean="0">
                <a:latin typeface="Liberation Serif" panose="02020603050405020304" pitchFamily="18" charset="0"/>
              </a:rPr>
              <a:t>plight of </a:t>
            </a:r>
            <a:r>
              <a:rPr lang="en-US" sz="2400" dirty="0">
                <a:latin typeface="Liberation Serif" panose="02020603050405020304" pitchFamily="18" charset="0"/>
              </a:rPr>
              <a:t>the </a:t>
            </a:r>
            <a:r>
              <a:rPr lang="en-US" sz="2400" dirty="0" smtClean="0">
                <a:latin typeface="Liberation Serif" panose="02020603050405020304" pitchFamily="18" charset="0"/>
              </a:rPr>
              <a:t>poor.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dirty="0" smtClean="0">
                <a:latin typeface="Liberation Serif" panose="02020603050405020304" pitchFamily="18" charset="0"/>
              </a:rPr>
              <a:t>In low-income countries</a:t>
            </a:r>
            <a:r>
              <a:rPr lang="en-US" sz="2400" dirty="0">
                <a:latin typeface="Liberation Serif" panose="02020603050405020304" pitchFamily="18" charset="0"/>
              </a:rPr>
              <a:t>, corrupt leaders can stay in power for </a:t>
            </a:r>
            <a:r>
              <a:rPr lang="en-US" sz="2400" dirty="0" smtClean="0">
                <a:latin typeface="Liberation Serif" panose="02020603050405020304" pitchFamily="18" charset="0"/>
              </a:rPr>
              <a:t>decades.</a:t>
            </a:r>
            <a:endParaRPr lang="en-US" sz="2400" dirty="0">
              <a:latin typeface="Liberation Serif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96200" cy="731838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Liberation Serif" panose="02020603050405020304" pitchFamily="18" charset="0"/>
              </a:rPr>
              <a:t>Costs of Economic Development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26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b="1" dirty="0" smtClean="0">
                <a:latin typeface="Liberation Serif" panose="02020603050405020304" pitchFamily="18" charset="0"/>
              </a:rPr>
              <a:t>Industrialization</a:t>
            </a:r>
          </a:p>
          <a:p>
            <a:pPr eaLnBrk="1" hangingPunct="1"/>
            <a:r>
              <a:rPr lang="en-US" sz="2400" b="1" dirty="0" smtClean="0">
                <a:latin typeface="Liberation Serif" panose="02020603050405020304" pitchFamily="18" charset="0"/>
              </a:rPr>
              <a:t>Export processing zones (EPZs) </a:t>
            </a:r>
            <a:r>
              <a:rPr lang="en-US" sz="2400" dirty="0" smtClean="0">
                <a:latin typeface="Liberation Serif" panose="02020603050405020304" pitchFamily="18" charset="0"/>
              </a:rPr>
              <a:t>offer favorable tax, regulatory, and trade arrangements to foreign firms.</a:t>
            </a:r>
          </a:p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Mexican </a:t>
            </a:r>
            <a:r>
              <a:rPr lang="en-US" sz="2400" b="1" dirty="0" smtClean="0">
                <a:latin typeface="Liberation Serif" panose="02020603050405020304" pitchFamily="18" charset="0"/>
              </a:rPr>
              <a:t>maquiladoras</a:t>
            </a:r>
          </a:p>
          <a:p>
            <a:pPr eaLnBrk="1" hangingPunct="1"/>
            <a:r>
              <a:rPr lang="en-US" sz="2400" b="1" dirty="0" smtClean="0">
                <a:latin typeface="Liberation Serif" panose="02020603050405020304" pitchFamily="18" charset="0"/>
              </a:rPr>
              <a:t>Special economic zones </a:t>
            </a:r>
            <a:r>
              <a:rPr lang="en-US" sz="2400" dirty="0" smtClean="0">
                <a:latin typeface="Liberation Serif" panose="02020603050405020304" pitchFamily="18" charset="0"/>
              </a:rPr>
              <a:t>of China</a:t>
            </a:r>
          </a:p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In 1992, the United States, Mexico, and Canada established the </a:t>
            </a:r>
            <a:r>
              <a:rPr lang="en-US" sz="2400" b="1" dirty="0" smtClean="0">
                <a:latin typeface="Liberation Serif" panose="02020603050405020304" pitchFamily="18" charset="0"/>
              </a:rPr>
              <a:t>North American Free Trade Agreement (NAFTA)</a:t>
            </a:r>
            <a:r>
              <a:rPr lang="en-US" sz="2400" dirty="0" smtClean="0">
                <a:latin typeface="Liberation Serif" panose="02020603050405020304" pitchFamily="18" charset="0"/>
              </a:rPr>
              <a:t>, which prompted further industrialization of the border region.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10e_fig_10_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72896"/>
            <a:ext cx="8534400" cy="426110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458200" cy="5867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b="1" dirty="0" smtClean="0">
                <a:latin typeface="Liberation Serif" panose="02020603050405020304" pitchFamily="18" charset="0"/>
              </a:rPr>
              <a:t>Agriculture</a:t>
            </a:r>
            <a:endParaRPr lang="en-US" sz="2400" dirty="0" smtClean="0">
              <a:latin typeface="Liberation Serif" panose="02020603050405020304" pitchFamily="18" charset="0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sz="2400" dirty="0">
                <a:latin typeface="Liberation Serif" panose="02020603050405020304" pitchFamily="18" charset="0"/>
              </a:rPr>
              <a:t>In peripheral countries, agriculture typically </a:t>
            </a:r>
            <a:r>
              <a:rPr lang="en-US" sz="2400" dirty="0" smtClean="0">
                <a:latin typeface="Liberation Serif" panose="02020603050405020304" pitchFamily="18" charset="0"/>
              </a:rPr>
              <a:t>focuses on </a:t>
            </a:r>
            <a:r>
              <a:rPr lang="en-US" sz="2400" dirty="0">
                <a:latin typeface="Liberation Serif" panose="02020603050405020304" pitchFamily="18" charset="0"/>
              </a:rPr>
              <a:t>personal consumption or on production for a </a:t>
            </a:r>
            <a:r>
              <a:rPr lang="en-US" sz="2400" dirty="0" smtClean="0">
                <a:latin typeface="Liberation Serif" panose="02020603050405020304" pitchFamily="18" charset="0"/>
              </a:rPr>
              <a:t>large </a:t>
            </a:r>
            <a:r>
              <a:rPr lang="en-US" sz="2400" dirty="0">
                <a:latin typeface="Liberation Serif" panose="02020603050405020304" pitchFamily="18" charset="0"/>
              </a:rPr>
              <a:t>agricultural </a:t>
            </a:r>
            <a:r>
              <a:rPr lang="en-US" sz="2400" dirty="0" smtClean="0">
                <a:latin typeface="Liberation Serif" panose="02020603050405020304" pitchFamily="18" charset="0"/>
              </a:rPr>
              <a:t>conglomerate.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2400" dirty="0">
                <a:latin typeface="Liberation Serif" panose="02020603050405020304" pitchFamily="18" charset="0"/>
              </a:rPr>
              <a:t>Little is produced for </a:t>
            </a:r>
            <a:r>
              <a:rPr lang="en-US" sz="2400" dirty="0" smtClean="0">
                <a:latin typeface="Liberation Serif" panose="02020603050405020304" pitchFamily="18" charset="0"/>
              </a:rPr>
              <a:t>the local </a:t>
            </a:r>
            <a:r>
              <a:rPr lang="en-US" sz="2400" dirty="0">
                <a:latin typeface="Liberation Serif" panose="02020603050405020304" pitchFamily="18" charset="0"/>
              </a:rPr>
              <a:t>marketplace because distribution </a:t>
            </a:r>
            <a:r>
              <a:rPr lang="en-US" sz="2400" dirty="0" smtClean="0">
                <a:latin typeface="Liberation Serif" panose="02020603050405020304" pitchFamily="18" charset="0"/>
              </a:rPr>
              <a:t>systems </a:t>
            </a:r>
            <a:r>
              <a:rPr lang="en-US" sz="2400" dirty="0">
                <a:latin typeface="Liberation Serif" panose="02020603050405020304" pitchFamily="18" charset="0"/>
              </a:rPr>
              <a:t>are </a:t>
            </a:r>
            <a:r>
              <a:rPr lang="en-US" sz="2400" dirty="0" smtClean="0">
                <a:latin typeface="Liberation Serif" panose="02020603050405020304" pitchFamily="18" charset="0"/>
              </a:rPr>
              <a:t>poorly organized.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2400" dirty="0">
                <a:latin typeface="Liberation Serif" panose="02020603050405020304" pitchFamily="18" charset="0"/>
              </a:rPr>
              <a:t>On the farms in the periphery, yields per unit area </a:t>
            </a:r>
            <a:r>
              <a:rPr lang="en-US" sz="2400" dirty="0" smtClean="0">
                <a:latin typeface="Liberation Serif" panose="02020603050405020304" pitchFamily="18" charset="0"/>
              </a:rPr>
              <a:t>are low</a:t>
            </a:r>
            <a:r>
              <a:rPr lang="en-US" sz="2400" dirty="0">
                <a:latin typeface="Liberation Serif" panose="02020603050405020304" pitchFamily="18" charset="0"/>
              </a:rPr>
              <a:t>, subsistence modes of life prevail, and many </a:t>
            </a:r>
            <a:r>
              <a:rPr lang="en-US" sz="2400" dirty="0" smtClean="0">
                <a:latin typeface="Liberation Serif" panose="02020603050405020304" pitchFamily="18" charset="0"/>
              </a:rPr>
              <a:t>families are constantly </a:t>
            </a:r>
            <a:r>
              <a:rPr lang="en-US" sz="2400" dirty="0">
                <a:latin typeface="Liberation Serif" panose="02020603050405020304" pitchFamily="18" charset="0"/>
              </a:rPr>
              <a:t>in </a:t>
            </a:r>
            <a:r>
              <a:rPr lang="en-US" sz="2400" dirty="0" smtClean="0">
                <a:latin typeface="Liberation Serif" panose="02020603050405020304" pitchFamily="18" charset="0"/>
              </a:rPr>
              <a:t>debt.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2400" b="1" dirty="0" smtClean="0">
                <a:latin typeface="Liberation Serif" panose="02020603050405020304" pitchFamily="18" charset="0"/>
              </a:rPr>
              <a:t>Desertification </a:t>
            </a:r>
            <a:r>
              <a:rPr lang="en-US" sz="2400" dirty="0">
                <a:latin typeface="Liberation Serif" panose="02020603050405020304" pitchFamily="18" charset="0"/>
              </a:rPr>
              <a:t>is more </a:t>
            </a:r>
            <a:r>
              <a:rPr lang="en-US" sz="2400" dirty="0" smtClean="0">
                <a:latin typeface="Liberation Serif" panose="02020603050405020304" pitchFamily="18" charset="0"/>
              </a:rPr>
              <a:t>often exacerbated </a:t>
            </a:r>
            <a:r>
              <a:rPr lang="en-US" sz="2400" dirty="0">
                <a:latin typeface="Liberation Serif" panose="02020603050405020304" pitchFamily="18" charset="0"/>
              </a:rPr>
              <a:t>by humans destroying </a:t>
            </a:r>
            <a:r>
              <a:rPr lang="en-US" sz="2400" dirty="0" smtClean="0">
                <a:latin typeface="Liberation Serif" panose="02020603050405020304" pitchFamily="18" charset="0"/>
              </a:rPr>
              <a:t>vegetation </a:t>
            </a:r>
            <a:r>
              <a:rPr lang="en-US" sz="2400" dirty="0">
                <a:latin typeface="Liberation Serif" panose="02020603050405020304" pitchFamily="18" charset="0"/>
              </a:rPr>
              <a:t>and </a:t>
            </a:r>
            <a:r>
              <a:rPr lang="en-US" sz="2400" dirty="0" smtClean="0">
                <a:latin typeface="Liberation Serif" panose="02020603050405020304" pitchFamily="18" charset="0"/>
              </a:rPr>
              <a:t>eroding</a:t>
            </a:r>
            <a:r>
              <a:rPr lang="en-US" sz="2400" dirty="0">
                <a:latin typeface="Liberation Serif" panose="02020603050405020304" pitchFamily="18" charset="0"/>
              </a:rPr>
              <a:t> </a:t>
            </a:r>
            <a:r>
              <a:rPr lang="en-US" sz="2400" dirty="0" smtClean="0">
                <a:latin typeface="Liberation Serif" panose="02020603050405020304" pitchFamily="18" charset="0"/>
              </a:rPr>
              <a:t>soils </a:t>
            </a:r>
            <a:r>
              <a:rPr lang="en-US" sz="2400" dirty="0">
                <a:latin typeface="Liberation Serif" panose="02020603050405020304" pitchFamily="18" charset="0"/>
              </a:rPr>
              <a:t>through the overuse of lands for livestock </a:t>
            </a:r>
            <a:r>
              <a:rPr lang="en-US" sz="2400" dirty="0" smtClean="0">
                <a:latin typeface="Liberation Serif" panose="02020603050405020304" pitchFamily="18" charset="0"/>
              </a:rPr>
              <a:t>grazing or </a:t>
            </a:r>
            <a:r>
              <a:rPr lang="en-US" sz="2400" dirty="0">
                <a:latin typeface="Liberation Serif" panose="02020603050405020304" pitchFamily="18" charset="0"/>
              </a:rPr>
              <a:t>crop </a:t>
            </a:r>
            <a:r>
              <a:rPr lang="en-US" sz="2400" dirty="0" smtClean="0">
                <a:latin typeface="Liberation Serif" panose="02020603050405020304" pitchFamily="18" charset="0"/>
              </a:rPr>
              <a:t>production.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2400" dirty="0" smtClean="0">
                <a:latin typeface="Liberation Serif" panose="02020603050405020304" pitchFamily="18" charset="0"/>
              </a:rPr>
              <a:t>Africa has been hit hardest by desertification.</a:t>
            </a:r>
            <a:endParaRPr lang="en-US" sz="2400" dirty="0">
              <a:latin typeface="Liberation Serif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324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b="1" dirty="0" smtClean="0">
                <a:latin typeface="Liberation Serif" panose="02020603050405020304" pitchFamily="18" charset="0"/>
              </a:rPr>
              <a:t>Tourism</a:t>
            </a:r>
          </a:p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Now one of the major industries in the world and has surpassed oil in its overall economic value.</a:t>
            </a:r>
          </a:p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To develop tourism, the “host” country must make a substantial investment.</a:t>
            </a:r>
          </a:p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Much of the income a country receives from tourism revenues are reinvested in the construction of airports, cruise-ports, and other infrastructure that supports more tourism.</a:t>
            </a:r>
          </a:p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Tourism can create local jobs, but they are often low-paying and have little job security.</a:t>
            </a:r>
          </a:p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Tourism frequently strains the fabric of local communities.</a:t>
            </a:r>
          </a:p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The cultural landscape of tourism is frequently a study in harsh contrasts.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800" dirty="0" smtClean="0">
                <a:latin typeface="Liberation Serif" panose="02020603050405020304" pitchFamily="18" charset="0"/>
              </a:rPr>
              <a:t>Think of a trip you have made to a poorer area of the country or a poorer region of the world. Describe how your experience in the place </a:t>
            </a:r>
            <a:r>
              <a:rPr lang="en-US" sz="2800" b="1" dirty="0" smtClean="0">
                <a:latin typeface="Liberation Serif" panose="02020603050405020304" pitchFamily="18" charset="0"/>
              </a:rPr>
              <a:t>as a tourist </a:t>
            </a:r>
            <a:r>
              <a:rPr lang="en-US" sz="2800" dirty="0" smtClean="0">
                <a:latin typeface="Liberation Serif" panose="02020603050405020304" pitchFamily="18" charset="0"/>
              </a:rPr>
              <a:t>was fundamentally different from the </a:t>
            </a:r>
            <a:r>
              <a:rPr lang="en-US" sz="2800" b="1" dirty="0" smtClean="0">
                <a:latin typeface="Liberation Serif" panose="02020603050405020304" pitchFamily="18" charset="0"/>
              </a:rPr>
              <a:t>everyday lives of the people who live</a:t>
            </a:r>
            <a:r>
              <a:rPr lang="en-US" sz="2800" dirty="0" smtClean="0">
                <a:latin typeface="Liberation Serif" panose="02020603050405020304" pitchFamily="18" charset="0"/>
              </a:rPr>
              <a:t> in the place.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28850" y="152400"/>
            <a:ext cx="457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505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Regional contrasts in wealth are a reminder that per capita GNI does not accurately represent the economic development of individual places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Every government policy has a geographical expression (some regions favored over others) </a:t>
            </a:r>
          </a:p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The contrasts between rich and poor areas are not simply the result of differences in the economic endowments of places.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3810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Key Question: </a:t>
            </a:r>
            <a:r>
              <a:rPr lang="en-US" sz="32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How Do Political and Economic Institutions Influence Uneven Development within States?</a:t>
            </a:r>
            <a:endParaRPr lang="en-US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dirty="0" smtClean="0">
                <a:latin typeface="Liberation Serif" panose="02020603050405020304" pitchFamily="18" charset="0"/>
              </a:rPr>
              <a:t>The Role of Governments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The distribution of wealth is affected by tariffs, trade agreements, taxation structures, land ownership rules, environmental regulations.</a:t>
            </a:r>
          </a:p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Government policies play an important role at the interstate level, but they also shape patterns of development within states.</a:t>
            </a:r>
          </a:p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Government policy can also help alleviate uneven development.</a:t>
            </a:r>
          </a:p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Economist </a:t>
            </a:r>
            <a:r>
              <a:rPr lang="en-US" sz="2400" dirty="0" err="1" smtClean="0">
                <a:latin typeface="Liberation Serif" panose="02020603050405020304" pitchFamily="18" charset="0"/>
              </a:rPr>
              <a:t>Pietra</a:t>
            </a:r>
            <a:r>
              <a:rPr lang="en-US" sz="2400" dirty="0" smtClean="0">
                <a:latin typeface="Liberation Serif" panose="02020603050405020304" pitchFamily="18" charset="0"/>
              </a:rPr>
              <a:t> </a:t>
            </a:r>
            <a:r>
              <a:rPr lang="en-US" sz="2400" dirty="0" err="1" smtClean="0">
                <a:latin typeface="Liberation Serif" panose="02020603050405020304" pitchFamily="18" charset="0"/>
              </a:rPr>
              <a:t>Rivola</a:t>
            </a:r>
            <a:r>
              <a:rPr lang="en-US" sz="2400" i="1" dirty="0" smtClean="0">
                <a:latin typeface="Liberation Serif" panose="02020603050405020304" pitchFamily="18" charset="0"/>
              </a:rPr>
              <a:t>: The Travels of a T-Shirt in the Global Economy</a:t>
            </a:r>
            <a:r>
              <a:rPr lang="en-US" sz="2400" dirty="0" smtClean="0">
                <a:latin typeface="Liberation Serif" panose="02020603050405020304" pitchFamily="18" charset="0"/>
              </a:rPr>
              <a:t>: described the significant influences governments have on the distribution of wealth between and within states.</a:t>
            </a:r>
          </a:p>
          <a:p>
            <a:pPr eaLnBrk="1" hangingPunct="1">
              <a:buFont typeface="Arial" charset="0"/>
              <a:buNone/>
            </a:pPr>
            <a:endParaRPr lang="en-US" sz="2400" dirty="0" smtClean="0">
              <a:latin typeface="Liberation Serif" panose="02020603050405020304" pitchFamily="18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dirty="0" smtClean="0">
                <a:latin typeface="Liberation Serif" panose="02020603050405020304" pitchFamily="18" charset="0"/>
              </a:rPr>
              <a:t>Islands of Development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486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In most states, the capital city is the political nerve center of the country, its national headquarters and seat of government.</a:t>
            </a:r>
          </a:p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In many countries of the periphery, capital cities are by far the largest and most economically influential cities in the state.</a:t>
            </a:r>
          </a:p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Some newly independent states have built new capital cities, away from the colonial headquarters.</a:t>
            </a:r>
          </a:p>
          <a:p>
            <a:pPr eaLnBrk="1" hangingPunct="1"/>
            <a:r>
              <a:rPr lang="en-US" sz="2400" b="1" dirty="0" smtClean="0">
                <a:latin typeface="Liberation Serif" panose="02020603050405020304" pitchFamily="18" charset="0"/>
              </a:rPr>
              <a:t>Island of development: </a:t>
            </a:r>
            <a:r>
              <a:rPr lang="en-US" sz="2400" dirty="0" smtClean="0">
                <a:latin typeface="Liberation Serif" panose="02020603050405020304" pitchFamily="18" charset="0"/>
              </a:rPr>
              <a:t>a government or corporation builds up and concentrates economic development in a certain city or small region.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752600"/>
            <a:ext cx="8229600" cy="4114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Wealth does not depend solely on </a:t>
            </a:r>
            <a:r>
              <a:rPr lang="en-US" sz="2400" i="1" dirty="0" smtClean="0">
                <a:latin typeface="Liberation Serif" panose="02020603050405020304" pitchFamily="18" charset="0"/>
              </a:rPr>
              <a:t>what is produced</a:t>
            </a:r>
            <a:r>
              <a:rPr lang="en-US" sz="2400" dirty="0" smtClean="0">
                <a:latin typeface="Liberation Serif" panose="02020603050405020304" pitchFamily="18" charset="0"/>
              </a:rPr>
              <a:t>; it depends in large part on </a:t>
            </a:r>
            <a:r>
              <a:rPr lang="en-US" sz="2400" i="1" dirty="0" smtClean="0">
                <a:latin typeface="Liberation Serif" panose="02020603050405020304" pitchFamily="18" charset="0"/>
              </a:rPr>
              <a:t>how and where it is produced.</a:t>
            </a:r>
          </a:p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A country that is </a:t>
            </a:r>
            <a:r>
              <a:rPr lang="en-US" sz="2400" b="1" dirty="0" smtClean="0">
                <a:latin typeface="Liberation Serif" panose="02020603050405020304" pitchFamily="18" charset="0"/>
              </a:rPr>
              <a:t>developing</a:t>
            </a:r>
            <a:r>
              <a:rPr lang="en-US" sz="2400" dirty="0" smtClean="0">
                <a:latin typeface="Liberation Serif" panose="02020603050405020304" pitchFamily="18" charset="0"/>
              </a:rPr>
              <a:t> is making progress in technology, production, and socioeconomic well- being.</a:t>
            </a:r>
          </a:p>
          <a:p>
            <a:pPr eaLnBrk="1" hangingPunct="1"/>
            <a:r>
              <a:rPr lang="en-US" sz="2400" dirty="0" smtClean="0">
                <a:latin typeface="Liberation Serif" panose="02020603050405020304" pitchFamily="18" charset="0"/>
              </a:rPr>
              <a:t>Ways of measuring development fit into three major areas of concern: development in economic welfare, development in technology and production, and development in social welfare.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Liberation Serif" panose="02020603050405020304" pitchFamily="18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Liberation Serif" panose="02020603050405020304" pitchFamily="18" charset="0"/>
              </a:rPr>
              <a:t>	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2" name="Rectangle 1"/>
          <p:cNvSpPr/>
          <p:nvPr/>
        </p:nvSpPr>
        <p:spPr>
          <a:xfrm>
            <a:off x="457200" y="3810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36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Key Question: </a:t>
            </a:r>
            <a:r>
              <a:rPr lang="en-US" sz="3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How Is Development Defined and Measured?</a:t>
            </a:r>
            <a:endParaRPr lang="en-US" sz="3600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3"/>
          <p:cNvSpPr txBox="1">
            <a:spLocks noChangeArrowheads="1"/>
          </p:cNvSpPr>
          <p:nvPr/>
        </p:nvSpPr>
        <p:spPr bwMode="auto">
          <a:xfrm>
            <a:off x="990600" y="4800600"/>
            <a:ext cx="7162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Figure 10.15</a:t>
            </a:r>
          </a:p>
          <a:p>
            <a:r>
              <a:rPr lang="en-US" sz="1600" b="1" dirty="0" err="1">
                <a:latin typeface="Liberation Serif" panose="02020603050405020304" pitchFamily="18" charset="0"/>
                <a:cs typeface="Liberation Serif" panose="02020603050405020304" pitchFamily="18" charset="0"/>
              </a:rPr>
              <a:t>Putrajaya</a:t>
            </a:r>
            <a:r>
              <a:rPr lang="en-US" sz="16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, Malaysia. </a:t>
            </a:r>
            <a:r>
              <a:rPr lang="en-US" sz="1600" dirty="0" err="1">
                <a:latin typeface="Liberation Serif" panose="02020603050405020304" pitchFamily="18" charset="0"/>
                <a:cs typeface="Liberation Serif" panose="02020603050405020304" pitchFamily="18" charset="0"/>
              </a:rPr>
              <a:t>Putrajaya</a:t>
            </a:r>
            <a:r>
              <a:rPr lang="en-US" sz="1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 is the newly built capital of Malaysia, </a:t>
            </a:r>
            <a:r>
              <a:rPr lang="en-US" sz="1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replacing </a:t>
            </a:r>
            <a:r>
              <a:rPr lang="en-US" sz="1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Kuala Lumpur.</a:t>
            </a:r>
          </a:p>
          <a:p>
            <a:r>
              <a:rPr lang="en-US" sz="1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© </a:t>
            </a:r>
            <a:r>
              <a:rPr lang="en-US" sz="1600" dirty="0" err="1">
                <a:latin typeface="Liberation Serif" panose="02020603050405020304" pitchFamily="18" charset="0"/>
                <a:cs typeface="Liberation Serif" panose="02020603050405020304" pitchFamily="18" charset="0"/>
              </a:rPr>
              <a:t>Bazuki</a:t>
            </a:r>
            <a:r>
              <a:rPr lang="en-US" sz="1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 Muhammad/Reuters/Corbis.</a:t>
            </a:r>
          </a:p>
        </p:txBody>
      </p:sp>
      <p:pic>
        <p:nvPicPr>
          <p:cNvPr id="2" name="Picture 1" descr="fou10e_fig_10_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8640"/>
            <a:ext cx="8534400" cy="41757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dirty="0" smtClean="0">
                <a:latin typeface="Liberation Serif" panose="02020603050405020304" pitchFamily="18" charset="0"/>
              </a:rPr>
              <a:t>Creating Growth in the Periphery of the Periphery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Liberation Serif" panose="02020603050405020304" pitchFamily="18" charset="0"/>
              </a:rPr>
              <a:t>In the most rural, impoverished regions of less prosperous countries, some </a:t>
            </a:r>
            <a:r>
              <a:rPr lang="en-US" sz="2800" b="1" dirty="0" smtClean="0">
                <a:latin typeface="Liberation Serif" panose="02020603050405020304" pitchFamily="18" charset="0"/>
              </a:rPr>
              <a:t>nongovernmental</a:t>
            </a:r>
            <a:r>
              <a:rPr lang="en-US" sz="2800" dirty="0" smtClean="0">
                <a:latin typeface="Liberation Serif" panose="02020603050405020304" pitchFamily="18" charset="0"/>
              </a:rPr>
              <a:t> </a:t>
            </a:r>
            <a:r>
              <a:rPr lang="en-US" sz="2800" b="1" dirty="0" smtClean="0">
                <a:latin typeface="Liberation Serif" panose="02020603050405020304" pitchFamily="18" charset="0"/>
              </a:rPr>
              <a:t>organizations (NGOs) </a:t>
            </a:r>
            <a:r>
              <a:rPr lang="en-US" sz="2800" dirty="0" smtClean="0">
                <a:latin typeface="Liberation Serif" panose="02020603050405020304" pitchFamily="18" charset="0"/>
              </a:rPr>
              <a:t>try to improve the plight of people.</a:t>
            </a:r>
          </a:p>
          <a:p>
            <a:pPr eaLnBrk="1" hangingPunct="1"/>
            <a:r>
              <a:rPr lang="en-US" sz="2800" dirty="0" smtClean="0">
                <a:latin typeface="Liberation Serif" panose="02020603050405020304" pitchFamily="18" charset="0"/>
              </a:rPr>
              <a:t>Each NGO has its own set of goals, depending on the primary concerns outlined by its founders and financiers.</a:t>
            </a:r>
          </a:p>
          <a:p>
            <a:pPr eaLnBrk="1" hangingPunct="1"/>
            <a:r>
              <a:rPr lang="en-US" sz="2800" b="1" dirty="0" smtClean="0">
                <a:latin typeface="Liberation Serif" panose="02020603050405020304" pitchFamily="18" charset="0"/>
              </a:rPr>
              <a:t>Microcredit programs</a:t>
            </a:r>
            <a:r>
              <a:rPr lang="en-US" sz="2800" dirty="0" smtClean="0">
                <a:latin typeface="Liberation Serif" panose="02020603050405020304" pitchFamily="18" charset="0"/>
              </a:rPr>
              <a:t> give loans to poor people, particularly women, to encourage development of small businesses.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3"/>
          <p:cNvSpPr txBox="1">
            <a:spLocks noChangeArrowheads="1"/>
          </p:cNvSpPr>
          <p:nvPr/>
        </p:nvSpPr>
        <p:spPr bwMode="auto">
          <a:xfrm>
            <a:off x="1104900" y="5509736"/>
            <a:ext cx="693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Figure </a:t>
            </a:r>
            <a:r>
              <a:rPr lang="en-US" sz="16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10.18</a:t>
            </a:r>
            <a:endParaRPr lang="en-US" sz="1600" b="1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en-US" sz="1600" b="1" dirty="0" err="1">
                <a:latin typeface="Liberation Serif" panose="02020603050405020304" pitchFamily="18" charset="0"/>
                <a:cs typeface="Liberation Serif" panose="02020603050405020304" pitchFamily="18" charset="0"/>
              </a:rPr>
              <a:t>Bwindi</a:t>
            </a:r>
            <a:r>
              <a:rPr lang="en-US" sz="16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, Uganda. </a:t>
            </a:r>
            <a:r>
              <a:rPr lang="en-US" sz="1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Women walk by a </a:t>
            </a:r>
            <a:r>
              <a:rPr lang="en-US" sz="1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microcredit agency </a:t>
            </a:r>
            <a:r>
              <a:rPr lang="en-US" sz="1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that works to facilitate </a:t>
            </a:r>
            <a:r>
              <a:rPr lang="en-US" sz="16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economic development </a:t>
            </a:r>
            <a:r>
              <a:rPr lang="en-US" sz="16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in the town. © Alexander B. Murphy.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45" y="363535"/>
            <a:ext cx="7266110" cy="507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1"/>
            <a:ext cx="46482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Liberation Serif" panose="02020603050405020304" pitchFamily="18" charset="0"/>
              </a:rPr>
              <a:t>Some microcredit programs are credited </a:t>
            </a:r>
            <a:r>
              <a:rPr lang="en-US" sz="2400" dirty="0" smtClean="0">
                <a:latin typeface="Liberation Serif" panose="02020603050405020304" pitchFamily="18" charset="0"/>
              </a:rPr>
              <a:t>with lowering </a:t>
            </a:r>
            <a:r>
              <a:rPr lang="en-US" sz="2400" dirty="0">
                <a:latin typeface="Liberation Serif" panose="02020603050405020304" pitchFamily="18" charset="0"/>
              </a:rPr>
              <a:t>birth rates in parts of developing countries </a:t>
            </a:r>
            <a:r>
              <a:rPr lang="en-US" sz="2400" dirty="0" smtClean="0">
                <a:latin typeface="Liberation Serif" panose="02020603050405020304" pitchFamily="18" charset="0"/>
              </a:rPr>
              <a:t>and altering </a:t>
            </a:r>
            <a:r>
              <a:rPr lang="en-US" sz="2400" dirty="0">
                <a:latin typeface="Liberation Serif" panose="02020603050405020304" pitchFamily="18" charset="0"/>
              </a:rPr>
              <a:t>the social fabric of cultures by diminishing </a:t>
            </a:r>
            <a:r>
              <a:rPr lang="en-US" sz="2400" dirty="0" smtClean="0">
                <a:latin typeface="Liberation Serif" panose="02020603050405020304" pitchFamily="18" charset="0"/>
              </a:rPr>
              <a:t>men’s positions </a:t>
            </a:r>
            <a:r>
              <a:rPr lang="en-US" sz="2400" dirty="0">
                <a:latin typeface="Liberation Serif" panose="02020603050405020304" pitchFamily="18" charset="0"/>
              </a:rPr>
              <a:t>of </a:t>
            </a:r>
            <a:r>
              <a:rPr lang="en-US" sz="2400" dirty="0" smtClean="0">
                <a:latin typeface="Liberation Serif" panose="02020603050405020304" pitchFamily="18" charset="0"/>
              </a:rPr>
              <a:t>power.</a:t>
            </a:r>
          </a:p>
          <a:p>
            <a:pPr eaLnBrk="1" hangingPunct="1">
              <a:defRPr/>
            </a:pPr>
            <a:r>
              <a:rPr lang="en-US" sz="2400" dirty="0" smtClean="0">
                <a:latin typeface="Liberation Serif" panose="02020603050405020304" pitchFamily="18" charset="0"/>
              </a:rPr>
              <a:t>Microcredit programs have been less successful in places with high mortality rates from diseases such as AIDS.</a:t>
            </a:r>
            <a:endParaRPr lang="en-US" sz="2400" dirty="0" smtClean="0"/>
          </a:p>
          <a:p>
            <a:pPr eaLnBrk="1" hangingPunct="1">
              <a:defRPr/>
            </a:pPr>
            <a:endParaRPr lang="en-US" sz="2000" dirty="0" smtClean="0">
              <a:latin typeface="Liberation Serif" panose="02020603050405020304" pitchFamily="18" charset="0"/>
            </a:endParaRPr>
          </a:p>
          <a:p>
            <a:pPr eaLnBrk="1" hangingPunct="1">
              <a:defRPr/>
            </a:pPr>
            <a:endParaRPr lang="en-US" sz="2800" dirty="0" smtClean="0">
              <a:latin typeface="Liberation Serif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2800" dirty="0">
              <a:latin typeface="Liberation Serif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Liberation Serif" panose="02020603050405020304" pitchFamily="18" charset="0"/>
              </a:rPr>
              <a:t>Creating Growth in the Periphery of the Periphery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67287" y="1752600"/>
            <a:ext cx="3948113" cy="3248799"/>
            <a:chOff x="4967287" y="1752600"/>
            <a:chExt cx="3948113" cy="3248799"/>
          </a:xfrm>
        </p:grpSpPr>
        <p:grpSp>
          <p:nvGrpSpPr>
            <p:cNvPr id="7" name="Group 6"/>
            <p:cNvGrpSpPr/>
            <p:nvPr/>
          </p:nvGrpSpPr>
          <p:grpSpPr>
            <a:xfrm>
              <a:off x="4967287" y="1752600"/>
              <a:ext cx="3948113" cy="3008531"/>
              <a:chOff x="4800600" y="838200"/>
              <a:chExt cx="3948113" cy="3008531"/>
            </a:xfrm>
          </p:grpSpPr>
          <p:pic>
            <p:nvPicPr>
              <p:cNvPr id="5" name="Picture 2" descr="http://www.conceptcaching.com/ccache_img/0412521_0412521-R1-E021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800600" y="838200"/>
                <a:ext cx="3948113" cy="297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779" name="TextBox 3"/>
              <p:cNvSpPr txBox="1">
                <a:spLocks noChangeArrowheads="1"/>
              </p:cNvSpPr>
              <p:nvPr/>
            </p:nvSpPr>
            <p:spPr bwMode="auto">
              <a:xfrm>
                <a:off x="4800600" y="3200400"/>
                <a:ext cx="35052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i="1" dirty="0"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iberation Serif" panose="02020603050405020304" pitchFamily="18" charset="0"/>
                    <a:cs typeface="Liberation Serif" panose="02020603050405020304" pitchFamily="18" charset="0"/>
                  </a:rPr>
                  <a:t>Concept Caching:</a:t>
                </a:r>
              </a:p>
              <a:p>
                <a:r>
                  <a:rPr lang="en-US" i="1" dirty="0"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iberation Serif" panose="02020603050405020304" pitchFamily="18" charset="0"/>
                    <a:cs typeface="Liberation Serif" panose="02020603050405020304" pitchFamily="18" charset="0"/>
                  </a:rPr>
                  <a:t>AIDS </a:t>
                </a:r>
                <a:r>
                  <a:rPr lang="en-US" i="1" dirty="0" smtClean="0"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iberation Serif" panose="02020603050405020304" pitchFamily="18" charset="0"/>
                    <a:cs typeface="Liberation Serif" panose="02020603050405020304" pitchFamily="18" charset="0"/>
                  </a:rPr>
                  <a:t>sign—India</a:t>
                </a:r>
                <a:endParaRPr lang="en-US" i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eration Serif" panose="02020603050405020304" pitchFamily="18" charset="0"/>
                  <a:cs typeface="Liberation Serif" panose="02020603050405020304" pitchFamily="18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715000" y="4724400"/>
              <a:ext cx="32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latin typeface="Liberation Serif" panose="02020603050405020304" pitchFamily="18" charset="0"/>
                  <a:cs typeface="Liberation Serif" panose="02020603050405020304" pitchFamily="18" charset="0"/>
                </a:rPr>
                <a:t>© Barbara Weightman </a:t>
              </a:r>
              <a:endParaRPr lang="en-US" sz="1200" dirty="0">
                <a:latin typeface="Liberation Serif" panose="02020603050405020304" pitchFamily="18" charset="0"/>
                <a:cs typeface="Liberation Serif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Liberation Serif" panose="02020603050405020304" pitchFamily="18" charset="0"/>
              </a:rPr>
              <a:t>Additional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Global Poverty: </a:t>
            </a:r>
            <a:r>
              <a:rPr lang="en-US" sz="2800" dirty="0" smtClean="0">
                <a:hlinkClick r:id="rId3"/>
              </a:rPr>
              <a:t>http://www.worldbank.org/poverty</a:t>
            </a:r>
            <a:endParaRPr lang="en-US" sz="2800" dirty="0"/>
          </a:p>
          <a:p>
            <a:pPr eaLnBrk="1" hangingPunct="1"/>
            <a:r>
              <a:rPr lang="en-US" sz="2800" dirty="0" smtClean="0"/>
              <a:t>Additional Resources on Geography Education:</a:t>
            </a:r>
          </a:p>
          <a:p>
            <a:pPr lvl="1" eaLnBrk="1" hangingPunct="1"/>
            <a:r>
              <a:rPr lang="en-US" dirty="0" smtClean="0">
                <a:hlinkClick r:id="rId4"/>
              </a:rPr>
              <a:t>Development</a:t>
            </a:r>
            <a:r>
              <a:rPr lang="en-US" dirty="0" smtClean="0"/>
              <a:t>, </a:t>
            </a:r>
            <a:r>
              <a:rPr lang="en-US" dirty="0" smtClean="0">
                <a:hlinkClick r:id="rId5"/>
              </a:rPr>
              <a:t>Poverty</a:t>
            </a:r>
            <a:r>
              <a:rPr lang="en-US" dirty="0" smtClean="0"/>
              <a:t>, </a:t>
            </a:r>
            <a:r>
              <a:rPr lang="en-US" dirty="0" smtClean="0">
                <a:hlinkClick r:id="rId6"/>
              </a:rPr>
              <a:t>Economic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Globalization</a:t>
            </a:r>
            <a:r>
              <a:rPr lang="en-US" dirty="0" smtClean="0"/>
              <a:t>.</a:t>
            </a:r>
          </a:p>
          <a:p>
            <a:pPr algn="ctr" eaLnBrk="1" hangingPunct="1">
              <a:buFont typeface="Arial" charset="0"/>
              <a:buNone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534400" cy="4343400"/>
          </a:xfrm>
        </p:spPr>
        <p:txBody>
          <a:bodyPr/>
          <a:lstStyle/>
          <a:p>
            <a:pPr eaLnBrk="1" hangingPunct="1">
              <a:spcBef>
                <a:spcPts val="400"/>
              </a:spcBef>
            </a:pPr>
            <a:r>
              <a:rPr lang="en-US" sz="2400" b="1" dirty="0" smtClean="0">
                <a:latin typeface="Liberation Serif" panose="02020603050405020304" pitchFamily="18" charset="0"/>
              </a:rPr>
              <a:t>Gross national income (GNI): </a:t>
            </a:r>
            <a:r>
              <a:rPr lang="en-US" sz="2400" dirty="0" smtClean="0">
                <a:latin typeface="Liberation Serif" panose="02020603050405020304" pitchFamily="18" charset="0"/>
              </a:rPr>
              <a:t>monetary worth of what is produced within a country plus income received from investments outside the country minus income payments to other countries. </a:t>
            </a:r>
          </a:p>
          <a:p>
            <a:pPr eaLnBrk="1" hangingPunct="1">
              <a:spcBef>
                <a:spcPts val="400"/>
              </a:spcBef>
            </a:pPr>
            <a:r>
              <a:rPr lang="en-US" sz="2400" dirty="0" smtClean="0">
                <a:latin typeface="Liberation Serif" panose="02020603050405020304" pitchFamily="18" charset="0"/>
              </a:rPr>
              <a:t>The most common way to standardize GNI data is to divide it by the population of the country, yielding the </a:t>
            </a:r>
            <a:r>
              <a:rPr lang="en-US" sz="2400" b="1" dirty="0" smtClean="0">
                <a:latin typeface="Liberation Serif" panose="02020603050405020304" pitchFamily="18" charset="0"/>
              </a:rPr>
              <a:t>per capita GNI</a:t>
            </a:r>
            <a:r>
              <a:rPr lang="en-US" sz="2400" dirty="0" smtClean="0">
                <a:latin typeface="Liberation Serif" panose="02020603050405020304" pitchFamily="18" charset="0"/>
              </a:rPr>
              <a:t>.</a:t>
            </a:r>
          </a:p>
          <a:p>
            <a:pPr eaLnBrk="1" hangingPunct="1">
              <a:spcBef>
                <a:spcPts val="400"/>
              </a:spcBef>
            </a:pPr>
            <a:r>
              <a:rPr lang="en-US" sz="2400" b="1" dirty="0" smtClean="0">
                <a:latin typeface="Liberation Serif" panose="02020603050405020304" pitchFamily="18" charset="0"/>
              </a:rPr>
              <a:t>Formal economy:</a:t>
            </a:r>
            <a:r>
              <a:rPr lang="en-US" sz="2400" dirty="0" smtClean="0">
                <a:latin typeface="Liberation Serif" panose="02020603050405020304" pitchFamily="18" charset="0"/>
              </a:rPr>
              <a:t> the legal economy that governments tax and monitor.</a:t>
            </a:r>
          </a:p>
          <a:p>
            <a:pPr eaLnBrk="1" hangingPunct="1">
              <a:spcBef>
                <a:spcPts val="400"/>
              </a:spcBef>
            </a:pPr>
            <a:r>
              <a:rPr lang="en-US" sz="2400" b="1" dirty="0" smtClean="0">
                <a:latin typeface="Liberation Serif" panose="02020603050405020304" pitchFamily="18" charset="0"/>
              </a:rPr>
              <a:t>Informal economy: </a:t>
            </a:r>
            <a:r>
              <a:rPr lang="en-US" sz="2400" dirty="0" smtClean="0">
                <a:latin typeface="Liberation Serif" panose="02020603050405020304" pitchFamily="18" charset="0"/>
              </a:rPr>
              <a:t>uncounted or illegal economy that governments do not tax and keep track of.</a:t>
            </a:r>
            <a:endParaRPr lang="en-US" sz="2400" b="1" dirty="0" smtClean="0">
              <a:latin typeface="Liberation Serif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09600" y="304800"/>
            <a:ext cx="7086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Gross National Income</a:t>
            </a:r>
            <a:endParaRPr lang="en-US" sz="3200" b="1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363537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Liberation Serif" panose="02020603050405020304" pitchFamily="18" charset="0"/>
              </a:rPr>
              <a:t>Gross National Product (GNP) </a:t>
            </a:r>
            <a:r>
              <a:rPr lang="en-US" sz="2400" dirty="0" smtClean="0">
                <a:latin typeface="Liberation Serif" panose="02020603050405020304" pitchFamily="18" charset="0"/>
              </a:rPr>
              <a:t>is a measure of the total value of the officially recorded goods and services produced by the citizens and corporations of a country in a given year, and includes things produced both inside and outside the country’s territory.</a:t>
            </a:r>
          </a:p>
          <a:p>
            <a:pPr eaLnBrk="1" hangingPunct="1"/>
            <a:r>
              <a:rPr lang="en-US" sz="2400" b="1" dirty="0" smtClean="0">
                <a:latin typeface="Liberation Serif" panose="02020603050405020304" pitchFamily="18" charset="0"/>
              </a:rPr>
              <a:t>Gross Domestic </a:t>
            </a:r>
            <a:r>
              <a:rPr lang="en-US" sz="2400" b="1" dirty="0">
                <a:latin typeface="Liberation Serif" panose="02020603050405020304" pitchFamily="18" charset="0"/>
              </a:rPr>
              <a:t>P</a:t>
            </a:r>
            <a:r>
              <a:rPr lang="en-US" sz="2400" b="1" dirty="0" smtClean="0">
                <a:latin typeface="Liberation Serif" panose="02020603050405020304" pitchFamily="18" charset="0"/>
              </a:rPr>
              <a:t>roduct (GDP)</a:t>
            </a:r>
            <a:r>
              <a:rPr lang="en-US" sz="2400" dirty="0" smtClean="0">
                <a:latin typeface="Liberation Serif" panose="02020603050405020304" pitchFamily="18" charset="0"/>
              </a:rPr>
              <a:t>, which encompasses only goods and services produced within a country during a given year.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6" name="Rectangle 5"/>
          <p:cNvSpPr/>
          <p:nvPr/>
        </p:nvSpPr>
        <p:spPr>
          <a:xfrm>
            <a:off x="609600" y="3810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Gross National Income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15174"/>
            <a:ext cx="79248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GNI per capita masks extremes in the distribution of wealth within a 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country.</a:t>
            </a:r>
            <a:endParaRPr lang="en-US" sz="2400" i="1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GNI per capita measures only outputs (i.e., production). It does not take into account the nonmonetary costs of 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production.</a:t>
            </a:r>
            <a:endParaRPr lang="en-US" sz="2400" i="1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The limitations of GNI have prompted some analysts to look for alternative measures of economic development, ways of measuring the roles 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that technology</a:t>
            </a:r>
            <a:r>
              <a:rPr lang="en-US" sz="2400" dirty="0">
                <a:latin typeface="Liberation Serif" panose="02020603050405020304" pitchFamily="18" charset="0"/>
                <a:cs typeface="Liberation Serif" panose="02020603050405020304" pitchFamily="18" charset="0"/>
              </a:rPr>
              <a:t>, production, transportation, and communications play in an </a:t>
            </a:r>
            <a:r>
              <a:rPr lang="en-US" sz="2400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economy.</a:t>
            </a:r>
            <a:endParaRPr lang="en-US" sz="2800" i="1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09600" y="304800"/>
            <a:ext cx="7086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Gross National Income</a:t>
            </a:r>
            <a:endParaRPr lang="en-US" sz="3200" b="1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Liberation Serif" panose="02020603050405020304" pitchFamily="18" charset="0"/>
              </a:rPr>
              <a:t>Dependency ratio</a:t>
            </a:r>
            <a:r>
              <a:rPr lang="en-US" sz="2400" i="1" dirty="0" smtClean="0">
                <a:latin typeface="Liberation Serif" panose="02020603050405020304" pitchFamily="18" charset="0"/>
              </a:rPr>
              <a:t>:</a:t>
            </a:r>
            <a:r>
              <a:rPr lang="en-US" sz="2400" dirty="0" smtClean="0">
                <a:latin typeface="Liberation Serif" panose="02020603050405020304" pitchFamily="18" charset="0"/>
              </a:rPr>
              <a:t> </a:t>
            </a:r>
            <a:r>
              <a:rPr lang="en-US" sz="2400" dirty="0">
                <a:latin typeface="Liberation Serif" panose="02020603050405020304" pitchFamily="18" charset="0"/>
              </a:rPr>
              <a:t>a measure of the number of </a:t>
            </a:r>
            <a:r>
              <a:rPr lang="en-US" sz="2400" dirty="0" smtClean="0">
                <a:latin typeface="Liberation Serif" panose="02020603050405020304" pitchFamily="18" charset="0"/>
              </a:rPr>
              <a:t>dependents, young </a:t>
            </a:r>
            <a:r>
              <a:rPr lang="en-US" sz="2400" dirty="0">
                <a:latin typeface="Liberation Serif" panose="02020603050405020304" pitchFamily="18" charset="0"/>
              </a:rPr>
              <a:t>and old, that each 100 employed </a:t>
            </a:r>
            <a:r>
              <a:rPr lang="en-US" sz="2400" dirty="0" smtClean="0">
                <a:latin typeface="Liberation Serif" panose="02020603050405020304" pitchFamily="18" charset="0"/>
              </a:rPr>
              <a:t>people must support.</a:t>
            </a:r>
          </a:p>
          <a:p>
            <a:pPr lvl="1" eaLnBrk="1" hangingPunct="1">
              <a:defRPr/>
            </a:pPr>
            <a:r>
              <a:rPr lang="en-US" sz="2000" dirty="0">
                <a:latin typeface="Liberation Serif" panose="02020603050405020304" pitchFamily="18" charset="0"/>
              </a:rPr>
              <a:t>A high dependency ratio </a:t>
            </a:r>
            <a:r>
              <a:rPr lang="en-US" sz="2000" dirty="0" smtClean="0">
                <a:latin typeface="Liberation Serif" panose="02020603050405020304" pitchFamily="18" charset="0"/>
              </a:rPr>
              <a:t>can result </a:t>
            </a:r>
            <a:r>
              <a:rPr lang="en-US" sz="2000" dirty="0">
                <a:latin typeface="Liberation Serif" panose="02020603050405020304" pitchFamily="18" charset="0"/>
              </a:rPr>
              <a:t>in </a:t>
            </a:r>
            <a:r>
              <a:rPr lang="en-US" sz="2000" dirty="0" smtClean="0">
                <a:latin typeface="Liberation Serif" panose="02020603050405020304" pitchFamily="18" charset="0"/>
              </a:rPr>
              <a:t>significant </a:t>
            </a:r>
            <a:r>
              <a:rPr lang="en-US" sz="2000" dirty="0">
                <a:latin typeface="Liberation Serif" panose="02020603050405020304" pitchFamily="18" charset="0"/>
              </a:rPr>
              <a:t>economic and social </a:t>
            </a:r>
            <a:r>
              <a:rPr lang="en-US" sz="2000" dirty="0" smtClean="0">
                <a:latin typeface="Liberation Serif" panose="02020603050405020304" pitchFamily="18" charset="0"/>
              </a:rPr>
              <a:t>strain.</a:t>
            </a:r>
          </a:p>
          <a:p>
            <a:pPr eaLnBrk="1" hangingPunct="1">
              <a:defRPr/>
            </a:pPr>
            <a:r>
              <a:rPr lang="en-US" sz="2400" dirty="0" smtClean="0">
                <a:latin typeface="Liberation Serif" panose="02020603050405020304" pitchFamily="18" charset="0"/>
              </a:rPr>
              <a:t>Countless </a:t>
            </a:r>
            <a:r>
              <a:rPr lang="en-US" sz="2400" dirty="0">
                <a:latin typeface="Liberation Serif" panose="02020603050405020304" pitchFamily="18" charset="0"/>
              </a:rPr>
              <a:t>other statistics </a:t>
            </a:r>
            <a:r>
              <a:rPr lang="en-US" sz="2400" dirty="0" smtClean="0">
                <a:latin typeface="Liberation Serif" panose="02020603050405020304" pitchFamily="18" charset="0"/>
              </a:rPr>
              <a:t>can measure a dimension of social welfare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Liberation Serif" panose="02020603050405020304" pitchFamily="18" charset="0"/>
              </a:rPr>
              <a:t>including </a:t>
            </a:r>
            <a:r>
              <a:rPr lang="en-US" sz="2000" dirty="0">
                <a:latin typeface="Liberation Serif" panose="02020603050405020304" pitchFamily="18" charset="0"/>
              </a:rPr>
              <a:t>literacy rates, infant mortality, life expectancy, caloric intake per person, percentage of family income spent on food, and amount </a:t>
            </a:r>
            <a:r>
              <a:rPr lang="it-IT" sz="2000" dirty="0">
                <a:latin typeface="Liberation Serif" panose="02020603050405020304" pitchFamily="18" charset="0"/>
              </a:rPr>
              <a:t>of savings per capita</a:t>
            </a:r>
            <a:r>
              <a:rPr lang="it-IT" sz="2000" dirty="0" smtClean="0">
                <a:latin typeface="Liberation Serif" panose="02020603050405020304" pitchFamily="18" charset="0"/>
              </a:rPr>
              <a:t>.</a:t>
            </a:r>
            <a:endParaRPr lang="en-US" sz="2000" dirty="0" smtClean="0">
              <a:latin typeface="Liberation Serif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304800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Social Measures of Development</a:t>
            </a:r>
            <a:endParaRPr lang="en-US" sz="3200" b="1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2296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Liberation Serif" panose="02020603050405020304" pitchFamily="18" charset="0"/>
              </a:rPr>
              <a:t>UN </a:t>
            </a:r>
            <a:r>
              <a:rPr lang="en-US" sz="2800" b="1" dirty="0" smtClean="0">
                <a:latin typeface="Liberation Serif" panose="02020603050405020304" pitchFamily="18" charset="0"/>
              </a:rPr>
              <a:t>Human </a:t>
            </a:r>
            <a:r>
              <a:rPr lang="en-US" sz="2800" b="1" dirty="0">
                <a:latin typeface="Liberation Serif" panose="02020603050405020304" pitchFamily="18" charset="0"/>
              </a:rPr>
              <a:t>Development Index (HDI)</a:t>
            </a:r>
            <a:r>
              <a:rPr lang="en-US" sz="2800" dirty="0">
                <a:latin typeface="Liberation Serif" panose="02020603050405020304" pitchFamily="18" charset="0"/>
              </a:rPr>
              <a:t>: </a:t>
            </a:r>
            <a:r>
              <a:rPr lang="en-US" sz="2800" dirty="0" smtClean="0">
                <a:latin typeface="Liberation Serif" panose="02020603050405020304" pitchFamily="18" charset="0"/>
              </a:rPr>
              <a:t>Quantify </a:t>
            </a:r>
            <a:r>
              <a:rPr lang="en-US" sz="2800" dirty="0">
                <a:latin typeface="Liberation Serif" panose="02020603050405020304" pitchFamily="18" charset="0"/>
              </a:rPr>
              <a:t>aspects of human </a:t>
            </a:r>
            <a:r>
              <a:rPr lang="en-US" sz="2800" dirty="0" smtClean="0">
                <a:latin typeface="Liberation Serif" panose="02020603050405020304" pitchFamily="18" charset="0"/>
              </a:rPr>
              <a:t>development</a:t>
            </a:r>
            <a:endParaRPr lang="en-US" sz="2800" dirty="0">
              <a:latin typeface="Liberation Serif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sz="2600" dirty="0" smtClean="0">
                <a:latin typeface="Liberation Serif" panose="02020603050405020304" pitchFamily="18" charset="0"/>
              </a:rPr>
              <a:t>Long </a:t>
            </a:r>
            <a:r>
              <a:rPr lang="en-US" sz="2600" dirty="0">
                <a:latin typeface="Liberation Serif" panose="02020603050405020304" pitchFamily="18" charset="0"/>
              </a:rPr>
              <a:t>and Healthy Life</a:t>
            </a:r>
          </a:p>
          <a:p>
            <a:pPr lvl="1" eaLnBrk="1" hangingPunct="1">
              <a:defRPr/>
            </a:pPr>
            <a:r>
              <a:rPr lang="en-US" sz="2600" dirty="0">
                <a:latin typeface="Liberation Serif" panose="02020603050405020304" pitchFamily="18" charset="0"/>
              </a:rPr>
              <a:t>Knowledge </a:t>
            </a:r>
          </a:p>
          <a:p>
            <a:pPr lvl="1" eaLnBrk="1" hangingPunct="1">
              <a:defRPr/>
            </a:pPr>
            <a:r>
              <a:rPr lang="en-US" sz="2600" dirty="0">
                <a:latin typeface="Liberation Serif" panose="02020603050405020304" pitchFamily="18" charset="0"/>
              </a:rPr>
              <a:t>Decent standard of </a:t>
            </a:r>
            <a:r>
              <a:rPr lang="en-US" sz="2600" dirty="0" smtClean="0">
                <a:latin typeface="Liberation Serif" panose="02020603050405020304" pitchFamily="18" charset="0"/>
              </a:rPr>
              <a:t>living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49" y="2446019"/>
            <a:ext cx="6730902" cy="41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11813"/>
            <a:ext cx="8229600" cy="39163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Liberation Serif" panose="02020603050405020304" pitchFamily="18" charset="0"/>
              </a:rPr>
              <a:t>Criticism of the development model:</a:t>
            </a:r>
          </a:p>
          <a:p>
            <a:pPr lvl="1" eaLnBrk="1" hangingPunct="1">
              <a:buFont typeface="Arial"/>
              <a:buChar char="•"/>
            </a:pPr>
            <a:r>
              <a:rPr lang="en-US" dirty="0" smtClean="0">
                <a:latin typeface="Liberation Serif" panose="02020603050405020304" pitchFamily="18" charset="0"/>
              </a:rPr>
              <a:t>It does not take geographical differences very seriously.</a:t>
            </a:r>
          </a:p>
          <a:p>
            <a:pPr lvl="1" eaLnBrk="1" hangingPunct="1">
              <a:buFont typeface="Arial"/>
              <a:buChar char="•"/>
            </a:pPr>
            <a:r>
              <a:rPr lang="en-US" dirty="0" smtClean="0">
                <a:latin typeface="Liberation Serif" panose="02020603050405020304" pitchFamily="18" charset="0"/>
              </a:rPr>
              <a:t>The conceptualization of development has a Western bias.</a:t>
            </a:r>
          </a:p>
          <a:p>
            <a:pPr lvl="1" eaLnBrk="1" hangingPunct="1">
              <a:buFont typeface="Arial"/>
              <a:buChar char="•"/>
            </a:pPr>
            <a:r>
              <a:rPr lang="en-US" dirty="0" smtClean="0">
                <a:latin typeface="Liberation Serif" panose="02020603050405020304" pitchFamily="18" charset="0"/>
              </a:rPr>
              <a:t>It does not consider the ability of some countries to influence what happens in other countries.</a:t>
            </a:r>
            <a:endParaRPr lang="en-US" sz="9600" dirty="0" smtClean="0">
              <a:latin typeface="Liberation Serif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 smtClean="0"/>
              <a:t>Copyright © 2015 John Wiley &amp; Sons, Inc. All rights reserved. </a:t>
            </a:r>
            <a:endParaRPr lang="en-US" sz="800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09600" y="228600"/>
            <a:ext cx="7086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Liberation Serif" panose="02020603050405020304" pitchFamily="18" charset="0"/>
                <a:cs typeface="Liberation Serif" panose="02020603050405020304" pitchFamily="18" charset="0"/>
              </a:rPr>
              <a:t>Development Models</a:t>
            </a:r>
            <a:endParaRPr lang="en-US" sz="3200" b="1" dirty="0">
              <a:latin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DF8F5EB8-7B3B-42C7-BD28-424592F25139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2646</Words>
  <Application>Microsoft Office PowerPoint</Application>
  <PresentationFormat>On-screen Show (4:3)</PresentationFormat>
  <Paragraphs>211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Liberation Serif</vt:lpstr>
      <vt:lpstr>Verdana</vt:lpstr>
      <vt:lpstr>Wingdings</vt:lpstr>
      <vt:lpstr>Office Theme</vt:lpstr>
      <vt:lpstr>PowerPoint Presentation</vt:lpstr>
      <vt:lpstr>Chapter 10: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Millennium Development Goals:</vt:lpstr>
      <vt:lpstr>Barriers to Economic Development</vt:lpstr>
      <vt:lpstr>Barriers to Economic Development</vt:lpstr>
      <vt:lpstr>PowerPoint Presentation</vt:lpstr>
      <vt:lpstr>Costs of Economic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Role of Governments</vt:lpstr>
      <vt:lpstr>Islands of Development</vt:lpstr>
      <vt:lpstr>PowerPoint Presentation</vt:lpstr>
      <vt:lpstr>Creating Growth in the Periphery of the Periphery</vt:lpstr>
      <vt:lpstr>PowerPoint Presentation</vt:lpstr>
      <vt:lpstr>Creating Growth in the Periphery of the Periphery</vt:lpstr>
      <vt:lpstr>Additional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Population</dc:title>
  <dc:creator>Carolyn Coulter</dc:creator>
  <cp:lastModifiedBy>Anuj Garawal</cp:lastModifiedBy>
  <cp:revision>228</cp:revision>
  <dcterms:created xsi:type="dcterms:W3CDTF">2012-02-03T21:33:14Z</dcterms:created>
  <dcterms:modified xsi:type="dcterms:W3CDTF">2015-01-23T04:42:13Z</dcterms:modified>
</cp:coreProperties>
</file>