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496E9-6E08-4501-8BB6-D86330AEF4E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48968-74C4-4ADA-8945-4E5C33EC4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1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9FF71-25B0-48B7-8DBB-D02B053B2A4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6067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061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AA75C-EF2D-46AF-99E6-FA4F34BDD2DC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331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Figure 9.23</a:t>
            </a:r>
          </a:p>
          <a:p>
            <a:r>
              <a:rPr lang="en-US" b="1" smtClean="0"/>
              <a:t>Tysons Corner, Virginia. </a:t>
            </a:r>
            <a:r>
              <a:rPr lang="en-US" smtClean="0"/>
              <a:t>In the suburbs of Washington, D.C., on Interstate 495 (the Beltway),</a:t>
            </a:r>
          </a:p>
          <a:p>
            <a:r>
              <a:rPr lang="en-US" smtClean="0"/>
              <a:t>Tysons Corner has developed as a major edge city, with offi ces, retail, and commercial services. © Rob</a:t>
            </a:r>
          </a:p>
          <a:p>
            <a:r>
              <a:rPr lang="en-US" smtClean="0"/>
              <a:t>Crandall/The Image Works.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B4279-E8F0-4884-AE50-1F27B5AB8E17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928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4087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558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3318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Figure 6.19</a:t>
            </a:r>
          </a:p>
          <a:p>
            <a:r>
              <a:rPr lang="en-US" b="1" smtClean="0"/>
              <a:t>Llanfairpwllgwyngyllgogerychwyrndrobwllllantysiliogogogoch, Wales. </a:t>
            </a:r>
            <a:r>
              <a:rPr lang="en-US" smtClean="0"/>
              <a:t>The town with</a:t>
            </a:r>
          </a:p>
          <a:p>
            <a:r>
              <a:rPr lang="en-US" smtClean="0"/>
              <a:t>the self-proclaimed longest name in the world attracts hordes of tourists each year to a place</a:t>
            </a:r>
          </a:p>
          <a:p>
            <a:r>
              <a:rPr lang="en-US" smtClean="0"/>
              <a:t>whose claim to fame is largely its name. © Alexander B. Murphy.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86246-729B-4065-A2B8-9716153FB9E2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419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4FCE8-C385-462D-843E-E0C3F24CBBF1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118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607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113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C8EA1-563D-43D6-B511-5C48AC4F8D93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124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5410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463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AE734-D945-48A5-BFAD-ABDC2EE1316F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422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361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2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3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6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5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3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0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2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7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0E033-7BEF-454B-B6A7-C6136767E9A7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1303-8377-4108-B14D-F11E84045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eptcaching.com/view_a_cache.php?cid=14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1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>
                <a:latin typeface="Bookman Old Style" pitchFamily="18" charset="0"/>
              </a:rPr>
              <a:t>Functional Zones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latin typeface="Bookman Old Style" pitchFamily="18" charset="0"/>
              </a:rPr>
              <a:t>Zone </a:t>
            </a:r>
            <a:r>
              <a:rPr lang="en-US" sz="2400" dirty="0">
                <a:latin typeface="Bookman Old Style" pitchFamily="18" charset="0"/>
              </a:rPr>
              <a:t>is typically preceded by a descriptor that conveys the purpose of that area of the city.</a:t>
            </a:r>
          </a:p>
          <a:p>
            <a:pPr eaLnBrk="1" hangingPunct="1"/>
            <a:r>
              <a:rPr lang="en-US" sz="2400" dirty="0">
                <a:latin typeface="Bookman Old Style" pitchFamily="18" charset="0"/>
              </a:rPr>
              <a:t>Most models define the key economic zone of the city as the central business district (CBD).</a:t>
            </a:r>
          </a:p>
          <a:p>
            <a:pPr eaLnBrk="1" hangingPunct="1"/>
            <a:r>
              <a:rPr lang="en-US" sz="2400" b="1" dirty="0">
                <a:latin typeface="Bookman Old Style" pitchFamily="18" charset="0"/>
              </a:rPr>
              <a:t>Central city </a:t>
            </a:r>
            <a:r>
              <a:rPr lang="en-US" sz="2400" dirty="0">
                <a:latin typeface="Bookman Old Style" pitchFamily="18" charset="0"/>
              </a:rPr>
              <a:t>describes the urban area that is not suburban. In effect, central city refers to the older city as opposed to the newer suburbs.</a:t>
            </a:r>
          </a:p>
          <a:p>
            <a:pPr eaLnBrk="1" hangingPunct="1"/>
            <a:r>
              <a:rPr lang="en-US" sz="2400" dirty="0">
                <a:latin typeface="Bookman Old Style" pitchFamily="18" charset="0"/>
              </a:rPr>
              <a:t>A </a:t>
            </a:r>
            <a:r>
              <a:rPr lang="en-US" sz="2400" b="1" dirty="0">
                <a:latin typeface="Bookman Old Style" pitchFamily="18" charset="0"/>
              </a:rPr>
              <a:t>suburb </a:t>
            </a:r>
            <a:r>
              <a:rPr lang="en-US" sz="2400" dirty="0">
                <a:latin typeface="Bookman Old Style" pitchFamily="18" charset="0"/>
              </a:rPr>
              <a:t>is an outlying, functionally uniform part of an urban area, and is often (but not always) adjacent to the central city.</a:t>
            </a:r>
          </a:p>
          <a:p>
            <a:pPr eaLnBrk="1" hangingPunct="1"/>
            <a:r>
              <a:rPr lang="en-US" sz="2400" b="1" dirty="0">
                <a:latin typeface="Bookman Old Style" pitchFamily="18" charset="0"/>
              </a:rPr>
              <a:t>Suburbanization </a:t>
            </a:r>
            <a:r>
              <a:rPr lang="en-US" sz="2400" dirty="0">
                <a:latin typeface="Bookman Old Style" pitchFamily="18" charset="0"/>
              </a:rPr>
              <a:t>is the process by which lands that were previously outside of the urban environment become urbanized, as people and businesses from the city move to these spaces.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7169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0"/>
          <p:cNvSpPr txBox="1">
            <a:spLocks noChangeArrowheads="1"/>
          </p:cNvSpPr>
          <p:nvPr/>
        </p:nvSpPr>
        <p:spPr bwMode="auto">
          <a:xfrm>
            <a:off x="1981200" y="1450976"/>
            <a:ext cx="8458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Bookman Old Style" pitchFamily="18" charset="0"/>
              </a:rPr>
              <a:t>Since the 1980s, suburban </a:t>
            </a:r>
            <a:r>
              <a:rPr lang="en-US" sz="2800" dirty="0">
                <a:latin typeface="Bookman Old Style" pitchFamily="18" charset="0"/>
              </a:rPr>
              <a:t>cities ready to compete with the central city for leading urban economic </a:t>
            </a:r>
            <a:r>
              <a:rPr lang="en-US" sz="2800" dirty="0">
                <a:latin typeface="Bookman Old Style" pitchFamily="18" charset="0"/>
              </a:rPr>
              <a:t>activities.</a:t>
            </a:r>
            <a:endParaRPr lang="en-US" sz="2800" dirty="0">
              <a:latin typeface="Bookman Old Style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Bookman Old Style" pitchFamily="18" charset="0"/>
              </a:rPr>
              <a:t>Suburbanization </a:t>
            </a:r>
            <a:r>
              <a:rPr lang="en-US" sz="2800" dirty="0">
                <a:latin typeface="Bookman Old Style" pitchFamily="18" charset="0"/>
              </a:rPr>
              <a:t>rapidly creates distinct urban regions complete with industrial, commercial, and educational </a:t>
            </a:r>
            <a:r>
              <a:rPr lang="en-US" sz="2800" dirty="0">
                <a:latin typeface="Bookman Old Style" pitchFamily="18" charset="0"/>
              </a:rPr>
              <a:t>components.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latin typeface="Bookman Old Style" pitchFamily="18" charset="0"/>
              </a:rPr>
              <a:t>Functional Zones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616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latin typeface="Bookman Old Style" pitchFamily="18" charset="0"/>
              </a:rPr>
              <a:t>Modeling the North American 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401762"/>
            <a:ext cx="8382000" cy="64008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Bookman Old Style" pitchFamily="18" charset="0"/>
              </a:rPr>
              <a:t>Concentric zone model:  </a:t>
            </a:r>
            <a:r>
              <a:rPr lang="en-US" sz="2400" dirty="0">
                <a:latin typeface="Bookman Old Style" pitchFamily="18" charset="0"/>
              </a:rPr>
              <a:t>resulted from sociologist Ernest Burgess’s study of Chicago in the 1920s. Burgess’s model divides the city into five concentric zones, defined by their function:</a:t>
            </a:r>
            <a:endParaRPr lang="en-US" sz="2000" dirty="0">
              <a:latin typeface="Bookman Old Style" pitchFamily="18" charset="0"/>
            </a:endParaRPr>
          </a:p>
          <a:p>
            <a:pPr marL="800100" lvl="1" indent="-342900">
              <a:buFont typeface="Arial" charset="0"/>
              <a:buAutoNum type="arabicPeriod"/>
            </a:pPr>
            <a:r>
              <a:rPr lang="en-US" dirty="0">
                <a:latin typeface="Bookman Old Style" pitchFamily="18" charset="0"/>
              </a:rPr>
              <a:t>CBD is itself subdivided into several </a:t>
            </a:r>
            <a:r>
              <a:rPr lang="en-US" dirty="0" err="1">
                <a:latin typeface="Bookman Old Style" pitchFamily="18" charset="0"/>
              </a:rPr>
              <a:t>subdistricts</a:t>
            </a:r>
            <a:r>
              <a:rPr lang="en-US" dirty="0">
                <a:latin typeface="Bookman Old Style" pitchFamily="18" charset="0"/>
              </a:rPr>
              <a:t>.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dirty="0">
                <a:latin typeface="Bookman Old Style" pitchFamily="18" charset="0"/>
              </a:rPr>
              <a:t>Zone of transition is characterized by residential deterioration and encroachment by business and light manufacturing. 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dirty="0">
                <a:latin typeface="Bookman Old Style" pitchFamily="18" charset="0"/>
              </a:rPr>
              <a:t>Zone 3 is a ring of closely spaced but adequate homes occupied by the blue-collar labor force.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dirty="0">
                <a:latin typeface="Bookman Old Style" pitchFamily="18" charset="0"/>
              </a:rPr>
              <a:t>Zone 4 consists of middle-class residences.</a:t>
            </a:r>
          </a:p>
          <a:p>
            <a:pPr marL="800100" lvl="1" indent="-342900">
              <a:buFont typeface="Arial" charset="0"/>
              <a:buAutoNum type="arabicPeriod"/>
            </a:pPr>
            <a:r>
              <a:rPr lang="en-US" dirty="0">
                <a:latin typeface="Bookman Old Style" pitchFamily="18" charset="0"/>
              </a:rPr>
              <a:t>Zone 5 is the suburban ring.</a:t>
            </a:r>
          </a:p>
          <a:p>
            <a:pPr eaLnBrk="1" hangingPunct="1">
              <a:buFont typeface="Arial" charset="0"/>
              <a:buNone/>
            </a:pPr>
            <a:endParaRPr lang="en-US" dirty="0">
              <a:latin typeface="Bookman Old Style" pitchFamily="18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24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0828"/>
            <a:ext cx="8686800" cy="4276344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6198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663184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3805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4953000"/>
          </a:xfrm>
        </p:spPr>
        <p:txBody>
          <a:bodyPr/>
          <a:lstStyle/>
          <a:p>
            <a:pPr eaLnBrk="1" hangingPunct="1"/>
            <a:r>
              <a:rPr lang="en-US" dirty="0">
                <a:latin typeface="Bookman Old Style" pitchFamily="18" charset="0"/>
              </a:rPr>
              <a:t>Homer Hoyt: Sector model</a:t>
            </a:r>
          </a:p>
          <a:p>
            <a:pPr eaLnBrk="1" hangingPunct="1"/>
            <a:r>
              <a:rPr lang="en-US" dirty="0">
                <a:latin typeface="Bookman Old Style" pitchFamily="18" charset="0"/>
              </a:rPr>
              <a:t>The city grows outward from the center, so a low-rent area could extend all the way from the CBD to the city’s outer edge, creating zones that are shaped like a piece of pie.</a:t>
            </a:r>
          </a:p>
          <a:p>
            <a:pPr eaLnBrk="1" hangingPunct="1"/>
            <a:r>
              <a:rPr lang="en-US" dirty="0">
                <a:latin typeface="Bookman Old Style" pitchFamily="18" charset="0"/>
              </a:rPr>
              <a:t>The pie-shaped pieces describe the high-rent residential, intermediate rent residential, low-rent residential, education and recreation, transportation, and industrial sectors.</a:t>
            </a:r>
          </a:p>
          <a:p>
            <a:pPr eaLnBrk="1" hangingPunct="1">
              <a:buFont typeface="Arial" charset="0"/>
              <a:buNone/>
            </a:pP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latin typeface="Bookman Old Style" pitchFamily="18" charset="0"/>
              </a:rPr>
              <a:t>Modeling the North American City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0042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447800"/>
            <a:ext cx="8458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Bookman Old Style" pitchFamily="18" charset="0"/>
              </a:rPr>
              <a:t>Chauncy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Harris </a:t>
            </a:r>
            <a:r>
              <a:rPr lang="en-US" dirty="0">
                <a:latin typeface="Bookman Old Style" pitchFamily="18" charset="0"/>
              </a:rPr>
              <a:t>and Edward </a:t>
            </a:r>
            <a:r>
              <a:rPr lang="en-US" dirty="0">
                <a:latin typeface="Bookman Old Style" pitchFamily="18" charset="0"/>
              </a:rPr>
              <a:t>Ullman: multiple nuclei model</a:t>
            </a:r>
          </a:p>
          <a:p>
            <a:pPr eaLnBrk="1" hangingPunct="1">
              <a:defRPr/>
            </a:pPr>
            <a:r>
              <a:rPr lang="en-US" dirty="0">
                <a:latin typeface="Bookman Old Style" pitchFamily="18" charset="0"/>
              </a:rPr>
              <a:t>This model </a:t>
            </a:r>
            <a:r>
              <a:rPr lang="en-US" dirty="0">
                <a:latin typeface="Bookman Old Style" pitchFamily="18" charset="0"/>
              </a:rPr>
              <a:t>recognizes that the CBD </a:t>
            </a:r>
            <a:r>
              <a:rPr lang="en-US" dirty="0">
                <a:latin typeface="Bookman Old Style" pitchFamily="18" charset="0"/>
              </a:rPr>
              <a:t>was losing </a:t>
            </a:r>
            <a:r>
              <a:rPr lang="en-US" dirty="0">
                <a:latin typeface="Bookman Old Style" pitchFamily="18" charset="0"/>
              </a:rPr>
              <a:t>its dominant position as the </a:t>
            </a:r>
            <a:r>
              <a:rPr lang="en-US" dirty="0">
                <a:latin typeface="Bookman Old Style" pitchFamily="18" charset="0"/>
              </a:rPr>
              <a:t>single nucleus </a:t>
            </a:r>
            <a:r>
              <a:rPr lang="en-US" dirty="0">
                <a:latin typeface="Bookman Old Style" pitchFamily="18" charset="0"/>
              </a:rPr>
              <a:t>of </a:t>
            </a:r>
            <a:r>
              <a:rPr lang="en-US" dirty="0">
                <a:latin typeface="Bookman Old Style" pitchFamily="18" charset="0"/>
              </a:rPr>
              <a:t>the urban </a:t>
            </a:r>
            <a:r>
              <a:rPr lang="en-US" dirty="0">
                <a:latin typeface="Bookman Old Style" pitchFamily="18" charset="0"/>
              </a:rPr>
              <a:t>area</a:t>
            </a:r>
            <a:r>
              <a:rPr lang="en-US" dirty="0">
                <a:latin typeface="Bookman Old Style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b="1" dirty="0">
                <a:latin typeface="Bookman Old Style" pitchFamily="18" charset="0"/>
              </a:rPr>
              <a:t>Edge cities</a:t>
            </a:r>
            <a:r>
              <a:rPr lang="en-US" dirty="0">
                <a:latin typeface="Bookman Old Style" pitchFamily="18" charset="0"/>
              </a:rPr>
              <a:t>: </a:t>
            </a:r>
            <a:r>
              <a:rPr lang="en-US" dirty="0">
                <a:latin typeface="Bookman Old Style" pitchFamily="18" charset="0"/>
              </a:rPr>
              <a:t>Suburban downtowns developed </a:t>
            </a:r>
            <a:r>
              <a:rPr lang="en-US" dirty="0">
                <a:latin typeface="Bookman Old Style" pitchFamily="18" charset="0"/>
              </a:rPr>
              <a:t>mainly around big regional shopping </a:t>
            </a:r>
            <a:r>
              <a:rPr lang="en-US" dirty="0">
                <a:latin typeface="Bookman Old Style" pitchFamily="18" charset="0"/>
              </a:rPr>
              <a:t>centers; they attracted </a:t>
            </a:r>
            <a:r>
              <a:rPr lang="en-US" dirty="0">
                <a:latin typeface="Bookman Old Style" pitchFamily="18" charset="0"/>
              </a:rPr>
              <a:t>industrial parks, office complexes, hotels, restaurants, </a:t>
            </a:r>
            <a:r>
              <a:rPr lang="en-US" dirty="0">
                <a:latin typeface="Bookman Old Style" pitchFamily="18" charset="0"/>
              </a:rPr>
              <a:t>enter-</a:t>
            </a:r>
            <a:r>
              <a:rPr lang="en-US" dirty="0" err="1">
                <a:latin typeface="Bookman Old Style" pitchFamily="18" charset="0"/>
              </a:rPr>
              <a:t>tainment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facilities, and </a:t>
            </a:r>
            <a:r>
              <a:rPr lang="en-US" dirty="0">
                <a:latin typeface="Bookman Old Style" pitchFamily="18" charset="0"/>
              </a:rPr>
              <a:t>sports stadiums.</a:t>
            </a:r>
            <a:endParaRPr lang="en-US" dirty="0">
              <a:latin typeface="Bookman Old Style" pitchFamily="18" charset="0"/>
            </a:endParaRPr>
          </a:p>
          <a:p>
            <a:pPr eaLnBrk="1" hangingPunct="1">
              <a:defRPr/>
            </a:pPr>
            <a:endParaRPr lang="en-US" dirty="0">
              <a:latin typeface="Bookman Old Style" pitchFamily="18" charset="0"/>
            </a:endParaRPr>
          </a:p>
          <a:p>
            <a:pPr eaLnBrk="1" hangingPunct="1">
              <a:defRPr/>
            </a:pPr>
            <a:endParaRPr lang="en-US" dirty="0">
              <a:latin typeface="Bookman Old Style" pitchFamily="18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latin typeface="Bookman Old Style" pitchFamily="18" charset="0"/>
              </a:rPr>
              <a:t>Modeling the North American City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2265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1905000" y="4876802"/>
            <a:ext cx="7924800" cy="167639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Verdana"/>
                <a:cs typeface="Verdana"/>
              </a:rPr>
              <a:t>Figure 9.22</a:t>
            </a:r>
          </a:p>
          <a:p>
            <a:pPr marL="0" indent="0">
              <a:buNone/>
            </a:pPr>
            <a:r>
              <a:rPr lang="en-US" sz="1800" b="1" dirty="0">
                <a:latin typeface="Verdana"/>
                <a:cs typeface="Verdana"/>
              </a:rPr>
              <a:t>Tysons Corner, Virginia. </a:t>
            </a:r>
            <a:r>
              <a:rPr lang="en-US" sz="1800" dirty="0">
                <a:latin typeface="Verdana"/>
                <a:cs typeface="Verdana"/>
              </a:rPr>
              <a:t>In the suburbs of Washington, D.C., on Interstate 495 (the Beltway)</a:t>
            </a:r>
            <a:r>
              <a:rPr lang="en-US" sz="1800" dirty="0">
                <a:latin typeface="Verdana"/>
                <a:cs typeface="Verdana"/>
              </a:rPr>
              <a:t>, Tysons </a:t>
            </a:r>
            <a:r>
              <a:rPr lang="en-US" sz="1800" dirty="0">
                <a:latin typeface="Verdana"/>
                <a:cs typeface="Verdana"/>
              </a:rPr>
              <a:t>Corner has developed as a major edge city, with </a:t>
            </a:r>
            <a:r>
              <a:rPr lang="en-US" sz="1800" dirty="0">
                <a:latin typeface="Verdana"/>
                <a:cs typeface="Verdana"/>
              </a:rPr>
              <a:t>offices</a:t>
            </a:r>
            <a:r>
              <a:rPr lang="en-US" sz="1800" dirty="0">
                <a:latin typeface="Verdana"/>
                <a:cs typeface="Verdana"/>
              </a:rPr>
              <a:t>, retail, and commercial services. </a:t>
            </a:r>
            <a:r>
              <a:rPr lang="en-US" sz="1800" dirty="0">
                <a:latin typeface="Verdana"/>
                <a:cs typeface="Verdana"/>
              </a:rPr>
              <a:t>     © Rob </a:t>
            </a:r>
            <a:r>
              <a:rPr lang="it-IT" sz="1800" dirty="0" err="1">
                <a:latin typeface="Verdana"/>
                <a:cs typeface="Verdana"/>
              </a:rPr>
              <a:t>Crandall</a:t>
            </a:r>
            <a:r>
              <a:rPr lang="it-IT" sz="1800" dirty="0">
                <a:latin typeface="Verdana"/>
                <a:cs typeface="Verdana"/>
              </a:rPr>
              <a:t>/The Image Works.</a:t>
            </a:r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299571"/>
            <a:ext cx="6578600" cy="45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latin typeface="Bookman Old Style" pitchFamily="18" charset="0"/>
              </a:rPr>
              <a:t>Modeling the Cities of the Global Periphery and </a:t>
            </a:r>
            <a:r>
              <a:rPr lang="en-US" sz="3200" b="1" dirty="0" err="1">
                <a:latin typeface="Bookman Old Style" pitchFamily="18" charset="0"/>
              </a:rPr>
              <a:t>Semiperiphery</a:t>
            </a:r>
            <a:endParaRPr lang="en-US" sz="3200" b="1" dirty="0">
              <a:latin typeface="Bookman Old Style" pitchFamily="18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057400" y="1828800"/>
            <a:ext cx="44958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ookman Old Style" pitchFamily="18" charset="0"/>
              </a:rPr>
              <a:t>Primate cities in developing countries are called </a:t>
            </a:r>
            <a:r>
              <a:rPr lang="en-US" b="1" dirty="0">
                <a:latin typeface="Bookman Old Style" pitchFamily="18" charset="0"/>
              </a:rPr>
              <a:t>megacities </a:t>
            </a:r>
            <a:r>
              <a:rPr lang="en-US" dirty="0">
                <a:latin typeface="Bookman Old Style" pitchFamily="18" charset="0"/>
              </a:rPr>
              <a:t>when the city has a large population, a vast territorial extent, rapid in-migration, and a strained, inadequate infrastructure</a:t>
            </a:r>
            <a:r>
              <a:rPr lang="en-US" dirty="0">
                <a:solidFill>
                  <a:srgbClr val="4BACC6"/>
                </a:solidFill>
                <a:latin typeface="Bookman Old Style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29400" y="1905001"/>
            <a:ext cx="3657600" cy="4315599"/>
            <a:chOff x="5105400" y="1905000"/>
            <a:chExt cx="3657600" cy="4315599"/>
          </a:xfrm>
        </p:grpSpPr>
        <p:grpSp>
          <p:nvGrpSpPr>
            <p:cNvPr id="6" name="Group 5"/>
            <p:cNvGrpSpPr/>
            <p:nvPr/>
          </p:nvGrpSpPr>
          <p:grpSpPr>
            <a:xfrm>
              <a:off x="5105400" y="1905000"/>
              <a:ext cx="3657600" cy="4038600"/>
              <a:chOff x="5181600" y="1981200"/>
              <a:chExt cx="2895600" cy="3341687"/>
            </a:xfrm>
          </p:grpSpPr>
          <p:pic>
            <p:nvPicPr>
              <p:cNvPr id="45059" name="Picture 2" descr="http://www.conceptcaching.com/ccache_img/pg402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181600" y="1981200"/>
                <a:ext cx="2895600" cy="3341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60" name="TextBox 3"/>
              <p:cNvSpPr txBox="1">
                <a:spLocks noChangeArrowheads="1"/>
              </p:cNvSpPr>
              <p:nvPr/>
            </p:nvSpPr>
            <p:spPr bwMode="auto">
              <a:xfrm>
                <a:off x="5181600" y="4648198"/>
                <a:ext cx="2743200" cy="534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 dirty="0">
                    <a:solidFill>
                      <a:schemeClr val="bg1"/>
                    </a:solidFill>
                  </a:rPr>
                  <a:t>Concept Caching:</a:t>
                </a:r>
              </a:p>
              <a:p>
                <a:r>
                  <a:rPr lang="en-US" i="1" dirty="0">
                    <a:solidFill>
                      <a:schemeClr val="bg1"/>
                    </a:solidFill>
                  </a:rPr>
                  <a:t>Mumbai, India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486400" y="5943600"/>
              <a:ext cx="3276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© Harm de Blij</a:t>
              </a:r>
              <a:endParaRPr lang="en-US" sz="1200" dirty="0"/>
            </a:p>
          </p:txBody>
        </p:sp>
      </p:grp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0260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66800"/>
            <a:ext cx="7848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Bookman Old Style" pitchFamily="18" charset="0"/>
              </a:rPr>
              <a:t>Griffin-Ford model</a:t>
            </a:r>
          </a:p>
          <a:p>
            <a:pPr eaLnBrk="1" hangingPunct="1">
              <a:defRPr/>
            </a:pPr>
            <a:r>
              <a:rPr lang="en-US" dirty="0">
                <a:latin typeface="Bookman Old Style" pitchFamily="18" charset="0"/>
              </a:rPr>
              <a:t>South American cities blend traditional elements of South American culture with globalization forces that are reshaping the urban scene, combining radial sectors and concentric zones.</a:t>
            </a:r>
          </a:p>
          <a:p>
            <a:pPr eaLnBrk="1" hangingPunct="1">
              <a:defRPr/>
            </a:pPr>
            <a:r>
              <a:rPr lang="en-US" dirty="0">
                <a:latin typeface="Bookman Old Style" pitchFamily="18" charset="0"/>
              </a:rPr>
              <a:t>The thriving CBD anchors the model.</a:t>
            </a:r>
          </a:p>
          <a:p>
            <a:pPr eaLnBrk="1" hangingPunct="1">
              <a:defRPr/>
            </a:pPr>
            <a:r>
              <a:rPr lang="en-US" b="1" dirty="0">
                <a:latin typeface="Bookman Old Style" pitchFamily="18" charset="0"/>
              </a:rPr>
              <a:t>Shantytowns </a:t>
            </a:r>
            <a:r>
              <a:rPr lang="en-US" dirty="0">
                <a:latin typeface="Bookman Old Style" pitchFamily="18" charset="0"/>
              </a:rPr>
              <a:t>are </a:t>
            </a:r>
            <a:r>
              <a:rPr lang="en-US" dirty="0">
                <a:latin typeface="Bookman Old Style" pitchFamily="18" charset="0"/>
              </a:rPr>
              <a:t>unplanned groups of </a:t>
            </a:r>
            <a:r>
              <a:rPr lang="en-US" dirty="0">
                <a:latin typeface="Bookman Old Style" pitchFamily="18" charset="0"/>
              </a:rPr>
              <a:t>crude dwellings and shelters made </a:t>
            </a:r>
            <a:r>
              <a:rPr lang="en-US" dirty="0">
                <a:latin typeface="Bookman Old Style" pitchFamily="18" charset="0"/>
              </a:rPr>
              <a:t>of scrap wood</a:t>
            </a:r>
            <a:r>
              <a:rPr lang="en-US" dirty="0">
                <a:latin typeface="Bookman Old Style" pitchFamily="18" charset="0"/>
              </a:rPr>
              <a:t>, iron, and pieces of </a:t>
            </a:r>
            <a:r>
              <a:rPr lang="en-US" dirty="0">
                <a:latin typeface="Bookman Old Style" pitchFamily="18" charset="0"/>
              </a:rPr>
              <a:t>cardboard </a:t>
            </a:r>
            <a:r>
              <a:rPr lang="en-US" dirty="0">
                <a:latin typeface="Bookman Old Style" pitchFamily="18" charset="0"/>
              </a:rPr>
              <a:t>that develop </a:t>
            </a:r>
            <a:r>
              <a:rPr lang="en-US" dirty="0">
                <a:latin typeface="Bookman Old Style" pitchFamily="18" charset="0"/>
              </a:rPr>
              <a:t>around cities.</a:t>
            </a:r>
          </a:p>
        </p:txBody>
      </p:sp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2209800" y="381000"/>
            <a:ext cx="6629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Bookman Old Style" pitchFamily="18" charset="0"/>
              </a:rPr>
              <a:t>The South American City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2246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4248150" y="3427413"/>
            <a:ext cx="381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Concept Caching:</a:t>
            </a:r>
          </a:p>
          <a:p>
            <a:r>
              <a:rPr lang="en-US" i="1">
                <a:solidFill>
                  <a:schemeClr val="bg1"/>
                </a:solidFill>
              </a:rPr>
              <a:t>Mount Vesuvius</a:t>
            </a:r>
          </a:p>
        </p:txBody>
      </p:sp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xfrm>
            <a:off x="2705100" y="274638"/>
            <a:ext cx="67818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Bookman Old Style" pitchFamily="18" charset="0"/>
              </a:rPr>
              <a:t>Key Question: </a:t>
            </a:r>
            <a:r>
              <a:rPr lang="en-US" sz="3600" dirty="0">
                <a:latin typeface="Bookman Old Style" pitchFamily="18" charset="0"/>
              </a:rPr>
              <a:t>Where Are Cities Located, and Why?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901826"/>
            <a:ext cx="8153400" cy="3127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Bookman Old Style" pitchFamily="18" charset="0"/>
              </a:rPr>
              <a:t>Urban geographers discovered that every </a:t>
            </a:r>
            <a:r>
              <a:rPr lang="en-US" dirty="0">
                <a:latin typeface="Bookman Old Style" pitchFamily="18" charset="0"/>
              </a:rPr>
              <a:t>city and town has a </a:t>
            </a:r>
            <a:r>
              <a:rPr lang="en-US" b="1" dirty="0">
                <a:latin typeface="Bookman Old Style" pitchFamily="18" charset="0"/>
              </a:rPr>
              <a:t>trade area</a:t>
            </a:r>
            <a:r>
              <a:rPr lang="en-US" dirty="0">
                <a:latin typeface="Bookman Old Style" pitchFamily="18" charset="0"/>
              </a:rPr>
              <a:t>, an adjacent </a:t>
            </a:r>
            <a:r>
              <a:rPr lang="en-US" dirty="0">
                <a:latin typeface="Bookman Old Style" pitchFamily="18" charset="0"/>
              </a:rPr>
              <a:t>region within </a:t>
            </a:r>
            <a:r>
              <a:rPr lang="en-US" dirty="0">
                <a:latin typeface="Bookman Old Style" pitchFamily="18" charset="0"/>
              </a:rPr>
              <a:t>which its </a:t>
            </a:r>
            <a:r>
              <a:rPr lang="en-US" dirty="0">
                <a:latin typeface="Bookman Old Style" pitchFamily="18" charset="0"/>
              </a:rPr>
              <a:t>influence </a:t>
            </a:r>
            <a:r>
              <a:rPr lang="en-US" dirty="0">
                <a:latin typeface="Bookman Old Style" pitchFamily="18" charset="0"/>
              </a:rPr>
              <a:t>is dominant</a:t>
            </a:r>
            <a:r>
              <a:rPr lang="en-US" dirty="0">
                <a:latin typeface="Bookman Old Style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latin typeface="Bookman Old Style" pitchFamily="18" charset="0"/>
              </a:rPr>
              <a:t>Three key components arise frequently in urban geography: population, trade area, and distance.</a:t>
            </a:r>
          </a:p>
          <a:p>
            <a:pPr eaLnBrk="1" hangingPunct="1">
              <a:defRPr/>
            </a:pPr>
            <a:endParaRPr lang="en-US" sz="2400" dirty="0">
              <a:latin typeface="Bookman Old Style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Bookman Old Style" pitchFamily="18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2520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8686800" cy="504748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52600" y="5423726"/>
            <a:ext cx="8839200" cy="1158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9.23</a:t>
            </a:r>
          </a:p>
          <a:p>
            <a:pPr marL="0" indent="0"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Latin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American City Model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includes both the zones created in the original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Griffin–Ford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and the new Ford model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South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American city.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5638800" cy="731838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latin typeface="Bookman Old Style" pitchFamily="18" charset="0"/>
              </a:rPr>
              <a:t>The African City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Bookman Old Style" pitchFamily="18" charset="0"/>
              </a:rPr>
              <a:t>The imprint of European colonialism can still be seen in many African cities.</a:t>
            </a:r>
          </a:p>
          <a:p>
            <a:pPr eaLnBrk="1" hangingPunct="1"/>
            <a:r>
              <a:rPr lang="en-US" sz="2400" dirty="0">
                <a:latin typeface="Bookman Old Style" pitchFamily="18" charset="0"/>
              </a:rPr>
              <a:t>During colonialism, Europeans laid out prominent urban centers.</a:t>
            </a:r>
          </a:p>
          <a:p>
            <a:pPr eaLnBrk="1" hangingPunct="1"/>
            <a:r>
              <a:rPr lang="en-US" sz="2400" dirty="0">
                <a:latin typeface="Bookman Old Style" pitchFamily="18" charset="0"/>
              </a:rPr>
              <a:t>The centers of South Africa’s major cities (Johannesburg, Cape Town, and Durban) remain essentially Western.</a:t>
            </a:r>
          </a:p>
          <a:p>
            <a:pPr eaLnBrk="1" hangingPunct="1"/>
            <a:r>
              <a:rPr lang="en-US" sz="2400" dirty="0">
                <a:latin typeface="Bookman Old Style" pitchFamily="18" charset="0"/>
              </a:rPr>
              <a:t>Studies of African cities indicate that the central city often consists of not one but three CBDs: a remnant of the colonial CBD, an informal and sometimes periodic market zone, and a transitional business center where commerce is conducted.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0519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077200" cy="868362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latin typeface="Bookman Old Style" pitchFamily="18" charset="0"/>
              </a:rPr>
              <a:t>The Southeast Asian City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52600" y="5334000"/>
            <a:ext cx="88392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Figure 9.26</a:t>
            </a:r>
          </a:p>
          <a:p>
            <a:pPr marL="0" indent="0"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Large Southeast Asian City.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model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 use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medium-sized Southeast Asian city includes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sectors and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zones within each sector. 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762000"/>
            <a:ext cx="8046720" cy="45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u10e_fig_09_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93700"/>
            <a:ext cx="8534400" cy="60594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3617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4294967295"/>
          </p:nvPr>
        </p:nvSpPr>
        <p:spPr>
          <a:xfrm>
            <a:off x="1828800" y="1325564"/>
            <a:ext cx="8458200" cy="5151437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Bookman Old Style" pitchFamily="18" charset="0"/>
              </a:rPr>
              <a:t>The </a:t>
            </a:r>
            <a:r>
              <a:rPr lang="en-US" sz="2400" b="1" dirty="0">
                <a:latin typeface="Bookman Old Style" pitchFamily="18" charset="0"/>
              </a:rPr>
              <a:t>rank-size rule </a:t>
            </a:r>
            <a:r>
              <a:rPr lang="en-US" sz="2400" dirty="0">
                <a:latin typeface="Bookman Old Style" pitchFamily="18" charset="0"/>
              </a:rPr>
              <a:t>holds that in a model urban hierarchy, the population of a city or town will be inversely proportional to its rank in the hierarchy.</a:t>
            </a:r>
          </a:p>
          <a:p>
            <a:pPr eaLnBrk="1" hangingPunct="1"/>
            <a:r>
              <a:rPr lang="en-US" sz="2400" dirty="0">
                <a:latin typeface="Bookman Old Style" pitchFamily="18" charset="0"/>
              </a:rPr>
              <a:t>German Felix </a:t>
            </a:r>
            <a:r>
              <a:rPr lang="en-US" sz="2400" dirty="0" err="1">
                <a:latin typeface="Bookman Old Style" pitchFamily="18" charset="0"/>
              </a:rPr>
              <a:t>Auerbach</a:t>
            </a:r>
            <a:r>
              <a:rPr lang="en-US" sz="2400" dirty="0">
                <a:latin typeface="Bookman Old Style" pitchFamily="18" charset="0"/>
              </a:rPr>
              <a:t>, linguist George </a:t>
            </a:r>
            <a:r>
              <a:rPr lang="en-US" sz="2400" dirty="0" err="1">
                <a:latin typeface="Bookman Old Style" pitchFamily="18" charset="0"/>
              </a:rPr>
              <a:t>Zipf</a:t>
            </a:r>
            <a:r>
              <a:rPr lang="en-US" sz="2400" dirty="0">
                <a:latin typeface="Bookman Old Style" pitchFamily="18" charset="0"/>
              </a:rPr>
              <a:t>.</a:t>
            </a:r>
          </a:p>
          <a:p>
            <a:pPr eaLnBrk="1" hangingPunct="1"/>
            <a:r>
              <a:rPr lang="en-US" sz="2400" dirty="0">
                <a:latin typeface="Bookman Old Style" pitchFamily="18" charset="0"/>
              </a:rPr>
              <a:t>Random growth (chance) and economies of scale (efficiency) explain why the rank-size rule works where it does.</a:t>
            </a:r>
          </a:p>
          <a:p>
            <a:pPr eaLnBrk="1" hangingPunct="1"/>
            <a:r>
              <a:rPr lang="en-US" sz="2400" dirty="0">
                <a:latin typeface="Bookman Old Style" pitchFamily="18" charset="0"/>
              </a:rPr>
              <a:t>The rank-size rule does not apply in all countries, especially countries with one dominant city.</a:t>
            </a:r>
          </a:p>
          <a:p>
            <a:pPr eaLnBrk="1" hangingPunct="1"/>
            <a:r>
              <a:rPr lang="en-US" sz="2400" dirty="0">
                <a:latin typeface="Bookman Old Style" pitchFamily="18" charset="0"/>
              </a:rPr>
              <a:t>Mark Jefferson: A </a:t>
            </a:r>
            <a:r>
              <a:rPr lang="en-US" sz="2400" b="1" dirty="0">
                <a:latin typeface="Bookman Old Style" pitchFamily="18" charset="0"/>
              </a:rPr>
              <a:t>primate city </a:t>
            </a:r>
            <a:r>
              <a:rPr lang="en-US" sz="2400" dirty="0">
                <a:latin typeface="Bookman Old Style" pitchFamily="18" charset="0"/>
              </a:rPr>
              <a:t>is “a country’s leading city, always disproportionately large and exceptionally expressive of national capacity and feeling.”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828800" y="405824"/>
            <a:ext cx="8534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Bookman Old Style" pitchFamily="18" charset="0"/>
              </a:rPr>
              <a:t>Rank and Size in the Urban Matrix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7680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"/>
            <a:ext cx="5486400" cy="387299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905000" y="4228593"/>
            <a:ext cx="8610600" cy="16763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1800" b="1" dirty="0">
                <a:latin typeface="Verdana"/>
                <a:cs typeface="Verdana"/>
              </a:rPr>
              <a:t>Figure 9.20</a:t>
            </a:r>
          </a:p>
          <a:p>
            <a:pPr marL="0" indent="0">
              <a:buNone/>
            </a:pPr>
            <a:r>
              <a:rPr lang="en-US" sz="1800" b="1" dirty="0">
                <a:latin typeface="Verdana"/>
                <a:cs typeface="Verdana"/>
              </a:rPr>
              <a:t>Monterey, California. </a:t>
            </a:r>
            <a:r>
              <a:rPr lang="en-US" sz="1800" dirty="0">
                <a:latin typeface="Verdana"/>
                <a:cs typeface="Verdana"/>
              </a:rPr>
              <a:t>Business names often </a:t>
            </a:r>
            <a:r>
              <a:rPr lang="en-US" sz="1800" dirty="0">
                <a:latin typeface="Verdana"/>
                <a:cs typeface="Verdana"/>
              </a:rPr>
              <a:t>reflect </a:t>
            </a:r>
            <a:r>
              <a:rPr lang="en-US" sz="1800" dirty="0">
                <a:latin typeface="Verdana"/>
                <a:cs typeface="Verdana"/>
              </a:rPr>
              <a:t>the trade </a:t>
            </a:r>
            <a:r>
              <a:rPr lang="en-US" sz="1800" dirty="0">
                <a:latin typeface="Verdana"/>
                <a:cs typeface="Verdana"/>
              </a:rPr>
              <a:t>area where </a:t>
            </a:r>
            <a:r>
              <a:rPr lang="en-US" sz="1800" dirty="0">
                <a:latin typeface="Verdana"/>
                <a:cs typeface="Verdana"/>
              </a:rPr>
              <a:t>they are located. Many trade areas have a </a:t>
            </a:r>
            <a:r>
              <a:rPr lang="en-US" sz="1800" dirty="0" err="1">
                <a:latin typeface="Verdana"/>
                <a:cs typeface="Verdana"/>
              </a:rPr>
              <a:t>toponym</a:t>
            </a:r>
            <a:r>
              <a:rPr lang="en-US" sz="1800" dirty="0">
                <a:latin typeface="Verdana"/>
                <a:cs typeface="Verdana"/>
              </a:rPr>
              <a:t> in the </a:t>
            </a:r>
            <a:r>
              <a:rPr lang="en-US" sz="1800" dirty="0">
                <a:latin typeface="Verdana"/>
                <a:cs typeface="Verdana"/>
              </a:rPr>
              <a:t>local vernacular </a:t>
            </a:r>
            <a:r>
              <a:rPr lang="en-US" sz="1800" dirty="0">
                <a:latin typeface="Verdana"/>
                <a:cs typeface="Verdana"/>
              </a:rPr>
              <a:t>that those in the region use. When you travel to a new </a:t>
            </a:r>
            <a:r>
              <a:rPr lang="en-US" sz="1800" dirty="0">
                <a:latin typeface="Verdana"/>
                <a:cs typeface="Verdana"/>
              </a:rPr>
              <a:t>trade area</a:t>
            </a:r>
            <a:r>
              <a:rPr lang="en-US" sz="1800" dirty="0">
                <a:latin typeface="Verdana"/>
                <a:cs typeface="Verdana"/>
              </a:rPr>
              <a:t>, you may see the </a:t>
            </a:r>
            <a:r>
              <a:rPr lang="en-US" sz="1800" dirty="0" err="1">
                <a:latin typeface="Verdana"/>
                <a:cs typeface="Verdana"/>
              </a:rPr>
              <a:t>toponymn</a:t>
            </a:r>
            <a:r>
              <a:rPr lang="en-US" sz="1800" dirty="0">
                <a:latin typeface="Verdana"/>
                <a:cs typeface="Verdana"/>
              </a:rPr>
              <a:t>, such as “Bay Area,” “</a:t>
            </a:r>
            <a:r>
              <a:rPr lang="en-US" sz="1800" dirty="0">
                <a:latin typeface="Verdana"/>
                <a:cs typeface="Verdana"/>
              </a:rPr>
              <a:t>Northern Virginia</a:t>
            </a:r>
            <a:r>
              <a:rPr lang="en-US" sz="1800" dirty="0">
                <a:latin typeface="Verdana"/>
                <a:cs typeface="Verdana"/>
              </a:rPr>
              <a:t>” or “South Florida,” on service vehicles, billboards, </a:t>
            </a:r>
            <a:r>
              <a:rPr lang="en-US" sz="1800" dirty="0">
                <a:latin typeface="Verdana"/>
                <a:cs typeface="Verdana"/>
              </a:rPr>
              <a:t>and business </a:t>
            </a:r>
            <a:r>
              <a:rPr lang="en-US" sz="1800" dirty="0">
                <a:latin typeface="Verdana"/>
                <a:cs typeface="Verdana"/>
              </a:rPr>
              <a:t>names. Around Santa Cruz, Elkhorn, and </a:t>
            </a:r>
            <a:r>
              <a:rPr lang="en-US" sz="1800" dirty="0">
                <a:latin typeface="Verdana"/>
                <a:cs typeface="Verdana"/>
              </a:rPr>
              <a:t>Monterey, California</a:t>
            </a:r>
            <a:r>
              <a:rPr lang="en-US" sz="1800" dirty="0">
                <a:latin typeface="Verdana"/>
                <a:cs typeface="Verdana"/>
              </a:rPr>
              <a:t>, may businesses use the </a:t>
            </a:r>
            <a:r>
              <a:rPr lang="en-US" sz="1800" dirty="0" err="1">
                <a:latin typeface="Verdana"/>
                <a:cs typeface="Verdana"/>
              </a:rPr>
              <a:t>toponym</a:t>
            </a:r>
            <a:r>
              <a:rPr lang="en-US" sz="1800" dirty="0">
                <a:latin typeface="Verdana"/>
                <a:cs typeface="Verdana"/>
              </a:rPr>
              <a:t> “Monterey Bay” </a:t>
            </a:r>
            <a:r>
              <a:rPr lang="en-US" sz="1800" dirty="0">
                <a:latin typeface="Verdana"/>
                <a:cs typeface="Verdana"/>
              </a:rPr>
              <a:t>to describe </a:t>
            </a:r>
            <a:r>
              <a:rPr lang="en-US" sz="1800" dirty="0">
                <a:latin typeface="Verdana"/>
                <a:cs typeface="Verdana"/>
              </a:rPr>
              <a:t>the trade area.</a:t>
            </a:r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3745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5049837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2400" b="1" dirty="0">
                <a:latin typeface="Bookman Old Style" pitchFamily="18" charset="0"/>
              </a:rPr>
              <a:t>Central </a:t>
            </a:r>
            <a:r>
              <a:rPr lang="en-US" sz="2400" b="1" dirty="0">
                <a:latin typeface="Bookman Old Style" pitchFamily="18" charset="0"/>
              </a:rPr>
              <a:t>place theory</a:t>
            </a:r>
            <a:r>
              <a:rPr lang="en-US" sz="2400" b="1" dirty="0">
                <a:latin typeface="Bookman Old Style" pitchFamily="18" charset="0"/>
              </a:rPr>
              <a:t>: </a:t>
            </a:r>
            <a:r>
              <a:rPr lang="en-US" sz="2400" dirty="0">
                <a:latin typeface="Bookman Old Style" pitchFamily="18" charset="0"/>
              </a:rPr>
              <a:t>Walter </a:t>
            </a:r>
            <a:r>
              <a:rPr lang="en-US" sz="2400" dirty="0" err="1">
                <a:latin typeface="Bookman Old Style" pitchFamily="18" charset="0"/>
              </a:rPr>
              <a:t>Christaller</a:t>
            </a:r>
            <a:r>
              <a:rPr lang="en-US" sz="2400" dirty="0">
                <a:latin typeface="Bookman Old Style" pitchFamily="18" charset="0"/>
              </a:rPr>
              <a:t>, </a:t>
            </a:r>
            <a:r>
              <a:rPr lang="en-US" sz="2400" i="1" dirty="0">
                <a:latin typeface="Bookman Old Style" pitchFamily="18" charset="0"/>
              </a:rPr>
              <a:t>The </a:t>
            </a:r>
            <a:r>
              <a:rPr lang="en-US" sz="2400" i="1" dirty="0">
                <a:latin typeface="Bookman Old Style" pitchFamily="18" charset="0"/>
              </a:rPr>
              <a:t>Central Places in </a:t>
            </a:r>
            <a:r>
              <a:rPr lang="en-US" sz="2400" i="1" dirty="0">
                <a:latin typeface="Bookman Old Style" pitchFamily="18" charset="0"/>
              </a:rPr>
              <a:t>Southern Germany </a:t>
            </a:r>
            <a:r>
              <a:rPr lang="en-US" sz="2400" dirty="0">
                <a:latin typeface="Bookman Old Style" pitchFamily="18" charset="0"/>
              </a:rPr>
              <a:t>(1933</a:t>
            </a:r>
            <a:r>
              <a:rPr lang="en-US" sz="2400" dirty="0">
                <a:latin typeface="Bookman Old Style" pitchFamily="18" charset="0"/>
              </a:rPr>
              <a:t>), had five assumptions: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Bookman Old Style" pitchFamily="18" charset="0"/>
              </a:rPr>
              <a:t>The </a:t>
            </a:r>
            <a:r>
              <a:rPr lang="en-US" sz="2400" dirty="0">
                <a:latin typeface="Bookman Old Style" pitchFamily="18" charset="0"/>
              </a:rPr>
              <a:t>surface </a:t>
            </a:r>
            <a:r>
              <a:rPr lang="en-US" sz="2400" dirty="0">
                <a:latin typeface="Bookman Old Style" pitchFamily="18" charset="0"/>
              </a:rPr>
              <a:t>of the </a:t>
            </a:r>
            <a:r>
              <a:rPr lang="en-US" sz="2400" dirty="0">
                <a:latin typeface="Bookman Old Style" pitchFamily="18" charset="0"/>
              </a:rPr>
              <a:t>ideal region would be </a:t>
            </a:r>
            <a:r>
              <a:rPr lang="en-US" sz="2400" dirty="0">
                <a:latin typeface="Bookman Old Style" pitchFamily="18" charset="0"/>
              </a:rPr>
              <a:t>flat </a:t>
            </a:r>
            <a:r>
              <a:rPr lang="en-US" sz="2400" dirty="0">
                <a:latin typeface="Bookman Old Style" pitchFamily="18" charset="0"/>
              </a:rPr>
              <a:t>and have </a:t>
            </a:r>
            <a:r>
              <a:rPr lang="en-US" sz="2400" dirty="0">
                <a:latin typeface="Bookman Old Style" pitchFamily="18" charset="0"/>
              </a:rPr>
              <a:t>no </a:t>
            </a:r>
            <a:r>
              <a:rPr lang="en-US" sz="2400" dirty="0">
                <a:latin typeface="Bookman Old Style" pitchFamily="18" charset="0"/>
              </a:rPr>
              <a:t>physical </a:t>
            </a:r>
            <a:r>
              <a:rPr lang="en-US" sz="2400" dirty="0">
                <a:latin typeface="Bookman Old Style" pitchFamily="18" charset="0"/>
              </a:rPr>
              <a:t>barriers.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Bookman Old Style" pitchFamily="18" charset="0"/>
              </a:rPr>
              <a:t>Soil </a:t>
            </a:r>
            <a:r>
              <a:rPr lang="en-US" sz="2400" dirty="0">
                <a:latin typeface="Bookman Old Style" pitchFamily="18" charset="0"/>
              </a:rPr>
              <a:t>fertility would be the same </a:t>
            </a:r>
            <a:r>
              <a:rPr lang="en-US" sz="2400" dirty="0">
                <a:latin typeface="Bookman Old Style" pitchFamily="18" charset="0"/>
              </a:rPr>
              <a:t>everywhere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Bookman Old Style" pitchFamily="18" charset="0"/>
              </a:rPr>
              <a:t>Population </a:t>
            </a:r>
            <a:r>
              <a:rPr lang="en-US" sz="2400" dirty="0">
                <a:latin typeface="Bookman Old Style" pitchFamily="18" charset="0"/>
              </a:rPr>
              <a:t>and purchasing </a:t>
            </a:r>
            <a:r>
              <a:rPr lang="en-US" sz="2400" dirty="0">
                <a:latin typeface="Bookman Old Style" pitchFamily="18" charset="0"/>
              </a:rPr>
              <a:t>power </a:t>
            </a:r>
            <a:r>
              <a:rPr lang="en-US" sz="2400" dirty="0">
                <a:latin typeface="Bookman Old Style" pitchFamily="18" charset="0"/>
              </a:rPr>
              <a:t>would be evenly </a:t>
            </a:r>
            <a:r>
              <a:rPr lang="en-US" sz="2400" dirty="0">
                <a:latin typeface="Bookman Old Style" pitchFamily="18" charset="0"/>
              </a:rPr>
              <a:t>distributed.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Bookman Old Style" pitchFamily="18" charset="0"/>
              </a:rPr>
              <a:t>The </a:t>
            </a:r>
            <a:r>
              <a:rPr lang="en-US" sz="2400" dirty="0">
                <a:latin typeface="Bookman Old Style" pitchFamily="18" charset="0"/>
              </a:rPr>
              <a:t>region would have a uniform </a:t>
            </a:r>
            <a:r>
              <a:rPr lang="en-US" sz="2400" dirty="0">
                <a:latin typeface="Bookman Old Style" pitchFamily="18" charset="0"/>
              </a:rPr>
              <a:t>transportation network </a:t>
            </a:r>
            <a:r>
              <a:rPr lang="en-US" sz="2400" dirty="0">
                <a:latin typeface="Bookman Old Style" pitchFamily="18" charset="0"/>
              </a:rPr>
              <a:t>to permit direct </a:t>
            </a:r>
            <a:r>
              <a:rPr lang="en-US" sz="2400" dirty="0">
                <a:latin typeface="Bookman Old Style" pitchFamily="18" charset="0"/>
              </a:rPr>
              <a:t>travel </a:t>
            </a:r>
            <a:r>
              <a:rPr lang="en-US" sz="2400" dirty="0">
                <a:latin typeface="Bookman Old Style" pitchFamily="18" charset="0"/>
              </a:rPr>
              <a:t>from each settlement </a:t>
            </a:r>
            <a:r>
              <a:rPr lang="en-US" sz="2400" dirty="0">
                <a:latin typeface="Bookman Old Style" pitchFamily="18" charset="0"/>
              </a:rPr>
              <a:t>to the other.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Bookman Old Style" pitchFamily="18" charset="0"/>
              </a:rPr>
              <a:t>From </a:t>
            </a:r>
            <a:r>
              <a:rPr lang="en-US" sz="2400" dirty="0">
                <a:latin typeface="Bookman Old Style" pitchFamily="18" charset="0"/>
              </a:rPr>
              <a:t>any given place, a good or </a:t>
            </a:r>
            <a:r>
              <a:rPr lang="en-US" sz="2400" dirty="0">
                <a:latin typeface="Bookman Old Style" pitchFamily="18" charset="0"/>
              </a:rPr>
              <a:t>service could </a:t>
            </a:r>
            <a:r>
              <a:rPr lang="en-US" sz="2400" dirty="0">
                <a:latin typeface="Bookman Old Style" pitchFamily="18" charset="0"/>
              </a:rPr>
              <a:t>be sold </a:t>
            </a:r>
            <a:r>
              <a:rPr lang="en-US" sz="2400" dirty="0">
                <a:latin typeface="Bookman Old Style" pitchFamily="18" charset="0"/>
              </a:rPr>
              <a:t>in </a:t>
            </a:r>
            <a:r>
              <a:rPr lang="en-US" sz="2400" dirty="0">
                <a:latin typeface="Bookman Old Style" pitchFamily="18" charset="0"/>
              </a:rPr>
              <a:t>all directions out to a certain </a:t>
            </a:r>
            <a:r>
              <a:rPr lang="en-US" sz="2400" dirty="0">
                <a:latin typeface="Bookman Old Style" pitchFamily="18" charset="0"/>
              </a:rPr>
              <a:t>distance.</a:t>
            </a:r>
          </a:p>
          <a:p>
            <a:pPr marL="0" indent="0">
              <a:buNone/>
              <a:defRPr/>
            </a:pPr>
            <a:r>
              <a:rPr lang="en-US" sz="2000" b="1" dirty="0">
                <a:latin typeface="Bookman Old Style" pitchFamily="18" charset="0"/>
              </a:rPr>
              <a:t/>
            </a:r>
            <a:br>
              <a:rPr lang="en-US" sz="2000" b="1" dirty="0">
                <a:latin typeface="Bookman Old Style" pitchFamily="18" charset="0"/>
              </a:rPr>
            </a:br>
            <a:endParaRPr lang="en-US" sz="2000" b="1" dirty="0">
              <a:latin typeface="Bookman Old Style" pitchFamily="18" charset="0"/>
            </a:endParaRPr>
          </a:p>
          <a:p>
            <a:pPr marL="0" indent="0">
              <a:buNone/>
              <a:defRPr/>
            </a:pP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981200" y="457200"/>
            <a:ext cx="6858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Bookman Old Style" pitchFamily="18" charset="0"/>
              </a:rPr>
              <a:t>Central Place Theory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8550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381001"/>
            <a:ext cx="4343400" cy="612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Bookman Old Style" pitchFamily="18" charset="0"/>
              </a:rPr>
              <a:t>Central Place Theory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latin typeface="Bookman Old Style" pitchFamily="18" charset="0"/>
              </a:rPr>
              <a:t>Each </a:t>
            </a:r>
            <a:r>
              <a:rPr lang="en-US" sz="2400" dirty="0">
                <a:latin typeface="Bookman Old Style" pitchFamily="18" charset="0"/>
              </a:rPr>
              <a:t>central place has </a:t>
            </a:r>
            <a:r>
              <a:rPr lang="en-US" sz="2400" dirty="0">
                <a:latin typeface="Bookman Old Style" pitchFamily="18" charset="0"/>
              </a:rPr>
              <a:t>  a </a:t>
            </a:r>
            <a:r>
              <a:rPr lang="en-US" sz="2400" dirty="0">
                <a:latin typeface="Bookman Old Style" pitchFamily="18" charset="0"/>
              </a:rPr>
              <a:t>surrounding complementary region, an exclusive trade area within which the town has a monopoly on the sale of certain goods.</a:t>
            </a:r>
          </a:p>
          <a:p>
            <a:pPr>
              <a:defRPr/>
            </a:pPr>
            <a:r>
              <a:rPr lang="en-US" sz="3200" b="1" dirty="0">
                <a:latin typeface="Bookman Old Style" pitchFamily="18" charset="0"/>
              </a:rPr>
              <a:t>Hexagonal </a:t>
            </a:r>
            <a:r>
              <a:rPr lang="en-US" sz="3200" b="1" dirty="0">
                <a:latin typeface="Bookman Old Style" pitchFamily="18" charset="0"/>
              </a:rPr>
              <a:t>Hinterlands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err="1">
                <a:latin typeface="Bookman Old Style" pitchFamily="18" charset="0"/>
              </a:rPr>
              <a:t>Christaller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chose perfectly fitted hexagonal regions as the shape of each trade </a:t>
            </a:r>
            <a:r>
              <a:rPr lang="en-US" sz="2400" dirty="0">
                <a:latin typeface="Bookman Old Style" pitchFamily="18" charset="0"/>
              </a:rPr>
              <a:t>area.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"/>
            <a:ext cx="4568384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5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172200" cy="808038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latin typeface="Bookman Old Style" pitchFamily="18" charset="0"/>
              </a:rPr>
              <a:t>Central Places Today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112838"/>
            <a:ext cx="8305800" cy="3810000"/>
          </a:xfrm>
        </p:spPr>
        <p:txBody>
          <a:bodyPr/>
          <a:lstStyle/>
          <a:p>
            <a:pPr eaLnBrk="1" hangingPunct="1"/>
            <a:r>
              <a:rPr lang="en-US" dirty="0">
                <a:latin typeface="Bookman Old Style" pitchFamily="18" charset="0"/>
              </a:rPr>
              <a:t>New factors, forces, and conditions not anticipated by </a:t>
            </a:r>
            <a:r>
              <a:rPr lang="en-US" dirty="0" err="1">
                <a:latin typeface="Bookman Old Style" pitchFamily="18" charset="0"/>
              </a:rPr>
              <a:t>Christaller’s</a:t>
            </a:r>
            <a:r>
              <a:rPr lang="en-US" dirty="0">
                <a:latin typeface="Bookman Old Style" pitchFamily="18" charset="0"/>
              </a:rPr>
              <a:t> models and theories make them less relevant today.</a:t>
            </a:r>
          </a:p>
          <a:p>
            <a:pPr eaLnBrk="1" hangingPunct="1"/>
            <a:r>
              <a:rPr lang="en-US" dirty="0">
                <a:latin typeface="Bookman Old Style" pitchFamily="18" charset="0"/>
              </a:rPr>
              <a:t>Ex.: </a:t>
            </a:r>
            <a:r>
              <a:rPr lang="en-US" b="1" dirty="0">
                <a:latin typeface="Bookman Old Style" pitchFamily="18" charset="0"/>
              </a:rPr>
              <a:t>The Sun Belt phenomenon</a:t>
            </a:r>
            <a:r>
              <a:rPr lang="en-US" dirty="0">
                <a:latin typeface="Bookman Old Style" pitchFamily="18" charset="0"/>
              </a:rPr>
              <a:t>: the movement of millions of Americans from northern and northeastern states to the South and Southwest.</a:t>
            </a:r>
          </a:p>
          <a:p>
            <a:pPr eaLnBrk="1" hangingPunct="1">
              <a:buFont typeface="Arial" charset="0"/>
              <a:buNone/>
            </a:pPr>
            <a:endParaRPr lang="en-US" sz="2400" dirty="0">
              <a:latin typeface="Bookman Old Style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sz="3600" dirty="0">
              <a:latin typeface="Bookman Old Style" pitchFamily="18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3636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2057400" y="1549400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Bookman Old Style" pitchFamily="18" charset="0"/>
              </a:rPr>
              <a:t>Models of the 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362200"/>
            <a:ext cx="7239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>
                <a:latin typeface="Bookman Old Style" pitchFamily="18" charset="0"/>
              </a:rPr>
              <a:t>Functional </a:t>
            </a:r>
            <a:r>
              <a:rPr lang="en-US" sz="2400" b="1" dirty="0">
                <a:latin typeface="Bookman Old Style" pitchFamily="18" charset="0"/>
              </a:rPr>
              <a:t>zonation: </a:t>
            </a:r>
            <a:r>
              <a:rPr lang="en-US" sz="2400" dirty="0">
                <a:latin typeface="Bookman Old Style" pitchFamily="18" charset="0"/>
              </a:rPr>
              <a:t>the </a:t>
            </a:r>
            <a:r>
              <a:rPr lang="en-US" sz="2400" dirty="0">
                <a:latin typeface="Bookman Old Style" pitchFamily="18" charset="0"/>
              </a:rPr>
              <a:t>division of the city into certain regions (zones) for certain purposes (functions</a:t>
            </a:r>
            <a:r>
              <a:rPr lang="en-US" sz="2400" dirty="0">
                <a:latin typeface="Bookman Old Style" pitchFamily="18" charset="0"/>
              </a:rPr>
              <a:t>).</a:t>
            </a:r>
            <a:endParaRPr lang="en-US" sz="2400" dirty="0">
              <a:latin typeface="Bookman Old Style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Bookman Old Style" pitchFamily="18" charset="0"/>
              </a:rPr>
              <a:t>Globalization has created common cultural landscapes in the financial districts of many world </a:t>
            </a:r>
            <a:r>
              <a:rPr lang="en-US" sz="2400" dirty="0">
                <a:latin typeface="Bookman Old Style" pitchFamily="18" charset="0"/>
              </a:rPr>
              <a:t>cities.</a:t>
            </a:r>
            <a:endParaRPr lang="en-US" sz="2400" dirty="0">
              <a:latin typeface="Bookman Old Style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Bookman Old Style" pitchFamily="18" charset="0"/>
              </a:rPr>
              <a:t>Regional models of cities help us understand the processes that forged cities in the first place and understand the impact of modern linkages and influences now changing </a:t>
            </a:r>
            <a:r>
              <a:rPr lang="en-US" sz="2400" dirty="0">
                <a:latin typeface="Bookman Old Style" pitchFamily="18" charset="0"/>
              </a:rPr>
              <a:t>cities.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828800" y="381000"/>
            <a:ext cx="8610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Bookman Old Style" pitchFamily="18" charset="0"/>
              </a:rPr>
              <a:t>Key Question: </a:t>
            </a:r>
            <a:r>
              <a:rPr lang="en-US" dirty="0" smtClean="0">
                <a:latin typeface="Bookman Old Style" pitchFamily="18" charset="0"/>
              </a:rPr>
              <a:t>How Are Cities Organized, and How Do They Function?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492876"/>
            <a:ext cx="4419600" cy="365125"/>
          </a:xfrm>
        </p:spPr>
        <p:txBody>
          <a:bodyPr/>
          <a:lstStyle/>
          <a:p>
            <a:pPr>
              <a:defRPr/>
            </a:pPr>
            <a:r>
              <a:rPr lang="en-US" sz="800" dirty="0">
                <a:latin typeface="Liberation Serif" panose="02020603050405020304"/>
              </a:rPr>
              <a:t>Copyright © 2015 John Wiley &amp; Sons, Inc. All rights reserved.</a:t>
            </a:r>
            <a:endParaRPr lang="en-US" sz="800" dirty="0">
              <a:latin typeface="Liberation Serif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0125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1629</Words>
  <Application>Microsoft Office PowerPoint</Application>
  <PresentationFormat>Widescreen</PresentationFormat>
  <Paragraphs>116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Liberation Serif</vt:lpstr>
      <vt:lpstr>Verdana</vt:lpstr>
      <vt:lpstr>Office Theme</vt:lpstr>
      <vt:lpstr>PowerPoint Presentation</vt:lpstr>
      <vt:lpstr>Key Question: Where Are Cities Located, and 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Places Today</vt:lpstr>
      <vt:lpstr>PowerPoint Presentation</vt:lpstr>
      <vt:lpstr>Functional Zones</vt:lpstr>
      <vt:lpstr>Functional Zones</vt:lpstr>
      <vt:lpstr>Modeling the North American City</vt:lpstr>
      <vt:lpstr>PowerPoint Presentation</vt:lpstr>
      <vt:lpstr>PowerPoint Presentation</vt:lpstr>
      <vt:lpstr>Modeling the North American City</vt:lpstr>
      <vt:lpstr>Modeling the North American City</vt:lpstr>
      <vt:lpstr>PowerPoint Presentation</vt:lpstr>
      <vt:lpstr>Modeling the Cities of the Global Periphery and Semiperiphery</vt:lpstr>
      <vt:lpstr>PowerPoint Presentation</vt:lpstr>
      <vt:lpstr>PowerPoint Presentation</vt:lpstr>
      <vt:lpstr>The African City</vt:lpstr>
      <vt:lpstr>The Southeast Asian City</vt:lpstr>
    </vt:vector>
  </TitlesOfParts>
  <Company>Prince William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A. Newell</dc:creator>
  <cp:lastModifiedBy>Tiffany A. Newell</cp:lastModifiedBy>
  <cp:revision>1</cp:revision>
  <dcterms:created xsi:type="dcterms:W3CDTF">2016-10-24T14:00:24Z</dcterms:created>
  <dcterms:modified xsi:type="dcterms:W3CDTF">2016-10-24T14:00:34Z</dcterms:modified>
</cp:coreProperties>
</file>