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39"/>
  </p:notesMasterIdLst>
  <p:handoutMasterIdLst>
    <p:handoutMasterId r:id="rId40"/>
  </p:handoutMasterIdLst>
  <p:sldIdLst>
    <p:sldId id="337" r:id="rId7"/>
    <p:sldId id="257" r:id="rId8"/>
    <p:sldId id="261" r:id="rId9"/>
    <p:sldId id="262" r:id="rId10"/>
    <p:sldId id="282" r:id="rId11"/>
    <p:sldId id="283" r:id="rId12"/>
    <p:sldId id="286" r:id="rId13"/>
    <p:sldId id="287" r:id="rId14"/>
    <p:sldId id="289" r:id="rId15"/>
    <p:sldId id="292" r:id="rId16"/>
    <p:sldId id="293" r:id="rId17"/>
    <p:sldId id="294" r:id="rId18"/>
    <p:sldId id="325" r:id="rId19"/>
    <p:sldId id="296" r:id="rId20"/>
    <p:sldId id="297" r:id="rId21"/>
    <p:sldId id="298" r:id="rId22"/>
    <p:sldId id="300" r:id="rId23"/>
    <p:sldId id="301" r:id="rId24"/>
    <p:sldId id="303" r:id="rId25"/>
    <p:sldId id="306" r:id="rId26"/>
    <p:sldId id="307" r:id="rId27"/>
    <p:sldId id="309" r:id="rId28"/>
    <p:sldId id="310" r:id="rId29"/>
    <p:sldId id="312" r:id="rId30"/>
    <p:sldId id="314" r:id="rId31"/>
    <p:sldId id="316" r:id="rId32"/>
    <p:sldId id="317" r:id="rId33"/>
    <p:sldId id="318" r:id="rId34"/>
    <p:sldId id="320" r:id="rId35"/>
    <p:sldId id="321" r:id="rId36"/>
    <p:sldId id="322" r:id="rId37"/>
    <p:sldId id="32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Bookman Old Style" pitchFamily="18" charset="0"/>
        <a:ea typeface="+mn-ea"/>
        <a:cs typeface="Arial" charset="0"/>
      </a:defRPr>
    </a:lvl1pPr>
    <a:lvl2pPr marL="457200" algn="l" rtl="0" fontAlgn="base">
      <a:spcBef>
        <a:spcPct val="0"/>
      </a:spcBef>
      <a:spcAft>
        <a:spcPct val="0"/>
      </a:spcAft>
      <a:defRPr kern="1200">
        <a:solidFill>
          <a:schemeClr val="tx1"/>
        </a:solidFill>
        <a:latin typeface="Bookman Old Style" pitchFamily="18" charset="0"/>
        <a:ea typeface="+mn-ea"/>
        <a:cs typeface="Arial" charset="0"/>
      </a:defRPr>
    </a:lvl2pPr>
    <a:lvl3pPr marL="914400" algn="l" rtl="0" fontAlgn="base">
      <a:spcBef>
        <a:spcPct val="0"/>
      </a:spcBef>
      <a:spcAft>
        <a:spcPct val="0"/>
      </a:spcAft>
      <a:defRPr kern="1200">
        <a:solidFill>
          <a:schemeClr val="tx1"/>
        </a:solidFill>
        <a:latin typeface="Bookman Old Style" pitchFamily="18" charset="0"/>
        <a:ea typeface="+mn-ea"/>
        <a:cs typeface="Arial" charset="0"/>
      </a:defRPr>
    </a:lvl3pPr>
    <a:lvl4pPr marL="1371600" algn="l" rtl="0" fontAlgn="base">
      <a:spcBef>
        <a:spcPct val="0"/>
      </a:spcBef>
      <a:spcAft>
        <a:spcPct val="0"/>
      </a:spcAft>
      <a:defRPr kern="1200">
        <a:solidFill>
          <a:schemeClr val="tx1"/>
        </a:solidFill>
        <a:latin typeface="Bookman Old Style" pitchFamily="18" charset="0"/>
        <a:ea typeface="+mn-ea"/>
        <a:cs typeface="Arial" charset="0"/>
      </a:defRPr>
    </a:lvl4pPr>
    <a:lvl5pPr marL="1828800" algn="l" rtl="0" fontAlgn="base">
      <a:spcBef>
        <a:spcPct val="0"/>
      </a:spcBef>
      <a:spcAft>
        <a:spcPct val="0"/>
      </a:spcAft>
      <a:defRPr kern="1200">
        <a:solidFill>
          <a:schemeClr val="tx1"/>
        </a:solidFill>
        <a:latin typeface="Bookman Old Style" pitchFamily="18" charset="0"/>
        <a:ea typeface="+mn-ea"/>
        <a:cs typeface="Arial" charset="0"/>
      </a:defRPr>
    </a:lvl5pPr>
    <a:lvl6pPr marL="2286000" algn="l" defTabSz="914400" rtl="0" eaLnBrk="1" latinLnBrk="0" hangingPunct="1">
      <a:defRPr kern="1200">
        <a:solidFill>
          <a:schemeClr val="tx1"/>
        </a:solidFill>
        <a:latin typeface="Bookman Old Style" pitchFamily="18" charset="0"/>
        <a:ea typeface="+mn-ea"/>
        <a:cs typeface="Arial" charset="0"/>
      </a:defRPr>
    </a:lvl6pPr>
    <a:lvl7pPr marL="2743200" algn="l" defTabSz="914400" rtl="0" eaLnBrk="1" latinLnBrk="0" hangingPunct="1">
      <a:defRPr kern="1200">
        <a:solidFill>
          <a:schemeClr val="tx1"/>
        </a:solidFill>
        <a:latin typeface="Bookman Old Style" pitchFamily="18" charset="0"/>
        <a:ea typeface="+mn-ea"/>
        <a:cs typeface="Arial" charset="0"/>
      </a:defRPr>
    </a:lvl7pPr>
    <a:lvl8pPr marL="3200400" algn="l" defTabSz="914400" rtl="0" eaLnBrk="1" latinLnBrk="0" hangingPunct="1">
      <a:defRPr kern="1200">
        <a:solidFill>
          <a:schemeClr val="tx1"/>
        </a:solidFill>
        <a:latin typeface="Bookman Old Style" pitchFamily="18" charset="0"/>
        <a:ea typeface="+mn-ea"/>
        <a:cs typeface="Arial" charset="0"/>
      </a:defRPr>
    </a:lvl8pPr>
    <a:lvl9pPr marL="3657600" algn="l" defTabSz="914400" rtl="0" eaLnBrk="1" latinLnBrk="0" hangingPunct="1">
      <a:defRPr kern="1200">
        <a:solidFill>
          <a:schemeClr val="tx1"/>
        </a:solidFill>
        <a:latin typeface="Bookman Old Styl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liam/Cheryl Ferguson" initials="CF" lastIdx="7" clrIdx="0"/>
  <p:cmAuthor id="1" name="Rhode Island College" initials="RIC" lastIdx="1" clrIdx="1"/>
  <p:cmAuthor id="2" name="WileyService" initials="W" lastIdx="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varScale="1">
        <p:scale>
          <a:sx n="89" d="100"/>
          <a:sy n="89" d="100"/>
        </p:scale>
        <p:origin x="33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CE86D7-DCAF-1740-9C6F-7B0CD3C9F1A0}" type="datetimeFigureOut">
              <a:rPr lang="en-US" smtClean="0">
                <a:latin typeface="Liberation Serif" panose="02020603050405020304" pitchFamily="18" charset="0"/>
                <a:cs typeface="Liberation Serif" panose="02020603050405020304" pitchFamily="18" charset="0"/>
              </a:rPr>
              <a:pPr/>
              <a:t>1/16/2015</a:t>
            </a:fld>
            <a:endParaRPr lang="en-US" dirty="0">
              <a:latin typeface="Liberation Serif" panose="02020603050405020304" pitchFamily="18" charset="0"/>
              <a:cs typeface="Liberation Serif"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Liberation Serif" panose="02020603050405020304" pitchFamily="18" charset="0"/>
              <a:cs typeface="Liberation Serif"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CDA31E6-C819-5141-871D-7AD9C4AF20DD}" type="slidenum">
              <a:rPr lang="en-US" smtClean="0">
                <a:latin typeface="Liberation Serif" panose="02020603050405020304" pitchFamily="18" charset="0"/>
                <a:cs typeface="Liberation Serif" panose="02020603050405020304" pitchFamily="18" charset="0"/>
              </a:rPr>
              <a:pPr/>
              <a:t>‹#›</a:t>
            </a:fld>
            <a:endParaRPr lang="en-US" dirty="0">
              <a:latin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9141553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endParaRPr lang="en-US"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iberation Serif" panose="02020603050405020304" pitchFamily="18" charset="0"/>
                <a:cs typeface="Liberation Serif" panose="02020603050405020304" pitchFamily="18" charset="0"/>
              </a:defRPr>
            </a:lvl1pPr>
          </a:lstStyle>
          <a:p>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iberation Serif" panose="02020603050405020304" pitchFamily="18" charset="0"/>
                <a:cs typeface="Liberation Serif" panose="02020603050405020304" pitchFamily="18" charset="0"/>
              </a:defRPr>
            </a:lvl1pPr>
          </a:lstStyle>
          <a:p>
            <a:fld id="{6D09E56D-247E-4E1C-8770-0ADDEFFA795E}" type="slidenum">
              <a:rPr lang="en-US" smtClean="0"/>
              <a:pPr/>
              <a:t>‹#›</a:t>
            </a:fld>
            <a:endParaRPr lang="en-US" dirty="0"/>
          </a:p>
        </p:txBody>
      </p:sp>
    </p:spTree>
    <p:extLst>
      <p:ext uri="{BB962C8B-B14F-4D97-AF65-F5344CB8AC3E}">
        <p14:creationId xmlns:p14="http://schemas.microsoft.com/office/powerpoint/2010/main" val="4188978980"/>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1pPr>
    <a:lvl2pPr marL="457200" algn="l" rtl="0" fontAlgn="base">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2pPr>
    <a:lvl3pPr marL="914400" algn="l" rtl="0" fontAlgn="base">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3pPr>
    <a:lvl4pPr marL="1371600" algn="l" rtl="0" fontAlgn="base">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4pPr>
    <a:lvl5pPr marL="1828800" algn="l" rtl="0" fontAlgn="base">
      <a:spcBef>
        <a:spcPct val="30000"/>
      </a:spcBef>
      <a:spcAft>
        <a:spcPct val="0"/>
      </a:spcAft>
      <a:defRPr sz="1200" kern="1200">
        <a:solidFill>
          <a:schemeClr val="tx1"/>
        </a:solidFill>
        <a:latin typeface="Liberation Serif" panose="02020603050405020304" pitchFamily="18" charset="0"/>
        <a:ea typeface="+mn-ea"/>
        <a:cs typeface="Liberation Serif"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75AB1E-D829-4AC8-9A28-C56FF90AB647}" type="slidenum">
              <a:rPr lang="en-US"/>
              <a:pPr/>
              <a:t>2</a:t>
            </a:fld>
            <a:endParaRPr lang="en-US"/>
          </a:p>
        </p:txBody>
      </p:sp>
      <p:sp>
        <p:nvSpPr>
          <p:cNvPr id="61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3BF96CE-EF6E-4F2C-8A8A-E7CEC5FB0775}" type="slidenum">
              <a:rPr lang="en-US" sz="1200">
                <a:latin typeface="Liberation Serif" panose="02020603050405020304" pitchFamily="18" charset="0"/>
                <a:cs typeface="Liberation Serif" panose="02020603050405020304" pitchFamily="18" charset="0"/>
              </a:rPr>
              <a:pPr algn="r"/>
              <a:t>2</a:t>
            </a:fld>
            <a:endParaRPr lang="en-US" sz="1200" dirty="0">
              <a:latin typeface="Liberation Serif" panose="02020603050405020304" pitchFamily="18" charset="0"/>
              <a:cs typeface="Liberation Serif"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9517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668197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277727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3750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509221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ln/>
        </p:spPr>
      </p:sp>
      <p:sp>
        <p:nvSpPr>
          <p:cNvPr id="1536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399399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66AC67-E07A-4098-BD71-D9A5121CC99E}" type="slidenum">
              <a:rPr lang="en-US"/>
              <a:pPr/>
              <a:t>16</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24643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660C6F-E670-491F-A129-9644A730AEDA}" type="slidenum">
              <a:rPr lang="en-US"/>
              <a:pPr/>
              <a:t>17</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60340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F8B373A-E0B8-44B6-9D5F-C2195425C8D8}" type="slidenum">
              <a:rPr lang="en-US"/>
              <a:pPr/>
              <a:t>18</a:t>
            </a:fld>
            <a:endParaRPr lang="en-US"/>
          </a:p>
        </p:txBody>
      </p:sp>
      <p:sp>
        <p:nvSpPr>
          <p:cNvPr id="1229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A6BBEA90-31FC-43E1-B204-8269CA48A30A}" type="slidenum">
              <a:rPr lang="en-US" sz="1200">
                <a:latin typeface="Liberation Serif" panose="02020603050405020304" pitchFamily="18" charset="0"/>
                <a:cs typeface="Liberation Serif" panose="02020603050405020304" pitchFamily="18" charset="0"/>
              </a:rPr>
              <a:pPr algn="r"/>
              <a:t>18</a:t>
            </a:fld>
            <a:endParaRPr lang="en-US" sz="1200" dirty="0">
              <a:latin typeface="Liberation Serif" panose="02020603050405020304" pitchFamily="18" charset="0"/>
              <a:cs typeface="Liberation Serif"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72325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DD73E2-9C8A-4A34-9D62-A6F16B10EE12}" type="slidenum">
              <a:rPr lang="en-US"/>
              <a:pPr/>
              <a:t>19</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010674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2962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9DB0C3-71DE-4AA2-ACD2-034302D34F68}" type="slidenum">
              <a:rPr lang="en-US"/>
              <a:pPr/>
              <a:t>3</a:t>
            </a:fld>
            <a:endParaRPr lang="en-US"/>
          </a:p>
        </p:txBody>
      </p:sp>
      <p:sp>
        <p:nvSpPr>
          <p:cNvPr id="1433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F69B5BE-EC0C-405F-A9D6-6A5B0F22DCF4}" type="slidenum">
              <a:rPr lang="en-US" sz="1200">
                <a:latin typeface="Liberation Serif" panose="02020603050405020304" pitchFamily="18" charset="0"/>
                <a:cs typeface="Liberation Serif" panose="02020603050405020304" pitchFamily="18" charset="0"/>
              </a:rPr>
              <a:pPr algn="r"/>
              <a:t>3</a:t>
            </a:fld>
            <a:endParaRPr lang="en-US" sz="1200" dirty="0">
              <a:latin typeface="Liberation Serif" panose="02020603050405020304" pitchFamily="18" charset="0"/>
              <a:cs typeface="Liberation Serif" panose="02020603050405020304" pitchFamily="18"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65753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859335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Rot="1" noChangeAspect="1" noChangeArrowheads="1" noTextEdit="1"/>
          </p:cNvSpPr>
          <p:nvPr>
            <p:ph type="sldImg"/>
          </p:nvPr>
        </p:nvSpPr>
        <p:spPr>
          <a:ln/>
        </p:spPr>
      </p:sp>
      <p:sp>
        <p:nvSpPr>
          <p:cNvPr id="7170"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2158189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Rot="1" noChangeAspect="1" noChangeArrowheads="1" noTextEdit="1"/>
          </p:cNvSpPr>
          <p:nvPr>
            <p:ph type="sldImg"/>
          </p:nvPr>
        </p:nvSpPr>
        <p:spPr>
          <a:ln/>
        </p:spPr>
      </p:sp>
      <p:sp>
        <p:nvSpPr>
          <p:cNvPr id="9218" name="Rectangle 3"/>
          <p:cNvSpPr>
            <a:spLocks noGrp="1" noChangeArrowheads="1"/>
          </p:cNvSpPr>
          <p:nvPr>
            <p:ph type="body" idx="1"/>
          </p:nvPr>
        </p:nvSpPr>
        <p:spPr>
          <a:noFill/>
          <a:ln/>
        </p:spPr>
        <p:txBody>
          <a:bodyPr/>
          <a:lstStyle/>
          <a:p>
            <a:pPr marL="0" indent="0">
              <a:buFont typeface="Arial" charset="0"/>
              <a:buNone/>
            </a:pPr>
            <a:r>
              <a:rPr lang="en-US" sz="1200" b="1" dirty="0" smtClean="0"/>
              <a:t>Figure 7.28 </a:t>
            </a:r>
          </a:p>
          <a:p>
            <a:pPr marL="0" indent="0">
              <a:buFont typeface="Arial" charset="0"/>
              <a:buNone/>
            </a:pPr>
            <a:r>
              <a:rPr lang="en-US" sz="1200" b="1" dirty="0" smtClean="0"/>
              <a:t>Major Religious Regions of the United States. </a:t>
            </a:r>
          </a:p>
          <a:p>
            <a:pPr marL="0" indent="0">
              <a:buFont typeface="Arial" charset="0"/>
              <a:buNone/>
            </a:pPr>
            <a:r>
              <a:rPr lang="en-US" sz="1200" dirty="0" smtClean="0"/>
              <a:t>A generalized map of the religious regions of the United States shows concentrations of the major religions. </a:t>
            </a:r>
          </a:p>
          <a:p>
            <a:pPr marL="0" indent="0">
              <a:buFont typeface="Arial" charset="0"/>
              <a:buNone/>
            </a:pPr>
            <a:r>
              <a:rPr lang="en-US" sz="1200" i="1" dirty="0" smtClean="0"/>
              <a:t>Adapted with permission from</a:t>
            </a:r>
            <a:r>
              <a:rPr lang="en-US" sz="1200" dirty="0" smtClean="0"/>
              <a:t>: W. </a:t>
            </a:r>
            <a:r>
              <a:rPr lang="en-US" sz="1200" dirty="0" err="1" smtClean="0"/>
              <a:t>Zelinsky</a:t>
            </a:r>
            <a:r>
              <a:rPr lang="en-US" sz="1200" dirty="0" smtClean="0"/>
              <a:t>, </a:t>
            </a:r>
            <a:r>
              <a:rPr lang="en-US" sz="1200" i="1" dirty="0" smtClean="0"/>
              <a:t>The Cultural Geography of the United States</a:t>
            </a:r>
            <a:r>
              <a:rPr lang="en-US" sz="1200" dirty="0" smtClean="0"/>
              <a:t>, rev. ed., Englewood Cliffs, NJ: Prentice Hall, 1992, p. 96.</a:t>
            </a:r>
          </a:p>
          <a:p>
            <a:endParaRPr lang="en-US" dirty="0" smtClean="0"/>
          </a:p>
        </p:txBody>
      </p:sp>
    </p:spTree>
    <p:extLst>
      <p:ext uri="{BB962C8B-B14F-4D97-AF65-F5344CB8AC3E}">
        <p14:creationId xmlns:p14="http://schemas.microsoft.com/office/powerpoint/2010/main" val="19840738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Rot="1" noChangeAspect="1" noChangeArrowheads="1" noTextEdit="1"/>
          </p:cNvSpPr>
          <p:nvPr>
            <p:ph type="sldImg"/>
          </p:nvPr>
        </p:nvSpPr>
        <p:spPr>
          <a:ln/>
        </p:spPr>
      </p:sp>
      <p:sp>
        <p:nvSpPr>
          <p:cNvPr id="13314" name="Rectangle 3"/>
          <p:cNvSpPr>
            <a:spLocks noGrp="1" noChangeArrowheads="1"/>
          </p:cNvSpPr>
          <p:nvPr>
            <p:ph type="body" idx="1"/>
          </p:nvPr>
        </p:nvSpPr>
        <p:spPr>
          <a:noFill/>
          <a:ln/>
        </p:spPr>
        <p:txBody>
          <a:bodyPr/>
          <a:lstStyle/>
          <a:p>
            <a:r>
              <a:rPr lang="en-US" sz="1200" b="1" dirty="0" smtClean="0"/>
              <a:t>Figure 7.33</a:t>
            </a:r>
            <a:br>
              <a:rPr lang="en-US" sz="1200" b="1" dirty="0" smtClean="0"/>
            </a:br>
            <a:r>
              <a:rPr lang="en-US" sz="1200" b="1" dirty="0" smtClean="0"/>
              <a:t>Mecca, Saudi Arabia. </a:t>
            </a:r>
            <a:r>
              <a:rPr lang="en-US" sz="1200" dirty="0" smtClean="0"/>
              <a:t>Pilgrims circle the holy Kaaba in the Grand Mosque in Mecca during the hajj. © </a:t>
            </a:r>
            <a:r>
              <a:rPr lang="en-US" sz="1200" dirty="0" err="1" smtClean="0"/>
              <a:t>Amel</a:t>
            </a:r>
            <a:r>
              <a:rPr lang="en-US" sz="1200" dirty="0" smtClean="0"/>
              <a:t> </a:t>
            </a:r>
            <a:r>
              <a:rPr lang="en-US" sz="1200" dirty="0" err="1" smtClean="0"/>
              <a:t>Emric</a:t>
            </a:r>
            <a:r>
              <a:rPr lang="en-US" sz="1200" dirty="0" smtClean="0"/>
              <a:t>/AP/Wide World Photos.</a:t>
            </a:r>
            <a:endParaRPr lang="en-US" dirty="0" smtClean="0"/>
          </a:p>
        </p:txBody>
      </p:sp>
    </p:spTree>
    <p:extLst>
      <p:ext uri="{BB962C8B-B14F-4D97-AF65-F5344CB8AC3E}">
        <p14:creationId xmlns:p14="http://schemas.microsoft.com/office/powerpoint/2010/main" val="18147028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E804DBE-D753-4241-AB7E-704BFAD370B2}" type="slidenum">
              <a:rPr lang="en-US" sz="1200">
                <a:latin typeface="Liberation Serif" panose="02020603050405020304" pitchFamily="18" charset="0"/>
                <a:cs typeface="Liberation Serif" panose="02020603050405020304" pitchFamily="18" charset="0"/>
              </a:rPr>
              <a:pPr algn="r"/>
              <a:t>25</a:t>
            </a:fld>
            <a:endParaRPr lang="en-US" sz="1200" dirty="0">
              <a:latin typeface="Liberation Serif" panose="02020603050405020304" pitchFamily="18" charset="0"/>
              <a:cs typeface="Liberation Serif" panose="02020603050405020304" pitchFamily="18"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1135059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a:ln/>
        </p:spPr>
      </p:sp>
      <p:sp>
        <p:nvSpPr>
          <p:cNvPr id="21506"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3437308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ln/>
        </p:spPr>
      </p:sp>
      <p:sp>
        <p:nvSpPr>
          <p:cNvPr id="2355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034919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748518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DE7B8B-F50C-4A40-85F6-36A6AAEA944A}" type="slidenum">
              <a:rPr lang="en-US"/>
              <a:pPr/>
              <a:t>29</a:t>
            </a:fld>
            <a:endParaRPr lang="en-US"/>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0156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D6703C-2652-42CF-8478-D3C811892AA6}" type="slidenum">
              <a:rPr lang="en-US"/>
              <a:pPr/>
              <a:t>30</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660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9C7584-2A66-4274-8BBE-B547D9B63B47}" type="slidenum">
              <a:rPr lang="en-US"/>
              <a:pPr/>
              <a:t>4</a:t>
            </a:fld>
            <a:endParaRPr lang="en-US"/>
          </a:p>
        </p:txBody>
      </p:sp>
      <p:sp>
        <p:nvSpPr>
          <p:cNvPr id="1638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3102058-D32B-4A68-BED6-C39624D8C8D5}" type="slidenum">
              <a:rPr lang="en-US" sz="1200">
                <a:latin typeface="Liberation Serif" panose="02020603050405020304" pitchFamily="18" charset="0"/>
                <a:cs typeface="Liberation Serif" panose="02020603050405020304" pitchFamily="18" charset="0"/>
              </a:rPr>
              <a:pPr algn="r"/>
              <a:t>4</a:t>
            </a:fld>
            <a:endParaRPr lang="en-US" sz="1200" dirty="0">
              <a:latin typeface="Liberation Serif" panose="02020603050405020304" pitchFamily="18" charset="0"/>
              <a:cs typeface="Liberation Serif" panose="02020603050405020304" pitchFamily="18"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p:txBody>
          <a:bodyPr/>
          <a:lstStyle/>
          <a:p>
            <a:endParaRPr lang="en-US" b="1"/>
          </a:p>
        </p:txBody>
      </p:sp>
    </p:spTree>
    <p:extLst>
      <p:ext uri="{BB962C8B-B14F-4D97-AF65-F5344CB8AC3E}">
        <p14:creationId xmlns:p14="http://schemas.microsoft.com/office/powerpoint/2010/main" val="76701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EB8227B-68FA-4D73-8AE6-C137384AD4F3}" type="slidenum">
              <a:rPr lang="en-US"/>
              <a:pPr/>
              <a:t>31</a:t>
            </a:fld>
            <a:endParaRPr lang="en-US"/>
          </a:p>
        </p:txBody>
      </p:sp>
      <p:sp>
        <p:nvSpPr>
          <p:cNvPr id="102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0673C4C-E514-4F44-9A1F-1B049B9622DF}" type="slidenum">
              <a:rPr lang="en-US" sz="1200">
                <a:latin typeface="Liberation Serif" panose="02020603050405020304" pitchFamily="18" charset="0"/>
                <a:cs typeface="Liberation Serif" panose="02020603050405020304" pitchFamily="18" charset="0"/>
              </a:rPr>
              <a:pPr algn="r"/>
              <a:t>31</a:t>
            </a:fld>
            <a:endParaRPr lang="en-US" sz="1200" dirty="0">
              <a:latin typeface="Liberation Serif" panose="02020603050405020304" pitchFamily="18" charset="0"/>
              <a:cs typeface="Liberation Serif"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78493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633316-E3FD-4DAB-9259-DCCAF5E59409}" type="slidenum">
              <a:rPr lang="en-US"/>
              <a:pPr/>
              <a:t>5</a:t>
            </a:fld>
            <a:endParaRPr lang="en-US"/>
          </a:p>
        </p:txBody>
      </p:sp>
      <p:sp>
        <p:nvSpPr>
          <p:cNvPr id="573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0CF4C2F-63AB-4CA0-A5D0-802F3A1744FB}" type="slidenum">
              <a:rPr lang="en-US" sz="1200">
                <a:latin typeface="Liberation Serif" panose="02020603050405020304" pitchFamily="18" charset="0"/>
                <a:cs typeface="Liberation Serif" panose="02020603050405020304" pitchFamily="18" charset="0"/>
              </a:rPr>
              <a:pPr algn="r"/>
              <a:t>5</a:t>
            </a:fld>
            <a:endParaRPr lang="en-US" sz="1200" dirty="0">
              <a:latin typeface="Liberation Serif" panose="02020603050405020304" pitchFamily="18" charset="0"/>
              <a:cs typeface="Liberation Serif" panose="02020603050405020304"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364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A3C728-105C-4F88-A565-A570B3337E15}" type="slidenum">
              <a:rPr lang="en-US"/>
              <a:pPr/>
              <a:t>6</a:t>
            </a:fld>
            <a:endParaRPr lang="en-US"/>
          </a:p>
        </p:txBody>
      </p:sp>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C26D1B0-2851-4876-A167-1958441D85B5}" type="slidenum">
              <a:rPr lang="en-US" sz="1200">
                <a:latin typeface="Liberation Serif" panose="02020603050405020304" pitchFamily="18" charset="0"/>
                <a:cs typeface="Liberation Serif" panose="02020603050405020304" pitchFamily="18" charset="0"/>
              </a:rPr>
              <a:pPr algn="r"/>
              <a:t>6</a:t>
            </a:fld>
            <a:endParaRPr lang="en-US" sz="1200" dirty="0">
              <a:latin typeface="Liberation Serif" panose="02020603050405020304" pitchFamily="18" charset="0"/>
              <a:cs typeface="Liberation Serif"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8861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46CAB-01C4-4C52-A993-DF59B1D0351B}" type="slidenum">
              <a:rPr lang="en-US"/>
              <a:pPr/>
              <a:t>7</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98385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9D1015-22A3-4C0E-8419-2F2240B22EFD}" type="slidenum">
              <a:rPr lang="en-US"/>
              <a:pPr/>
              <a:t>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71323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8C7253-B8AD-4911-99AF-9B5DF8726BD0}" type="slidenum">
              <a:rPr lang="en-US"/>
              <a:pPr/>
              <a:t>9</a:t>
            </a:fld>
            <a:endParaRPr lang="en-US"/>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10896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B55896-11D2-4338-8723-428479DCE8B2}" type="slidenum">
              <a:rPr lang="en-US"/>
              <a:pPr/>
              <a:t>10</a:t>
            </a:fld>
            <a:endParaRPr lang="en-US"/>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7243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A4162E15-C0B4-47D7-9B74-4C7D85C045D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E17DB815-AB51-412A-ACBA-7A7B16ACCF2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DCAE24B6-B274-4FAC-9B84-50F05DEAA29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smtClean="0"/>
              <a:t>Copyright © 2015 John Wiley &amp; Sons, Inc. All rights reserved. </a:t>
            </a:r>
            <a:endParaRPr lang="en-US"/>
          </a:p>
        </p:txBody>
      </p:sp>
      <p:sp>
        <p:nvSpPr>
          <p:cNvPr id="5" name="Slide Number Placeholder 4"/>
          <p:cNvSpPr>
            <a:spLocks noGrp="1"/>
          </p:cNvSpPr>
          <p:nvPr>
            <p:ph type="sldNum" sz="quarter" idx="12"/>
          </p:nvPr>
        </p:nvSpPr>
        <p:spPr/>
        <p:txBody>
          <a:bodyPr/>
          <a:lstStyle>
            <a:lvl1pPr>
              <a:defRPr/>
            </a:lvl1pPr>
          </a:lstStyle>
          <a:p>
            <a:pPr>
              <a:defRPr/>
            </a:pPr>
            <a:fld id="{2704CB94-A4EC-4C50-BDA9-990B90E3ECA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D8B49292-25F0-447F-AEE5-A86C5BF9ED1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6" name="Slide Number Placeholder 5"/>
          <p:cNvSpPr>
            <a:spLocks noGrp="1"/>
          </p:cNvSpPr>
          <p:nvPr>
            <p:ph type="sldNum" sz="quarter" idx="12"/>
          </p:nvPr>
        </p:nvSpPr>
        <p:spPr/>
        <p:txBody>
          <a:bodyPr/>
          <a:lstStyle>
            <a:lvl1pPr>
              <a:defRPr/>
            </a:lvl1pPr>
          </a:lstStyle>
          <a:p>
            <a:fld id="{36FE867C-3C2E-413A-8C88-BCC35D0B70A7}"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7" name="Slide Number Placeholder 6"/>
          <p:cNvSpPr>
            <a:spLocks noGrp="1"/>
          </p:cNvSpPr>
          <p:nvPr>
            <p:ph type="sldNum" sz="quarter" idx="12"/>
          </p:nvPr>
        </p:nvSpPr>
        <p:spPr/>
        <p:txBody>
          <a:bodyPr/>
          <a:lstStyle>
            <a:lvl1pPr>
              <a:defRPr/>
            </a:lvl1pPr>
          </a:lstStyle>
          <a:p>
            <a:fld id="{046A6092-ADEB-41C7-B54E-7A83511C1F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9" name="Slide Number Placeholder 8"/>
          <p:cNvSpPr>
            <a:spLocks noGrp="1"/>
          </p:cNvSpPr>
          <p:nvPr>
            <p:ph type="sldNum" sz="quarter" idx="12"/>
          </p:nvPr>
        </p:nvSpPr>
        <p:spPr/>
        <p:txBody>
          <a:bodyPr/>
          <a:lstStyle>
            <a:lvl1pPr>
              <a:defRPr/>
            </a:lvl1pPr>
          </a:lstStyle>
          <a:p>
            <a:fld id="{1B979C24-9B03-4C7F-A302-A4D9A7EB3EF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5" name="Slide Number Placeholder 4"/>
          <p:cNvSpPr>
            <a:spLocks noGrp="1"/>
          </p:cNvSpPr>
          <p:nvPr>
            <p:ph type="sldNum" sz="quarter" idx="12"/>
          </p:nvPr>
        </p:nvSpPr>
        <p:spPr/>
        <p:txBody>
          <a:bodyPr/>
          <a:lstStyle>
            <a:lvl1pPr>
              <a:defRPr/>
            </a:lvl1pPr>
          </a:lstStyle>
          <a:p>
            <a:fld id="{38E32769-2C37-42A8-B56D-71856A9878F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4" name="Slide Number Placeholder 3"/>
          <p:cNvSpPr>
            <a:spLocks noGrp="1"/>
          </p:cNvSpPr>
          <p:nvPr>
            <p:ph type="sldNum" sz="quarter" idx="12"/>
          </p:nvPr>
        </p:nvSpPr>
        <p:spPr/>
        <p:txBody>
          <a:bodyPr/>
          <a:lstStyle>
            <a:lvl1pPr>
              <a:defRPr/>
            </a:lvl1pPr>
          </a:lstStyle>
          <a:p>
            <a:fld id="{EF9932B3-8EF0-4E60-A7A2-13DB4F5998C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7" name="Slide Number Placeholder 6"/>
          <p:cNvSpPr>
            <a:spLocks noGrp="1"/>
          </p:cNvSpPr>
          <p:nvPr>
            <p:ph type="sldNum" sz="quarter" idx="12"/>
          </p:nvPr>
        </p:nvSpPr>
        <p:spPr/>
        <p:txBody>
          <a:bodyPr/>
          <a:lstStyle>
            <a:lvl1pPr>
              <a:defRPr/>
            </a:lvl1pPr>
          </a:lstStyle>
          <a:p>
            <a:fld id="{9E1BB5E9-A374-4492-994C-5A2E2C5C81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r>
              <a:rPr lang="en-US" smtClean="0"/>
              <a:t>Copyright © 2015 John Wiley &amp; Sons, Inc. All rights reserved. </a:t>
            </a:r>
            <a:endParaRPr lang="en-US"/>
          </a:p>
        </p:txBody>
      </p:sp>
      <p:sp>
        <p:nvSpPr>
          <p:cNvPr id="7" name="Slide Number Placeholder 6"/>
          <p:cNvSpPr>
            <a:spLocks noGrp="1"/>
          </p:cNvSpPr>
          <p:nvPr>
            <p:ph type="sldNum" sz="quarter" idx="12"/>
          </p:nvPr>
        </p:nvSpPr>
        <p:spPr/>
        <p:txBody>
          <a:bodyPr/>
          <a:lstStyle>
            <a:lvl1pPr>
              <a:defRPr/>
            </a:lvl1pPr>
          </a:lstStyle>
          <a:p>
            <a:fld id="{99C9816A-95C3-401E-A6DD-2B951C85A53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Liberation Serif" panose="02020603050405020304" pitchFamily="18" charset="0"/>
                <a:cs typeface="Liberation Serif" panose="02020603050405020304" pitchFamily="18" charset="0"/>
              </a:defRPr>
            </a:lvl1pPr>
          </a:lstStyle>
          <a:p>
            <a:endParaRPr lang="en-US" dirty="0"/>
          </a:p>
        </p:txBody>
      </p:sp>
      <p:sp>
        <p:nvSpPr>
          <p:cNvPr id="1029" name="Rectangle 5"/>
          <p:cNvSpPr>
            <a:spLocks noGrp="1" noChangeArrowheads="1"/>
          </p:cNvSpPr>
          <p:nvPr>
            <p:ph type="ftr" sz="quarter" idx="3"/>
          </p:nvPr>
        </p:nvSpPr>
        <p:spPr bwMode="auto">
          <a:xfrm>
            <a:off x="1562100" y="6381750"/>
            <a:ext cx="6019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solidFill>
                  <a:srgbClr val="898989"/>
                </a:solidFill>
                <a:latin typeface="Liberation Serif" panose="02020603050405020304" pitchFamily="18" charset="0"/>
                <a:cs typeface="Liberation Serif" panose="02020603050405020304" pitchFamily="18" charset="0"/>
              </a:defRPr>
            </a:lvl1pPr>
          </a:lstStyle>
          <a:p>
            <a:r>
              <a:rPr lang="en-US" dirty="0" smtClean="0"/>
              <a:t>Copyright © 2015 John Wiley &amp; Sons, Inc. All rights reserved. </a:t>
            </a: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Liberation Serif" panose="02020603050405020304" pitchFamily="18" charset="0"/>
                <a:cs typeface="Liberation Serif" panose="02020603050405020304" pitchFamily="18" charset="0"/>
              </a:defRPr>
            </a:lvl1pPr>
          </a:lstStyle>
          <a:p>
            <a:fld id="{613DD195-3701-4539-8330-C177E04B4A37}"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dt="0"/>
  <p:txStyles>
    <p:titleStyle>
      <a:lvl1pPr algn="ctr" rtl="0" fontAlgn="base">
        <a:spcBef>
          <a:spcPct val="0"/>
        </a:spcBef>
        <a:spcAft>
          <a:spcPct val="0"/>
        </a:spcAft>
        <a:defRPr sz="4400">
          <a:solidFill>
            <a:schemeClr val="tx2"/>
          </a:solidFill>
          <a:latin typeface="Liberation Serif" panose="02020603050405020304" pitchFamily="18" charset="0"/>
          <a:ea typeface="+mj-ea"/>
          <a:cs typeface="Liberation Serif" panose="02020603050405020304" pitchFamily="18" charset="0"/>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Liberation Serif" panose="02020603050405020304" pitchFamily="18" charset="0"/>
          <a:ea typeface="+mn-ea"/>
          <a:cs typeface="Liberation Serif" panose="02020603050405020304" pitchFamily="18" charset="0"/>
        </a:defRPr>
      </a:lvl1pPr>
      <a:lvl2pPr marL="742950" indent="-285750" algn="l" rtl="0" fontAlgn="base">
        <a:spcBef>
          <a:spcPct val="20000"/>
        </a:spcBef>
        <a:spcAft>
          <a:spcPct val="0"/>
        </a:spcAft>
        <a:buChar char="–"/>
        <a:defRPr sz="2800">
          <a:solidFill>
            <a:schemeClr val="tx1"/>
          </a:solidFill>
          <a:latin typeface="Liberation Serif" panose="02020603050405020304" pitchFamily="18" charset="0"/>
          <a:cs typeface="Liberation Serif" panose="02020603050405020304" pitchFamily="18" charset="0"/>
        </a:defRPr>
      </a:lvl2pPr>
      <a:lvl3pPr marL="1143000" indent="-228600" algn="l" rtl="0" fontAlgn="base">
        <a:spcBef>
          <a:spcPct val="20000"/>
        </a:spcBef>
        <a:spcAft>
          <a:spcPct val="0"/>
        </a:spcAft>
        <a:buChar char="•"/>
        <a:defRPr sz="2400">
          <a:solidFill>
            <a:schemeClr val="tx1"/>
          </a:solidFill>
          <a:latin typeface="Liberation Serif" panose="02020603050405020304" pitchFamily="18" charset="0"/>
          <a:cs typeface="Liberation Serif" panose="02020603050405020304" pitchFamily="18" charset="0"/>
        </a:defRPr>
      </a:lvl3pPr>
      <a:lvl4pPr marL="1600200" indent="-228600" algn="l" rtl="0" fontAlgn="base">
        <a:spcBef>
          <a:spcPct val="20000"/>
        </a:spcBef>
        <a:spcAft>
          <a:spcPct val="0"/>
        </a:spcAft>
        <a:buChar char="–"/>
        <a:defRPr sz="2000">
          <a:solidFill>
            <a:schemeClr val="tx1"/>
          </a:solidFill>
          <a:latin typeface="Liberation Serif" panose="02020603050405020304" pitchFamily="18" charset="0"/>
          <a:cs typeface="Liberation Serif" panose="02020603050405020304" pitchFamily="18" charset="0"/>
        </a:defRPr>
      </a:lvl4pPr>
      <a:lvl5pPr marL="2057400" indent="-228600" algn="l" rtl="0" fontAlgn="base">
        <a:spcBef>
          <a:spcPct val="20000"/>
        </a:spcBef>
        <a:spcAft>
          <a:spcPct val="0"/>
        </a:spcAft>
        <a:buChar char="»"/>
        <a:defRPr sz="2000">
          <a:solidFill>
            <a:schemeClr val="tx1"/>
          </a:solidFill>
          <a:latin typeface="Liberation Serif" panose="02020603050405020304" pitchFamily="18" charset="0"/>
          <a:cs typeface="Liberation Serif" panose="02020603050405020304" pitchFamily="18"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openxmlformats.org/officeDocument/2006/relationships/hyperlink" Target="http://www.scoop.it/t/geography-education/?tag=Judaism" TargetMode="External"/><Relationship Id="rId3" Type="http://schemas.openxmlformats.org/officeDocument/2006/relationships/hyperlink" Target="http://www.scoop.it/t/geography-education?tag=landscape" TargetMode="External"/><Relationship Id="rId7" Type="http://schemas.openxmlformats.org/officeDocument/2006/relationships/hyperlink" Target="http://www.scoop.it/t/geography-education?tag=Hinduism" TargetMode="External"/><Relationship Id="rId2" Type="http://schemas.openxmlformats.org/officeDocument/2006/relationships/hyperlink" Target="http://www.scoop.it/t/geography-education?tag=religion" TargetMode="External"/><Relationship Id="rId1" Type="http://schemas.openxmlformats.org/officeDocument/2006/relationships/slideLayout" Target="../slideLayouts/slideLayout2.xml"/><Relationship Id="rId6" Type="http://schemas.openxmlformats.org/officeDocument/2006/relationships/hyperlink" Target="http://www.scoop.it/t/geography-education?tag=Buddhism" TargetMode="External"/><Relationship Id="rId5" Type="http://schemas.openxmlformats.org/officeDocument/2006/relationships/hyperlink" Target="http://www.scoop.it/t/geography-education?tag=Christianity" TargetMode="External"/><Relationship Id="rId4" Type="http://schemas.openxmlformats.org/officeDocument/2006/relationships/hyperlink" Target="http://www.scoop.it/t/geography-education/?tag=diffusion"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525963"/>
          </a:xfrm>
        </p:spPr>
        <p:txBody>
          <a:bodyPr/>
          <a:lstStyle/>
          <a:p>
            <a:pPr marL="0" indent="0" algn="ctr">
              <a:buNone/>
            </a:pPr>
            <a:r>
              <a:rPr lang="en-US" sz="4400" b="1" dirty="0" smtClean="0">
                <a:latin typeface="Liberation Serif" panose="02020603050405020304" pitchFamily="18" charset="0"/>
              </a:rPr>
              <a:t>Human Geography: People, Place, </a:t>
            </a:r>
          </a:p>
          <a:p>
            <a:pPr marL="0" indent="0" algn="ctr">
              <a:buNone/>
            </a:pPr>
            <a:r>
              <a:rPr lang="en-US" sz="4400" b="1" dirty="0" smtClean="0">
                <a:latin typeface="Liberation Serif" panose="02020603050405020304" pitchFamily="18" charset="0"/>
              </a:rPr>
              <a:t>and Culture, 11</a:t>
            </a:r>
            <a:r>
              <a:rPr lang="en-US" sz="4400" b="1" baseline="30000" dirty="0" smtClean="0">
                <a:latin typeface="Liberation Serif" panose="02020603050405020304" pitchFamily="18" charset="0"/>
              </a:rPr>
              <a:t>th</a:t>
            </a:r>
            <a:r>
              <a:rPr lang="en-US" sz="4400" b="1" dirty="0" smtClean="0">
                <a:latin typeface="Liberation Serif" panose="02020603050405020304" pitchFamily="18" charset="0"/>
              </a:rPr>
              <a:t> Edition</a:t>
            </a:r>
          </a:p>
          <a:p>
            <a:pPr marL="0" indent="0" algn="ctr">
              <a:buNone/>
            </a:pPr>
            <a:endParaRPr lang="en-US" dirty="0">
              <a:latin typeface="Liberation Serif" panose="02020603050405020304" pitchFamily="18" charset="0"/>
            </a:endParaRPr>
          </a:p>
        </p:txBody>
      </p:sp>
      <p:sp>
        <p:nvSpPr>
          <p:cNvPr id="4" name="Footer Placeholder 3"/>
          <p:cNvSpPr>
            <a:spLocks noGrp="1"/>
          </p:cNvSpPr>
          <p:nvPr>
            <p:ph type="ftr" sz="quarter" idx="11"/>
          </p:nvPr>
        </p:nvSpPr>
        <p:spPr/>
        <p:txBody>
          <a:bodyPr/>
          <a:lstStyle/>
          <a:p>
            <a:pPr>
              <a:defRPr/>
            </a:pPr>
            <a:r>
              <a:rPr lang="en-US" sz="800" dirty="0" smtClean="0">
                <a:latin typeface="Liberation Serif" panose="02020603050405020304" pitchFamily="18" charset="0"/>
                <a:ea typeface="Liberation Serif" panose="02020603050405020304" pitchFamily="18" charset="0"/>
              </a:rPr>
              <a:t>Copyright © 2015 John Wiley &amp; Sons, Inc. All rights reserved. </a:t>
            </a:r>
            <a:endParaRPr lang="en-US" sz="800" dirty="0">
              <a:latin typeface="Liberation Serif" panose="02020603050405020304" pitchFamily="18" charset="0"/>
              <a:ea typeface="Liberation Serif" panose="02020603050405020304" pitchFamily="18"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3400425"/>
            <a:ext cx="6858000" cy="1628775"/>
          </a:xfrm>
          <a:prstGeom prst="rect">
            <a:avLst/>
          </a:prstGeom>
        </p:spPr>
      </p:pic>
    </p:spTree>
    <p:extLst>
      <p:ext uri="{BB962C8B-B14F-4D97-AF65-F5344CB8AC3E}">
        <p14:creationId xmlns:p14="http://schemas.microsoft.com/office/powerpoint/2010/main" val="3646951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381000" y="1828800"/>
            <a:ext cx="8229600" cy="3581400"/>
          </a:xfrm>
        </p:spPr>
        <p:txBody>
          <a:bodyPr/>
          <a:lstStyle/>
          <a:p>
            <a:pPr marL="0" indent="0">
              <a:lnSpc>
                <a:spcPct val="90000"/>
              </a:lnSpc>
              <a:buNone/>
            </a:pPr>
            <a:r>
              <a:rPr lang="en-US" sz="2800" b="1" dirty="0"/>
              <a:t>Taoism </a:t>
            </a:r>
          </a:p>
          <a:p>
            <a:pPr>
              <a:lnSpc>
                <a:spcPct val="90000"/>
              </a:lnSpc>
            </a:pPr>
            <a:r>
              <a:rPr lang="en-US" sz="2800" dirty="0" smtClean="0"/>
              <a:t>Lao-</a:t>
            </a:r>
            <a:r>
              <a:rPr lang="en-US" sz="2800" dirty="0" err="1" smtClean="0"/>
              <a:t>Tsu</a:t>
            </a:r>
            <a:r>
              <a:rPr lang="en-US" sz="2800" dirty="0" smtClean="0"/>
              <a:t> worship</a:t>
            </a:r>
          </a:p>
          <a:p>
            <a:pPr>
              <a:lnSpc>
                <a:spcPct val="90000"/>
              </a:lnSpc>
            </a:pPr>
            <a:r>
              <a:rPr lang="en-US" sz="2800" i="1" dirty="0" smtClean="0"/>
              <a:t>Tao-</a:t>
            </a:r>
            <a:r>
              <a:rPr lang="en-US" sz="2800" i="1" dirty="0" err="1" smtClean="0"/>
              <a:t>te</a:t>
            </a:r>
            <a:r>
              <a:rPr lang="en-US" sz="2800" i="1" dirty="0" smtClean="0"/>
              <a:t>-</a:t>
            </a:r>
            <a:r>
              <a:rPr lang="en-US" sz="2800" i="1" dirty="0" err="1" smtClean="0"/>
              <a:t>ching</a:t>
            </a:r>
            <a:r>
              <a:rPr lang="en-US" sz="2800" i="1" dirty="0" smtClean="0"/>
              <a:t> </a:t>
            </a:r>
          </a:p>
          <a:p>
            <a:pPr>
              <a:lnSpc>
                <a:spcPct val="90000"/>
              </a:lnSpc>
            </a:pPr>
            <a:r>
              <a:rPr lang="en-US" sz="2800" b="1" dirty="0" err="1" smtClean="0"/>
              <a:t>Feng</a:t>
            </a:r>
            <a:r>
              <a:rPr lang="en-US" sz="2800" b="1" dirty="0" smtClean="0"/>
              <a:t> </a:t>
            </a:r>
            <a:r>
              <a:rPr lang="en-US" sz="2800" b="1" dirty="0" err="1" smtClean="0"/>
              <a:t>Shui</a:t>
            </a:r>
            <a:endParaRPr lang="en-US" sz="2800" b="1" dirty="0"/>
          </a:p>
          <a:p>
            <a:pPr marL="0" indent="0">
              <a:lnSpc>
                <a:spcPct val="90000"/>
              </a:lnSpc>
              <a:buNone/>
            </a:pPr>
            <a:r>
              <a:rPr lang="en-US" sz="2800" b="1" dirty="0"/>
              <a:t>Confucianism </a:t>
            </a:r>
          </a:p>
          <a:p>
            <a:pPr>
              <a:lnSpc>
                <a:spcPct val="90000"/>
              </a:lnSpc>
            </a:pPr>
            <a:r>
              <a:rPr lang="en-US" sz="2800" dirty="0" smtClean="0"/>
              <a:t>Confucius </a:t>
            </a:r>
            <a:r>
              <a:rPr lang="en-US" sz="2800" dirty="0"/>
              <a:t>551 to 479 </a:t>
            </a:r>
            <a:r>
              <a:rPr lang="en-US" sz="2800" dirty="0">
                <a:ea typeface="SimSun" pitchFamily="2" charset="-122"/>
              </a:rPr>
              <a:t>BCE</a:t>
            </a:r>
          </a:p>
          <a:p>
            <a:pPr>
              <a:lnSpc>
                <a:spcPct val="90000"/>
              </a:lnSpc>
            </a:pPr>
            <a:r>
              <a:rPr lang="en-US" sz="2800" dirty="0" smtClean="0">
                <a:ea typeface="SimSun" pitchFamily="2" charset="-122"/>
              </a:rPr>
              <a:t>Confucian </a:t>
            </a:r>
            <a:r>
              <a:rPr lang="en-US" sz="2800" dirty="0">
                <a:ea typeface="SimSun" pitchFamily="2" charset="-122"/>
              </a:rPr>
              <a:t>Classics </a:t>
            </a:r>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Rectangle 4"/>
          <p:cNvSpPr/>
          <p:nvPr/>
        </p:nvSpPr>
        <p:spPr>
          <a:xfrm>
            <a:off x="381000" y="228600"/>
            <a:ext cx="8382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Religious Hearth: Huang He River Valley</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body" idx="4294967295"/>
          </p:nvPr>
        </p:nvSpPr>
        <p:spPr>
          <a:xfrm>
            <a:off x="457200" y="1828800"/>
            <a:ext cx="8229600" cy="3276600"/>
          </a:xfrm>
        </p:spPr>
        <p:txBody>
          <a:bodyPr/>
          <a:lstStyle/>
          <a:p>
            <a:pPr marL="0" indent="0">
              <a:buNone/>
            </a:pPr>
            <a:r>
              <a:rPr lang="en-US" sz="2800" b="1" dirty="0" smtClean="0"/>
              <a:t>Judaism </a:t>
            </a:r>
          </a:p>
          <a:p>
            <a:pPr lvl="1">
              <a:buFont typeface="Arial"/>
              <a:buChar char="•"/>
            </a:pPr>
            <a:r>
              <a:rPr lang="en-US" dirty="0" smtClean="0"/>
              <a:t>Teachings of Abraham</a:t>
            </a:r>
          </a:p>
          <a:p>
            <a:pPr lvl="1">
              <a:buFont typeface="Arial"/>
              <a:buChar char="•"/>
            </a:pPr>
            <a:r>
              <a:rPr lang="en-US" dirty="0" smtClean="0"/>
              <a:t>Orthodox and reformed </a:t>
            </a:r>
          </a:p>
          <a:p>
            <a:pPr>
              <a:buFont typeface="Arial" charset="0"/>
              <a:buNone/>
            </a:pPr>
            <a:r>
              <a:rPr lang="en-US" sz="2800" b="1" dirty="0" smtClean="0"/>
              <a:t>Diffusion of Judaism</a:t>
            </a:r>
          </a:p>
          <a:p>
            <a:pPr lvl="1">
              <a:buFont typeface="Arial"/>
              <a:buChar char="•"/>
            </a:pPr>
            <a:r>
              <a:rPr lang="en-US" b="1" dirty="0" smtClean="0"/>
              <a:t>Diaspora</a:t>
            </a:r>
          </a:p>
          <a:p>
            <a:pPr lvl="1">
              <a:buFont typeface="Arial"/>
              <a:buChar char="•"/>
            </a:pPr>
            <a:r>
              <a:rPr lang="en-US" b="1" dirty="0" smtClean="0"/>
              <a:t>Zionism </a:t>
            </a:r>
            <a:r>
              <a:rPr lang="en-US" dirty="0" smtClean="0"/>
              <a:t> </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381000" y="228600"/>
            <a:ext cx="8382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Religious Hearth: Eastern Mediterranean</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2286000" y="3108325"/>
            <a:ext cx="4572000" cy="366713"/>
          </a:xfrm>
          <a:prstGeom prst="rect">
            <a:avLst/>
          </a:prstGeom>
          <a:noFill/>
          <a:ln w="9525">
            <a:noFill/>
            <a:miter lim="800000"/>
            <a:headEnd/>
            <a:tailEnd/>
          </a:ln>
        </p:spPr>
        <p:txBody>
          <a:bodyPr>
            <a:spAutoFit/>
          </a:bodyPr>
          <a:lstStyle/>
          <a:p>
            <a:endParaRPr lang="en-US" dirty="0">
              <a:latin typeface="Liberation Serif" panose="02020603050405020304" pitchFamily="18" charset="0"/>
              <a:cs typeface="Liberation Serif" panose="02020603050405020304" pitchFamily="18" charset="0"/>
            </a:endParaRPr>
          </a:p>
        </p:txBody>
      </p:sp>
      <p:sp>
        <p:nvSpPr>
          <p:cNvPr id="8195" name="Rectangle 6"/>
          <p:cNvSpPr>
            <a:spLocks noGrp="1"/>
          </p:cNvSpPr>
          <p:nvPr>
            <p:ph type="body" idx="4294967295"/>
          </p:nvPr>
        </p:nvSpPr>
        <p:spPr>
          <a:xfrm>
            <a:off x="381000" y="1676400"/>
            <a:ext cx="8229600" cy="4525963"/>
          </a:xfrm>
        </p:spPr>
        <p:txBody>
          <a:bodyPr/>
          <a:lstStyle/>
          <a:p>
            <a:pPr marL="0" indent="0">
              <a:lnSpc>
                <a:spcPct val="90000"/>
              </a:lnSpc>
              <a:buNone/>
            </a:pPr>
            <a:r>
              <a:rPr lang="en-US" sz="2800" b="1" dirty="0" smtClean="0"/>
              <a:t>Christianity </a:t>
            </a:r>
          </a:p>
          <a:p>
            <a:pPr lvl="1">
              <a:lnSpc>
                <a:spcPct val="90000"/>
              </a:lnSpc>
              <a:buFont typeface="Arial"/>
              <a:buChar char="•"/>
            </a:pPr>
            <a:r>
              <a:rPr lang="en-US" dirty="0" smtClean="0"/>
              <a:t>Teachings of Jesus</a:t>
            </a:r>
          </a:p>
          <a:p>
            <a:pPr lvl="1">
              <a:lnSpc>
                <a:spcPct val="90000"/>
              </a:lnSpc>
              <a:buFont typeface="Arial"/>
              <a:buChar char="•"/>
            </a:pPr>
            <a:r>
              <a:rPr lang="en-US" dirty="0" smtClean="0"/>
              <a:t>Split from Judaism </a:t>
            </a:r>
          </a:p>
          <a:p>
            <a:pPr lvl="1">
              <a:lnSpc>
                <a:spcPct val="90000"/>
              </a:lnSpc>
              <a:buFont typeface="Arial"/>
              <a:buChar char="•"/>
            </a:pPr>
            <a:r>
              <a:rPr lang="en-US" dirty="0" smtClean="0"/>
              <a:t>Church split led to </a:t>
            </a:r>
            <a:r>
              <a:rPr lang="en-US" b="1" dirty="0" smtClean="0"/>
              <a:t>Eastern Orthodox</a:t>
            </a:r>
            <a:r>
              <a:rPr lang="en-US" dirty="0" smtClean="0"/>
              <a:t> and </a:t>
            </a:r>
            <a:r>
              <a:rPr lang="en-US" b="1" dirty="0" smtClean="0"/>
              <a:t>Roman</a:t>
            </a:r>
            <a:r>
              <a:rPr lang="en-US" b="1" dirty="0"/>
              <a:t> </a:t>
            </a:r>
            <a:r>
              <a:rPr lang="en-US" b="1" dirty="0" smtClean="0"/>
              <a:t>Catholic Church </a:t>
            </a:r>
          </a:p>
          <a:p>
            <a:pPr lvl="1">
              <a:lnSpc>
                <a:spcPct val="90000"/>
              </a:lnSpc>
              <a:buFont typeface="Arial"/>
              <a:buChar char="•"/>
            </a:pPr>
            <a:r>
              <a:rPr lang="en-US" b="1" dirty="0" smtClean="0"/>
              <a:t>Protestant </a:t>
            </a:r>
            <a:r>
              <a:rPr lang="en-US" dirty="0" smtClean="0"/>
              <a:t>reformation challenged fundamental Roman Catholic teachings</a:t>
            </a:r>
          </a:p>
          <a:p>
            <a:pPr lvl="1">
              <a:lnSpc>
                <a:spcPct val="90000"/>
              </a:lnSpc>
              <a:buFont typeface="Arial"/>
              <a:buChar char="•"/>
            </a:pPr>
            <a:endParaRPr lang="en-US" b="1" dirty="0" smtClean="0"/>
          </a:p>
          <a:p>
            <a:pPr lvl="1">
              <a:lnSpc>
                <a:spcPct val="90000"/>
              </a:lnSpc>
              <a:buFont typeface="Arial" charset="0"/>
              <a:buNone/>
            </a:pPr>
            <a:endParaRPr lang="en-US" dirty="0" smtClean="0"/>
          </a:p>
          <a:p>
            <a:pPr lvl="1">
              <a:lnSpc>
                <a:spcPct val="90000"/>
              </a:lnSpc>
              <a:buFont typeface="Arial" charset="0"/>
              <a:buNone/>
            </a:pPr>
            <a:endParaRPr lang="en-US" dirty="0" smtClean="0"/>
          </a:p>
          <a:p>
            <a:pPr>
              <a:lnSpc>
                <a:spcPct val="90000"/>
              </a:lnSpc>
            </a:pPr>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304800" y="228600"/>
            <a:ext cx="8382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Religious Hearth: Eastern Mediterranean</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4"/>
          <p:cNvSpPr>
            <a:spLocks noChangeArrowheads="1"/>
          </p:cNvSpPr>
          <p:nvPr/>
        </p:nvSpPr>
        <p:spPr bwMode="auto">
          <a:xfrm>
            <a:off x="2286000" y="3108325"/>
            <a:ext cx="4572000" cy="366713"/>
          </a:xfrm>
          <a:prstGeom prst="rect">
            <a:avLst/>
          </a:prstGeom>
          <a:noFill/>
          <a:ln w="9525">
            <a:noFill/>
            <a:miter lim="800000"/>
            <a:headEnd/>
            <a:tailEnd/>
          </a:ln>
        </p:spPr>
        <p:txBody>
          <a:bodyPr>
            <a:spAutoFit/>
          </a:bodyPr>
          <a:lstStyle/>
          <a:p>
            <a:endParaRPr lang="en-US" dirty="0">
              <a:latin typeface="Liberation Serif" panose="02020603050405020304" pitchFamily="18" charset="0"/>
              <a:cs typeface="Liberation Serif" panose="02020603050405020304" pitchFamily="18" charset="0"/>
            </a:endParaRPr>
          </a:p>
        </p:txBody>
      </p:sp>
      <p:sp>
        <p:nvSpPr>
          <p:cNvPr id="8195" name="Rectangle 6"/>
          <p:cNvSpPr>
            <a:spLocks noGrp="1"/>
          </p:cNvSpPr>
          <p:nvPr>
            <p:ph type="body" idx="4294967295"/>
          </p:nvPr>
        </p:nvSpPr>
        <p:spPr>
          <a:xfrm>
            <a:off x="76200" y="1676400"/>
            <a:ext cx="3124200" cy="4876800"/>
          </a:xfrm>
        </p:spPr>
        <p:txBody>
          <a:bodyPr/>
          <a:lstStyle/>
          <a:p>
            <a:pPr marL="0" indent="0">
              <a:lnSpc>
                <a:spcPct val="90000"/>
              </a:lnSpc>
              <a:buNone/>
            </a:pPr>
            <a:r>
              <a:rPr lang="en-US" sz="2800" b="1" dirty="0" smtClean="0"/>
              <a:t>Diffusion of Christianity </a:t>
            </a:r>
          </a:p>
          <a:p>
            <a:pPr>
              <a:lnSpc>
                <a:spcPct val="90000"/>
              </a:lnSpc>
            </a:pPr>
            <a:r>
              <a:rPr lang="en-US" sz="2800" dirty="0"/>
              <a:t>European Colonialism in the sixteenth century </a:t>
            </a:r>
          </a:p>
          <a:p>
            <a:pPr>
              <a:lnSpc>
                <a:spcPct val="90000"/>
              </a:lnSpc>
            </a:pPr>
            <a:r>
              <a:rPr lang="en-US" sz="2800" dirty="0" smtClean="0"/>
              <a:t>33,000 </a:t>
            </a:r>
            <a:r>
              <a:rPr lang="en-US" sz="2800" dirty="0"/>
              <a:t>denominations </a:t>
            </a:r>
          </a:p>
          <a:p>
            <a:pPr lvl="1">
              <a:lnSpc>
                <a:spcPct val="90000"/>
              </a:lnSpc>
              <a:buFont typeface="Arial"/>
              <a:buChar char="•"/>
            </a:pPr>
            <a:endParaRPr lang="en-US" b="1" dirty="0" smtClean="0"/>
          </a:p>
          <a:p>
            <a:pPr lvl="1">
              <a:lnSpc>
                <a:spcPct val="90000"/>
              </a:lnSpc>
              <a:buFont typeface="Arial" charset="0"/>
              <a:buNone/>
            </a:pPr>
            <a:endParaRPr lang="en-US" dirty="0" smtClean="0"/>
          </a:p>
          <a:p>
            <a:pPr lvl="1">
              <a:lnSpc>
                <a:spcPct val="90000"/>
              </a:lnSpc>
              <a:buFont typeface="Arial" charset="0"/>
              <a:buNone/>
            </a:pPr>
            <a:endParaRPr lang="en-US" dirty="0" smtClean="0"/>
          </a:p>
          <a:p>
            <a:pPr>
              <a:lnSpc>
                <a:spcPct val="90000"/>
              </a:lnSpc>
            </a:pPr>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4"/>
          <p:cNvSpPr/>
          <p:nvPr/>
        </p:nvSpPr>
        <p:spPr>
          <a:xfrm>
            <a:off x="381000" y="228600"/>
            <a:ext cx="8382000" cy="646331"/>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Religious Hearth: Eastern Mediterranean</a:t>
            </a:r>
            <a:endParaRPr lang="en-US" sz="3600" dirty="0">
              <a:latin typeface="Liberation Serif" panose="02020603050405020304" pitchFamily="18" charset="0"/>
              <a:cs typeface="Liberation Serif"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613043"/>
            <a:ext cx="5943600" cy="433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3860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381000" y="1600200"/>
            <a:ext cx="8229600" cy="4525963"/>
          </a:xfrm>
        </p:spPr>
        <p:txBody>
          <a:bodyPr/>
          <a:lstStyle/>
          <a:p>
            <a:pPr>
              <a:lnSpc>
                <a:spcPct val="90000"/>
              </a:lnSpc>
            </a:pPr>
            <a:r>
              <a:rPr lang="en-US" sz="2800" dirty="0" smtClean="0"/>
              <a:t>Founder Muhammad, Five pillars</a:t>
            </a:r>
          </a:p>
          <a:p>
            <a:pPr>
              <a:lnSpc>
                <a:spcPct val="90000"/>
              </a:lnSpc>
            </a:pPr>
            <a:r>
              <a:rPr lang="en-US" sz="2800" dirty="0" smtClean="0"/>
              <a:t>Sacred text is the </a:t>
            </a:r>
            <a:r>
              <a:rPr lang="en-US" sz="2800" dirty="0" err="1" smtClean="0"/>
              <a:t>Qu’ran</a:t>
            </a:r>
            <a:r>
              <a:rPr lang="en-US" sz="2800" dirty="0" smtClean="0"/>
              <a:t> (Koran)</a:t>
            </a:r>
          </a:p>
          <a:p>
            <a:pPr>
              <a:lnSpc>
                <a:spcPct val="90000"/>
              </a:lnSpc>
            </a:pPr>
            <a:r>
              <a:rPr lang="en-US" sz="2800" b="1" dirty="0" smtClean="0"/>
              <a:t>Shi’ite</a:t>
            </a:r>
            <a:r>
              <a:rPr lang="en-US" sz="2800" dirty="0" smtClean="0"/>
              <a:t> and </a:t>
            </a:r>
            <a:r>
              <a:rPr lang="en-US" sz="2800" b="1" dirty="0" smtClean="0"/>
              <a:t>Sunni </a:t>
            </a:r>
          </a:p>
          <a:p>
            <a:pPr marL="0" indent="0">
              <a:lnSpc>
                <a:spcPct val="90000"/>
              </a:lnSpc>
              <a:buNone/>
            </a:pPr>
            <a:r>
              <a:rPr lang="en-US" sz="2800" b="1" dirty="0"/>
              <a:t>Diffusion of Islam  </a:t>
            </a:r>
          </a:p>
          <a:p>
            <a:pPr lvl="1">
              <a:lnSpc>
                <a:spcPct val="90000"/>
              </a:lnSpc>
              <a:buFont typeface="Arial"/>
              <a:buChar char="•"/>
            </a:pPr>
            <a:r>
              <a:rPr lang="en-US" dirty="0"/>
              <a:t>Kings used armies to spread faith across Arabian Peninsula.</a:t>
            </a:r>
          </a:p>
          <a:p>
            <a:pPr lvl="1">
              <a:lnSpc>
                <a:spcPct val="90000"/>
              </a:lnSpc>
              <a:buFont typeface="Arial"/>
              <a:buChar char="•"/>
            </a:pPr>
            <a:r>
              <a:rPr lang="en-US" dirty="0"/>
              <a:t>Islam later spread by trade. </a:t>
            </a:r>
          </a:p>
          <a:p>
            <a:pPr lvl="1">
              <a:lnSpc>
                <a:spcPct val="90000"/>
              </a:lnSpc>
              <a:buFont typeface="Arial"/>
              <a:buChar char="•"/>
            </a:pPr>
            <a:r>
              <a:rPr lang="en-US" dirty="0"/>
              <a:t>1.57 billion followers worldwide; is fastest-growing religion. </a:t>
            </a:r>
          </a:p>
          <a:p>
            <a:pPr>
              <a:lnSpc>
                <a:spcPct val="90000"/>
              </a:lnSpc>
            </a:pPr>
            <a:endParaRPr lang="en-US" sz="2800" b="1" dirty="0" smtClean="0"/>
          </a:p>
          <a:p>
            <a:pPr lvl="1">
              <a:lnSpc>
                <a:spcPct val="90000"/>
              </a:lnSpc>
              <a:buFont typeface="Arial" charset="0"/>
              <a:buNone/>
            </a:pPr>
            <a:endParaRPr lang="en-US" sz="2400" dirty="0" smtClean="0"/>
          </a:p>
          <a:p>
            <a:pPr lvl="1">
              <a:lnSpc>
                <a:spcPct val="90000"/>
              </a:lnSpc>
              <a:buFont typeface="Arial" charset="0"/>
              <a:buNone/>
            </a:pPr>
            <a:r>
              <a:rPr lang="en-US" sz="2400" dirty="0" smtClean="0"/>
              <a:t>	</a:t>
            </a:r>
          </a:p>
          <a:p>
            <a:pPr>
              <a:lnSpc>
                <a:spcPct val="90000"/>
              </a:lnSpc>
            </a:pPr>
            <a:endParaRPr lang="en-US" sz="2800" dirty="0" smtClean="0"/>
          </a:p>
          <a:p>
            <a:pPr>
              <a:lnSpc>
                <a:spcPct val="90000"/>
              </a:lnSpc>
            </a:pPr>
            <a:endParaRPr lang="en-US" sz="2800" dirty="0" smtClean="0"/>
          </a:p>
        </p:txBody>
      </p:sp>
      <p:sp>
        <p:nvSpPr>
          <p:cNvPr id="5" name="Footer Placeholder 4"/>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Rectangle 5"/>
          <p:cNvSpPr/>
          <p:nvPr/>
        </p:nvSpPr>
        <p:spPr>
          <a:xfrm>
            <a:off x="381000" y="228600"/>
            <a:ext cx="8382000" cy="1200329"/>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Religious Hearth: Eastern </a:t>
            </a:r>
            <a:r>
              <a:rPr lang="en-US" sz="3600" b="1" dirty="0" smtClean="0">
                <a:latin typeface="Liberation Serif" panose="02020603050405020304" pitchFamily="18" charset="0"/>
                <a:cs typeface="Liberation Serif" panose="02020603050405020304" pitchFamily="18" charset="0"/>
              </a:rPr>
              <a:t>Mediterranean--Islam</a:t>
            </a:r>
            <a:endParaRPr lang="en-US" sz="36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 y="304800"/>
            <a:ext cx="8138160" cy="6136663"/>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p:cNvSpPr>
          <p:nvPr>
            <p:ph type="title" idx="4294967295"/>
          </p:nvPr>
        </p:nvSpPr>
        <p:spPr>
          <a:xfrm>
            <a:off x="381000" y="2209800"/>
            <a:ext cx="6705600" cy="655638"/>
          </a:xfrm>
        </p:spPr>
        <p:txBody>
          <a:bodyPr/>
          <a:lstStyle/>
          <a:p>
            <a:pPr algn="l"/>
            <a:r>
              <a:rPr lang="en-US" sz="2800" b="1" dirty="0">
                <a:solidFill>
                  <a:schemeClr val="tx1"/>
                </a:solidFill>
              </a:rPr>
              <a:t>Indigenous and Shamanist</a:t>
            </a:r>
            <a:r>
              <a:rPr lang="en-US" sz="4000" dirty="0">
                <a:solidFill>
                  <a:schemeClr val="tx1"/>
                </a:solidFill>
              </a:rPr>
              <a:t/>
            </a:r>
            <a:br>
              <a:rPr lang="en-US" sz="4000" dirty="0">
                <a:solidFill>
                  <a:schemeClr val="tx1"/>
                </a:solidFill>
              </a:rPr>
            </a:br>
            <a:endParaRPr lang="en-US" sz="4000" dirty="0">
              <a:solidFill>
                <a:schemeClr val="tx1"/>
              </a:solidFill>
            </a:endParaRPr>
          </a:p>
        </p:txBody>
      </p:sp>
      <p:sp>
        <p:nvSpPr>
          <p:cNvPr id="5123" name="Rectangle 3"/>
          <p:cNvSpPr>
            <a:spLocks noGrp="1"/>
          </p:cNvSpPr>
          <p:nvPr>
            <p:ph type="body" idx="4294967295"/>
          </p:nvPr>
        </p:nvSpPr>
        <p:spPr>
          <a:xfrm>
            <a:off x="457200" y="2667000"/>
            <a:ext cx="8229600" cy="3581400"/>
          </a:xfrm>
        </p:spPr>
        <p:txBody>
          <a:bodyPr/>
          <a:lstStyle/>
          <a:p>
            <a:pPr>
              <a:lnSpc>
                <a:spcPct val="90000"/>
              </a:lnSpc>
            </a:pPr>
            <a:r>
              <a:rPr lang="en-US" sz="2800" dirty="0"/>
              <a:t>Indigenous</a:t>
            </a:r>
          </a:p>
          <a:p>
            <a:pPr lvl="1">
              <a:lnSpc>
                <a:spcPct val="90000"/>
              </a:lnSpc>
            </a:pPr>
            <a:r>
              <a:rPr lang="en-US" dirty="0"/>
              <a:t>Local in scope</a:t>
            </a:r>
          </a:p>
          <a:p>
            <a:pPr lvl="1">
              <a:lnSpc>
                <a:spcPct val="90000"/>
              </a:lnSpc>
            </a:pPr>
            <a:r>
              <a:rPr lang="en-US" dirty="0"/>
              <a:t>Reverence for nature</a:t>
            </a:r>
          </a:p>
          <a:p>
            <a:pPr lvl="1">
              <a:lnSpc>
                <a:spcPct val="90000"/>
              </a:lnSpc>
            </a:pPr>
            <a:r>
              <a:rPr lang="en-US" dirty="0"/>
              <a:t>Passed down through </a:t>
            </a:r>
            <a:r>
              <a:rPr lang="en-US" dirty="0" smtClean="0"/>
              <a:t>tribes</a:t>
            </a:r>
            <a:endParaRPr lang="en-US" sz="2800" dirty="0"/>
          </a:p>
          <a:p>
            <a:pPr>
              <a:lnSpc>
                <a:spcPct val="90000"/>
              </a:lnSpc>
            </a:pPr>
            <a:r>
              <a:rPr lang="en-US" sz="2800" dirty="0"/>
              <a:t>Shamanism </a:t>
            </a:r>
          </a:p>
          <a:p>
            <a:pPr lvl="1">
              <a:lnSpc>
                <a:spcPct val="90000"/>
              </a:lnSpc>
            </a:pPr>
            <a:r>
              <a:rPr lang="en-US" dirty="0"/>
              <a:t>Community </a:t>
            </a:r>
            <a:r>
              <a:rPr lang="en-US" dirty="0" smtClean="0"/>
              <a:t>faith </a:t>
            </a:r>
            <a:endParaRPr lang="en-US" dirty="0"/>
          </a:p>
          <a:p>
            <a:pPr lvl="1">
              <a:lnSpc>
                <a:spcPct val="90000"/>
              </a:lnSpc>
            </a:pPr>
            <a:r>
              <a:rPr lang="en-US" dirty="0"/>
              <a:t>Follow the practices and teachings of the </a:t>
            </a:r>
            <a:r>
              <a:rPr lang="en-US" dirty="0" smtClean="0"/>
              <a:t>shaman</a:t>
            </a:r>
            <a:endParaRPr lang="en-US" dirty="0"/>
          </a:p>
          <a:p>
            <a:pPr>
              <a:lnSpc>
                <a:spcPct val="90000"/>
              </a:lnSpc>
            </a:pPr>
            <a:endParaRPr lang="en-US"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Rectangle 4"/>
          <p:cNvSpPr/>
          <p:nvPr/>
        </p:nvSpPr>
        <p:spPr>
          <a:xfrm>
            <a:off x="381000" y="228600"/>
            <a:ext cx="8382000" cy="1754327"/>
          </a:xfrm>
          <a:prstGeom prst="rect">
            <a:avLst/>
          </a:prstGeom>
        </p:spPr>
        <p:txBody>
          <a:bodyPr wrap="square">
            <a:spAutoFit/>
          </a:bodyPr>
          <a:lstStyle/>
          <a:p>
            <a:pPr algn="ctr"/>
            <a:r>
              <a:rPr lang="en-US" sz="3600" b="1" dirty="0">
                <a:latin typeface="Liberation Serif" panose="02020603050405020304" pitchFamily="18" charset="0"/>
                <a:cs typeface="Liberation Serif" panose="02020603050405020304" pitchFamily="18" charset="0"/>
              </a:rPr>
              <a:t>Where Did </a:t>
            </a:r>
            <a:r>
              <a:rPr lang="en-US" sz="3600" b="1" dirty="0" smtClean="0">
                <a:latin typeface="Liberation Serif" panose="02020603050405020304" pitchFamily="18" charset="0"/>
                <a:cs typeface="Liberation Serif" panose="02020603050405020304" pitchFamily="18" charset="0"/>
              </a:rPr>
              <a:t>the </a:t>
            </a:r>
            <a:r>
              <a:rPr lang="en-US" sz="3600" b="1" dirty="0">
                <a:latin typeface="Liberation Serif" panose="02020603050405020304" pitchFamily="18" charset="0"/>
                <a:cs typeface="Liberation Serif" panose="02020603050405020304" pitchFamily="18" charset="0"/>
              </a:rPr>
              <a:t>Major Religions of the World Originate, and How Do Religions Diffuse</a:t>
            </a:r>
            <a:r>
              <a:rPr lang="en-US" sz="3600" b="1" dirty="0" smtClean="0">
                <a:latin typeface="Liberation Serif" panose="02020603050405020304" pitchFamily="18" charset="0"/>
                <a:cs typeface="Liberation Serif" panose="02020603050405020304" pitchFamily="18" charset="0"/>
              </a:rPr>
              <a:t>?</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p:cNvSpPr>
          <p:nvPr>
            <p:ph type="body" idx="4294967295"/>
          </p:nvPr>
        </p:nvSpPr>
        <p:spPr>
          <a:xfrm>
            <a:off x="457200" y="1143000"/>
            <a:ext cx="8229600" cy="3962400"/>
          </a:xfrm>
        </p:spPr>
        <p:txBody>
          <a:bodyPr/>
          <a:lstStyle/>
          <a:p>
            <a:r>
              <a:rPr lang="en-US" sz="2800" dirty="0"/>
              <a:t>Indifference to or rejection of organized religious affiliations and </a:t>
            </a:r>
            <a:r>
              <a:rPr lang="en-US" sz="2800" dirty="0" smtClean="0"/>
              <a:t>idea</a:t>
            </a:r>
            <a:endParaRPr lang="en-US" sz="2800" dirty="0"/>
          </a:p>
          <a:p>
            <a:pPr lvl="1">
              <a:buFont typeface="Arial"/>
              <a:buChar char="•"/>
            </a:pPr>
            <a:r>
              <a:rPr lang="en-US" dirty="0"/>
              <a:t>Varies greatly from country to country and within </a:t>
            </a:r>
            <a:r>
              <a:rPr lang="en-US" dirty="0" smtClean="0"/>
              <a:t>countries.</a:t>
            </a:r>
            <a:endParaRPr lang="en-US" dirty="0"/>
          </a:p>
          <a:p>
            <a:pPr lvl="1">
              <a:buFont typeface="Arial"/>
              <a:buChar char="•"/>
            </a:pPr>
            <a:r>
              <a:rPr lang="en-US" dirty="0"/>
              <a:t>Antireligious ideologies can contribute to the decline of organized </a:t>
            </a:r>
            <a:r>
              <a:rPr lang="en-US" dirty="0" smtClean="0"/>
              <a:t>religions. </a:t>
            </a:r>
          </a:p>
          <a:p>
            <a:r>
              <a:rPr lang="en-US" sz="2800" dirty="0" smtClean="0"/>
              <a:t>Church membership figures do not accurately reflect active participation.</a:t>
            </a:r>
            <a:endParaRPr lang="en-US" sz="2800"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Rectangle 4"/>
          <p:cNvSpPr/>
          <p:nvPr/>
        </p:nvSpPr>
        <p:spPr>
          <a:xfrm>
            <a:off x="381000" y="228600"/>
            <a:ext cx="8382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The Rise of Secularism</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p:cNvPicPr>
            <a:picLocks noGrp="1" noChangeAspect="1" noChangeArrowheads="1"/>
          </p:cNvPicPr>
          <p:nvPr>
            <p:ph type="title" idx="4294967295"/>
          </p:nvPr>
        </p:nvPicPr>
        <p:blipFill>
          <a:blip r:embed="rId3" cstate="email"/>
          <a:srcRect/>
          <a:stretch>
            <a:fillRect/>
          </a:stretch>
        </p:blipFill>
        <p:spPr>
          <a:xfrm>
            <a:off x="2755900" y="274638"/>
            <a:ext cx="3632200" cy="1143000"/>
          </a:xfrm>
        </p:spPr>
      </p:pic>
      <p:sp>
        <p:nvSpPr>
          <p:cNvPr id="11267" name="Rectangle 2"/>
          <p:cNvSpPr>
            <a:spLocks noGrp="1" noChangeArrowheads="1"/>
          </p:cNvSpPr>
          <p:nvPr>
            <p:ph idx="4294967295"/>
          </p:nvPr>
        </p:nvSpPr>
        <p:spPr/>
        <p:txBody>
          <a:bodyPr/>
          <a:lstStyle/>
          <a:p>
            <a:pPr>
              <a:buFontTx/>
              <a:buNone/>
            </a:pPr>
            <a:r>
              <a:rPr lang="en-US" sz="2800" dirty="0"/>
              <a:t>	</a:t>
            </a:r>
          </a:p>
          <a:p>
            <a:pPr>
              <a:buFontTx/>
              <a:buNone/>
            </a:pPr>
            <a:r>
              <a:rPr lang="en-US" sz="2800" dirty="0"/>
              <a:t>	Migration plays a large role in the diffusion of religions, both universalizing and ethnic. As Europe becomes more secular, migrants from outside of Europe continue to settle in the region. Imagine Europe 30 years from now. </a:t>
            </a:r>
            <a:r>
              <a:rPr lang="en-US" sz="2800" b="1" dirty="0"/>
              <a:t>Predict </a:t>
            </a:r>
            <a:r>
              <a:rPr lang="en-US" sz="2800" dirty="0"/>
              <a:t>where in Europe </a:t>
            </a:r>
            <a:r>
              <a:rPr lang="en-US" sz="2800" b="1" dirty="0"/>
              <a:t>secularism </a:t>
            </a:r>
            <a:r>
              <a:rPr lang="en-US" sz="2800" dirty="0"/>
              <a:t>will be the most prominent and where </a:t>
            </a:r>
            <a:r>
              <a:rPr lang="en-US" sz="2800" b="1" dirty="0"/>
              <a:t>religious adherence </a:t>
            </a:r>
            <a:r>
              <a:rPr lang="en-US" sz="2800" dirty="0"/>
              <a:t>will strengthen.</a:t>
            </a:r>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p:cNvSpPr>
          <p:nvPr>
            <p:ph type="body" idx="4294967295"/>
          </p:nvPr>
        </p:nvSpPr>
        <p:spPr>
          <a:xfrm>
            <a:off x="457200" y="1524000"/>
            <a:ext cx="8229600" cy="4724400"/>
          </a:xfrm>
        </p:spPr>
        <p:txBody>
          <a:bodyPr/>
          <a:lstStyle/>
          <a:p>
            <a:r>
              <a:rPr lang="en-US" sz="2800" b="1" dirty="0" smtClean="0"/>
              <a:t>Sacred sites</a:t>
            </a:r>
            <a:r>
              <a:rPr lang="en-US" sz="2800" dirty="0" smtClean="0"/>
              <a:t>: Places </a:t>
            </a:r>
            <a:r>
              <a:rPr lang="en-US" sz="2800" dirty="0"/>
              <a:t>or spaces people infuse with religious meaning</a:t>
            </a:r>
          </a:p>
          <a:p>
            <a:r>
              <a:rPr lang="en-US" sz="2800" b="1" dirty="0" smtClean="0"/>
              <a:t>Pilgrimage</a:t>
            </a:r>
            <a:r>
              <a:rPr lang="en-US" sz="2800" dirty="0" smtClean="0"/>
              <a:t>: Adherents voluntarily </a:t>
            </a:r>
            <a:r>
              <a:rPr lang="en-US" sz="2800" dirty="0"/>
              <a:t>travel to a religious site to pay respects or participate in a ritual at the site </a:t>
            </a:r>
            <a:endParaRPr lang="en-US" sz="2800" dirty="0" smtClean="0"/>
          </a:p>
        </p:txBody>
      </p:sp>
      <p:sp>
        <p:nvSpPr>
          <p:cNvPr id="3" name="Footer Placeholder 2"/>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2" name="TextBox 1"/>
          <p:cNvSpPr txBox="1"/>
          <p:nvPr/>
        </p:nvSpPr>
        <p:spPr>
          <a:xfrm>
            <a:off x="228600" y="152400"/>
            <a:ext cx="8534400" cy="1477328"/>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Key Question: </a:t>
            </a:r>
            <a:r>
              <a:rPr lang="en-US" sz="3600" dirty="0" smtClean="0">
                <a:latin typeface="Liberation Serif" panose="02020603050405020304" pitchFamily="18" charset="0"/>
                <a:cs typeface="Liberation Serif" panose="02020603050405020304" pitchFamily="18" charset="0"/>
              </a:rPr>
              <a:t>How Is Religion Seen in the Cultural Landscape?</a:t>
            </a:r>
          </a:p>
          <a:p>
            <a:endParaRPr lang="en-US" dirty="0">
              <a:latin typeface="Liberation Serif" panose="02020603050405020304" pitchFamily="18" charset="0"/>
              <a:cs typeface="Liberation Serif"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86200"/>
            <a:ext cx="39624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5791200"/>
            <a:ext cx="1858266" cy="923330"/>
          </a:xfrm>
          <a:prstGeom prst="rect">
            <a:avLst/>
          </a:prstGeom>
          <a:noFill/>
        </p:spPr>
        <p:txBody>
          <a:bodyPr wrap="none" rtlCol="0">
            <a:spAutoFit/>
          </a:bodyPr>
          <a:lstStyle/>
          <a:p>
            <a:r>
              <a:rPr lang="en-US" b="1" dirty="0">
                <a:latin typeface="Liberation Serif" panose="02020603050405020304" pitchFamily="18" charset="0"/>
                <a:cs typeface="Liberation Serif" panose="02020603050405020304" pitchFamily="18" charset="0"/>
              </a:rPr>
              <a:t>Figure </a:t>
            </a:r>
            <a:r>
              <a:rPr lang="en-US" b="1" dirty="0" smtClean="0">
                <a:latin typeface="Liberation Serif" panose="02020603050405020304" pitchFamily="18" charset="0"/>
                <a:cs typeface="Liberation Serif" panose="02020603050405020304" pitchFamily="18" charset="0"/>
              </a:rPr>
              <a:t>7.18a</a:t>
            </a:r>
            <a:endParaRPr lang="en-US" b="1" dirty="0">
              <a:latin typeface="Liberation Serif" panose="02020603050405020304" pitchFamily="18" charset="0"/>
              <a:cs typeface="Liberation Serif" panose="02020603050405020304" pitchFamily="18" charset="0"/>
            </a:endParaRPr>
          </a:p>
          <a:p>
            <a:r>
              <a:rPr lang="en-US" b="1" dirty="0">
                <a:latin typeface="Liberation Serif" panose="02020603050405020304" pitchFamily="18" charset="0"/>
                <a:cs typeface="Liberation Serif" panose="02020603050405020304" pitchFamily="18" charset="0"/>
              </a:rPr>
              <a:t>Uluru, Australia </a:t>
            </a:r>
          </a:p>
          <a:p>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304800"/>
            <a:ext cx="8229600" cy="1143000"/>
          </a:xfrm>
        </p:spPr>
        <p:txBody>
          <a:bodyPr/>
          <a:lstStyle/>
          <a:p>
            <a:r>
              <a:rPr lang="en-US" dirty="0"/>
              <a:t>Chapter 7</a:t>
            </a:r>
            <a:r>
              <a:rPr lang="en-US" dirty="0" smtClean="0"/>
              <a:t>: Religion </a:t>
            </a:r>
            <a:endParaRPr lang="en-US"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371600"/>
            <a:ext cx="7315200" cy="508271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10e_fig_07_2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431" y="685800"/>
            <a:ext cx="3885769" cy="5943600"/>
          </a:xfrm>
          <a:prstGeom prst="rect">
            <a:avLst/>
          </a:prstGeom>
        </p:spPr>
      </p:pic>
      <p:sp>
        <p:nvSpPr>
          <p:cNvPr id="40962" name="Rectangle 2"/>
          <p:cNvSpPr>
            <a:spLocks noGrp="1"/>
          </p:cNvSpPr>
          <p:nvPr>
            <p:ph type="title"/>
          </p:nvPr>
        </p:nvSpPr>
        <p:spPr>
          <a:xfrm>
            <a:off x="228600" y="4495800"/>
            <a:ext cx="4343831" cy="1981200"/>
          </a:xfrm>
        </p:spPr>
        <p:txBody>
          <a:bodyPr/>
          <a:lstStyle/>
          <a:p>
            <a:pPr algn="l"/>
            <a:r>
              <a:rPr lang="en-US" sz="1600" b="1" dirty="0" smtClean="0"/>
              <a:t>Figure 7.21 </a:t>
            </a:r>
            <a:br>
              <a:rPr lang="en-US" sz="1600" b="1" dirty="0" smtClean="0"/>
            </a:br>
            <a:r>
              <a:rPr lang="en-US" sz="1600" b="1" dirty="0" smtClean="0"/>
              <a:t>Jerusalem, Israel. </a:t>
            </a:r>
            <a:r>
              <a:rPr lang="en-US" sz="1600" dirty="0" smtClean="0"/>
              <a:t>The Church of the Holy </a:t>
            </a:r>
            <a:r>
              <a:rPr lang="en-US" sz="1600" dirty="0" err="1" smtClean="0"/>
              <a:t>Sepulchre</a:t>
            </a:r>
            <a:r>
              <a:rPr lang="en-US" sz="1600" dirty="0" smtClean="0"/>
              <a:t> is sacred to Christians who believe it is the site where Jesus Christ rose from the dead. Inside the church, a Christian worshipper lights a candle at Jesus Christ’s tomb. © Reuters/Corbis Images.</a:t>
            </a:r>
          </a:p>
        </p:txBody>
      </p:sp>
      <p:sp>
        <p:nvSpPr>
          <p:cNvPr id="3" name="Content Placeholder 2"/>
          <p:cNvSpPr>
            <a:spLocks noGrp="1"/>
          </p:cNvSpPr>
          <p:nvPr>
            <p:ph idx="1"/>
          </p:nvPr>
        </p:nvSpPr>
        <p:spPr>
          <a:xfrm>
            <a:off x="457200" y="152400"/>
            <a:ext cx="8229600" cy="4525963"/>
          </a:xfrm>
        </p:spPr>
        <p:txBody>
          <a:bodyPr/>
          <a:lstStyle/>
          <a:p>
            <a:pPr marL="0" indent="0">
              <a:buNone/>
            </a:pPr>
            <a:r>
              <a:rPr lang="en-US" b="1" dirty="0"/>
              <a:t>Sacred Sites of Jerusalem</a:t>
            </a:r>
          </a:p>
          <a:p>
            <a:endParaRPr lang="en-US"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TextBox 4"/>
          <p:cNvSpPr txBox="1"/>
          <p:nvPr/>
        </p:nvSpPr>
        <p:spPr>
          <a:xfrm>
            <a:off x="304800" y="1143000"/>
            <a:ext cx="4495801"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Liberation Serif" panose="02020603050405020304" pitchFamily="18" charset="0"/>
                <a:cs typeface="Liberation Serif" panose="02020603050405020304" pitchFamily="18" charset="0"/>
              </a:rPr>
              <a:t>Sacred to Jews, Christians, and Muslims</a:t>
            </a:r>
          </a:p>
          <a:p>
            <a:pPr marL="457200" indent="-457200">
              <a:buFont typeface="Arial" panose="020B0604020202020204" pitchFamily="34" charset="0"/>
              <a:buChar char="•"/>
            </a:pPr>
            <a:r>
              <a:rPr lang="en-US" sz="3200" dirty="0">
                <a:latin typeface="Liberation Serif" panose="02020603050405020304" pitchFamily="18" charset="0"/>
                <a:cs typeface="Liberation Serif" panose="02020603050405020304" pitchFamily="18" charset="0"/>
              </a:rPr>
              <a:t>Wailing Wall, Temple Mount, Dome of the Rock</a:t>
            </a:r>
          </a:p>
          <a:p>
            <a:endParaRPr lang="en-US" sz="3200"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p:cNvSpPr>
          <p:nvPr>
            <p:ph type="body" idx="4294967295"/>
          </p:nvPr>
        </p:nvSpPr>
        <p:spPr>
          <a:xfrm>
            <a:off x="457200" y="1600200"/>
            <a:ext cx="8229600" cy="4068763"/>
          </a:xfrm>
        </p:spPr>
        <p:txBody>
          <a:bodyPr/>
          <a:lstStyle/>
          <a:p>
            <a:pPr>
              <a:lnSpc>
                <a:spcPct val="90000"/>
              </a:lnSpc>
            </a:pPr>
            <a:r>
              <a:rPr lang="en-US" sz="2800" dirty="0" smtClean="0"/>
              <a:t>Hinduism</a:t>
            </a:r>
          </a:p>
          <a:p>
            <a:pPr lvl="1">
              <a:lnSpc>
                <a:spcPct val="90000"/>
              </a:lnSpc>
              <a:buFont typeface="Arial"/>
              <a:buChar char="•"/>
            </a:pPr>
            <a:r>
              <a:rPr lang="en-US" dirty="0" smtClean="0"/>
              <a:t>Temples, shrines</a:t>
            </a:r>
          </a:p>
          <a:p>
            <a:pPr lvl="1">
              <a:lnSpc>
                <a:spcPct val="90000"/>
              </a:lnSpc>
              <a:buFont typeface="Arial"/>
              <a:buChar char="•"/>
            </a:pPr>
            <a:r>
              <a:rPr lang="en-US" dirty="0" smtClean="0"/>
              <a:t>Holy animals, ritual bathing</a:t>
            </a:r>
          </a:p>
          <a:p>
            <a:pPr>
              <a:lnSpc>
                <a:spcPct val="90000"/>
              </a:lnSpc>
            </a:pPr>
            <a:r>
              <a:rPr lang="en-US" sz="2800" dirty="0" smtClean="0"/>
              <a:t>Buddhism </a:t>
            </a:r>
          </a:p>
          <a:p>
            <a:pPr lvl="1">
              <a:lnSpc>
                <a:spcPct val="90000"/>
              </a:lnSpc>
              <a:buFont typeface="Arial"/>
              <a:buChar char="•"/>
            </a:pPr>
            <a:r>
              <a:rPr lang="en-US" dirty="0" smtClean="0"/>
              <a:t>The Bodhi (</a:t>
            </a:r>
            <a:r>
              <a:rPr lang="en-US" dirty="0" err="1" smtClean="0"/>
              <a:t>enlightenmnt</a:t>
            </a:r>
            <a:r>
              <a:rPr lang="en-US" dirty="0" smtClean="0"/>
              <a:t>) tree </a:t>
            </a:r>
          </a:p>
          <a:p>
            <a:pPr lvl="1">
              <a:lnSpc>
                <a:spcPct val="90000"/>
              </a:lnSpc>
              <a:buFont typeface="Arial"/>
              <a:buChar char="•"/>
            </a:pPr>
            <a:r>
              <a:rPr lang="en-US" dirty="0" err="1" smtClean="0"/>
              <a:t>Stupus</a:t>
            </a:r>
            <a:r>
              <a:rPr lang="en-US" dirty="0" smtClean="0"/>
              <a:t>: bell shaped structures that protect burial mounds </a:t>
            </a:r>
          </a:p>
          <a:p>
            <a:pPr lvl="1">
              <a:lnSpc>
                <a:spcPct val="90000"/>
              </a:lnSpc>
              <a:buFont typeface="Arial"/>
              <a:buChar char="•"/>
            </a:pPr>
            <a:r>
              <a:rPr lang="en-US" dirty="0" smtClean="0"/>
              <a:t>Pagoda</a:t>
            </a:r>
            <a:endParaRPr lang="en-US" dirty="0"/>
          </a:p>
          <a:p>
            <a:pPr marL="57150" indent="0">
              <a:lnSpc>
                <a:spcPct val="90000"/>
              </a:lnSpc>
              <a:buNone/>
            </a:pPr>
            <a:r>
              <a:rPr lang="en-US" sz="2800" dirty="0" smtClean="0"/>
              <a:t>Cremation in both Hinduism in Buddhism </a:t>
            </a:r>
          </a:p>
          <a:p>
            <a:pPr lvl="1">
              <a:lnSpc>
                <a:spcPct val="90000"/>
              </a:lnSpc>
              <a:buFont typeface="Arial" charset="0"/>
              <a:buNone/>
            </a:pPr>
            <a:r>
              <a:rPr lang="en-US" sz="2400" dirty="0" smtClean="0"/>
              <a:t> </a:t>
            </a:r>
          </a:p>
          <a:p>
            <a:pPr lvl="1">
              <a:lnSpc>
                <a:spcPct val="90000"/>
              </a:lnSpc>
            </a:pPr>
            <a:endParaRPr lang="en-US" sz="2400" dirty="0" smtClean="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TextBox 4"/>
          <p:cNvSpPr txBox="1"/>
          <p:nvPr/>
        </p:nvSpPr>
        <p:spPr>
          <a:xfrm>
            <a:off x="228600" y="381000"/>
            <a:ext cx="8534400" cy="646331"/>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Landscapes of Hinduism and Buddhism </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p:cNvSpPr>
          <p:nvPr>
            <p:ph type="body" idx="4294967295"/>
          </p:nvPr>
        </p:nvSpPr>
        <p:spPr>
          <a:xfrm>
            <a:off x="335123" y="1676400"/>
            <a:ext cx="4998877" cy="2286000"/>
          </a:xfrm>
        </p:spPr>
        <p:txBody>
          <a:bodyPr/>
          <a:lstStyle/>
          <a:p>
            <a:r>
              <a:rPr lang="en-US" sz="2800" dirty="0" smtClean="0"/>
              <a:t>Medieval Europe</a:t>
            </a:r>
          </a:p>
          <a:p>
            <a:pPr lvl="1">
              <a:buFont typeface="Arial"/>
              <a:buChar char="•"/>
            </a:pPr>
            <a:r>
              <a:rPr lang="en-US" dirty="0" smtClean="0"/>
              <a:t>Cathedral, church, or monastery</a:t>
            </a:r>
          </a:p>
          <a:p>
            <a:r>
              <a:rPr lang="en-US" sz="2800" dirty="0" smtClean="0"/>
              <a:t>Burial more commonly practiced  </a:t>
            </a:r>
          </a:p>
          <a:p>
            <a:pPr lvl="1">
              <a:buFont typeface="Arial" charset="0"/>
              <a:buNone/>
            </a:pPr>
            <a:endParaRPr lang="en-US" dirty="0" smtClean="0"/>
          </a:p>
          <a:p>
            <a:pPr lvl="1">
              <a:buFont typeface="Arial" charset="0"/>
              <a:buNone/>
            </a:pPr>
            <a:endParaRPr lang="en-US" dirty="0" smtClean="0"/>
          </a:p>
        </p:txBody>
      </p:sp>
      <p:sp>
        <p:nvSpPr>
          <p:cNvPr id="6148" name="Rectangle 7"/>
          <p:cNvSpPr>
            <a:spLocks noChangeArrowheads="1"/>
          </p:cNvSpPr>
          <p:nvPr/>
        </p:nvSpPr>
        <p:spPr bwMode="auto">
          <a:xfrm>
            <a:off x="381000" y="4953000"/>
            <a:ext cx="3124200" cy="1077218"/>
          </a:xfrm>
          <a:prstGeom prst="rect">
            <a:avLst/>
          </a:prstGeom>
          <a:noFill/>
          <a:ln w="9525">
            <a:noFill/>
            <a:miter lim="800000"/>
            <a:headEnd/>
            <a:tailEnd/>
          </a:ln>
        </p:spPr>
        <p:txBody>
          <a:bodyPr wrap="square">
            <a:spAutoFit/>
          </a:bodyPr>
          <a:lstStyle/>
          <a:p>
            <a:r>
              <a:rPr lang="en-US" sz="1600" b="1" dirty="0">
                <a:latin typeface="Liberation Serif" panose="02020603050405020304" pitchFamily="18" charset="0"/>
                <a:cs typeface="Liberation Serif" panose="02020603050405020304" pitchFamily="18" charset="0"/>
              </a:rPr>
              <a:t>Figure 7.25</a:t>
            </a:r>
          </a:p>
          <a:p>
            <a:r>
              <a:rPr lang="en-US" sz="1600" b="1" dirty="0">
                <a:latin typeface="Liberation Serif" panose="02020603050405020304" pitchFamily="18" charset="0"/>
                <a:cs typeface="Liberation Serif" panose="02020603050405020304" pitchFamily="18" charset="0"/>
              </a:rPr>
              <a:t>Antwerp, Belgium. </a:t>
            </a:r>
            <a:r>
              <a:rPr lang="en-US" sz="1600" dirty="0">
                <a:latin typeface="Liberation Serif" panose="02020603050405020304" pitchFamily="18" charset="0"/>
                <a:cs typeface="Liberation Serif" panose="02020603050405020304" pitchFamily="18" charset="0"/>
              </a:rPr>
              <a:t>The cathedral in Antwerp was built </a:t>
            </a:r>
            <a:r>
              <a:rPr lang="en-US" sz="1600" dirty="0" smtClean="0">
                <a:latin typeface="Liberation Serif" panose="02020603050405020304" pitchFamily="18" charset="0"/>
                <a:cs typeface="Liberation Serif" panose="02020603050405020304" pitchFamily="18" charset="0"/>
              </a:rPr>
              <a:t>beginning in </a:t>
            </a:r>
            <a:r>
              <a:rPr lang="en-US" sz="1600" dirty="0">
                <a:latin typeface="Liberation Serif" panose="02020603050405020304" pitchFamily="18" charset="0"/>
                <a:cs typeface="Liberation Serif" panose="02020603050405020304" pitchFamily="18" charset="0"/>
              </a:rPr>
              <a:t>1352 and still dominates the central part of town.</a:t>
            </a:r>
          </a:p>
        </p:txBody>
      </p:sp>
      <p:sp>
        <p:nvSpPr>
          <p:cNvPr id="6" name="Footer Placeholder 5"/>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7" name="Rectangle 2"/>
          <p:cNvSpPr txBox="1">
            <a:spLocks/>
          </p:cNvSpPr>
          <p:nvPr/>
        </p:nvSpPr>
        <p:spPr bwMode="auto">
          <a:xfrm>
            <a:off x="304800" y="1524000"/>
            <a:ext cx="60960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endParaRPr lang="en-US" sz="3000" b="1" dirty="0" smtClean="0">
              <a:latin typeface="Liberation Serif" panose="02020603050405020304" pitchFamily="18" charset="0"/>
              <a:cs typeface="Liberation Serif" panose="02020603050405020304" pitchFamily="18" charset="0"/>
            </a:endParaRPr>
          </a:p>
        </p:txBody>
      </p:sp>
      <p:sp>
        <p:nvSpPr>
          <p:cNvPr id="8" name="TextBox 7"/>
          <p:cNvSpPr txBox="1"/>
          <p:nvPr/>
        </p:nvSpPr>
        <p:spPr>
          <a:xfrm>
            <a:off x="228600" y="304800"/>
            <a:ext cx="8534400" cy="646331"/>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Landscapes of </a:t>
            </a:r>
            <a:r>
              <a:rPr lang="en-US" sz="3600" b="1" dirty="0" smtClean="0">
                <a:latin typeface="Liberation Serif" panose="02020603050405020304" pitchFamily="18" charset="0"/>
                <a:cs typeface="Liberation Serif" panose="02020603050405020304" pitchFamily="18" charset="0"/>
              </a:rPr>
              <a:t>Christianity</a:t>
            </a:r>
            <a:endParaRPr lang="en-US" sz="3600" b="1" dirty="0">
              <a:latin typeface="Liberation Serif" panose="02020603050405020304" pitchFamily="18" charset="0"/>
              <a:cs typeface="Liberation Serif"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2031" y="1504949"/>
            <a:ext cx="3192899" cy="50292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p:cNvSpPr>
          <p:nvPr>
            <p:ph type="body" idx="4294967295"/>
          </p:nvPr>
        </p:nvSpPr>
        <p:spPr>
          <a:xfrm>
            <a:off x="152400" y="1143000"/>
            <a:ext cx="3124200" cy="5257799"/>
          </a:xfrm>
        </p:spPr>
        <p:txBody>
          <a:bodyPr/>
          <a:lstStyle/>
          <a:p>
            <a:pPr>
              <a:buFont typeface="Arial" charset="0"/>
              <a:buNone/>
            </a:pPr>
            <a:r>
              <a:rPr lang="en-US" sz="2800" dirty="0" smtClean="0"/>
              <a:t>New England: Catholic</a:t>
            </a:r>
          </a:p>
          <a:p>
            <a:pPr>
              <a:buFont typeface="Arial" charset="0"/>
              <a:buNone/>
            </a:pPr>
            <a:r>
              <a:rPr lang="en-US" sz="2800" dirty="0" smtClean="0"/>
              <a:t>South: Baptist</a:t>
            </a:r>
          </a:p>
          <a:p>
            <a:pPr>
              <a:buFont typeface="Arial" charset="0"/>
              <a:buNone/>
            </a:pPr>
            <a:r>
              <a:rPr lang="en-US" sz="2800" dirty="0" smtClean="0"/>
              <a:t>Upper Midwest: Lutheran</a:t>
            </a:r>
          </a:p>
          <a:p>
            <a:pPr>
              <a:buFont typeface="Arial" charset="0"/>
              <a:buNone/>
            </a:pPr>
            <a:r>
              <a:rPr lang="en-US" sz="2800" dirty="0" smtClean="0"/>
              <a:t>Southwest: Spanish Catholic </a:t>
            </a:r>
          </a:p>
          <a:p>
            <a:pPr>
              <a:buFont typeface="Arial" charset="0"/>
              <a:buNone/>
            </a:pPr>
            <a:r>
              <a:rPr lang="en-US" sz="2800" dirty="0" smtClean="0"/>
              <a:t>West, Midlands: no dominant denomination</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Rectangle 2"/>
          <p:cNvSpPr txBox="1">
            <a:spLocks/>
          </p:cNvSpPr>
          <p:nvPr/>
        </p:nvSpPr>
        <p:spPr bwMode="auto">
          <a:xfrm>
            <a:off x="304800" y="1600200"/>
            <a:ext cx="6096000" cy="8842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a:endParaRPr lang="en-US" sz="3200" b="1" dirty="0" smtClean="0">
              <a:solidFill>
                <a:schemeClr val="tx1"/>
              </a:solidFill>
              <a:latin typeface="Liberation Serif" panose="02020603050405020304" pitchFamily="18" charset="0"/>
              <a:cs typeface="Liberation Serif" panose="02020603050405020304" pitchFamily="18" charset="0"/>
            </a:endParaRPr>
          </a:p>
        </p:txBody>
      </p:sp>
      <p:sp>
        <p:nvSpPr>
          <p:cNvPr id="6" name="TextBox 5"/>
          <p:cNvSpPr txBox="1"/>
          <p:nvPr/>
        </p:nvSpPr>
        <p:spPr>
          <a:xfrm>
            <a:off x="228600" y="304800"/>
            <a:ext cx="8534400" cy="923330"/>
          </a:xfrm>
          <a:prstGeom prst="rect">
            <a:avLst/>
          </a:prstGeom>
          <a:noFill/>
        </p:spPr>
        <p:txBody>
          <a:bodyPr wrap="square" rtlCol="0">
            <a:spAutoFit/>
          </a:bodyPr>
          <a:lstStyle/>
          <a:p>
            <a:r>
              <a:rPr lang="en-US" sz="3600" b="1" dirty="0">
                <a:latin typeface="Liberation Serif" panose="02020603050405020304" pitchFamily="18" charset="0"/>
                <a:cs typeface="Liberation Serif" panose="02020603050405020304" pitchFamily="18" charset="0"/>
              </a:rPr>
              <a:t>Landscapes of </a:t>
            </a:r>
            <a:r>
              <a:rPr lang="en-US" sz="3600" b="1" dirty="0" smtClean="0">
                <a:latin typeface="Liberation Serif" panose="02020603050405020304" pitchFamily="18" charset="0"/>
                <a:cs typeface="Liberation Serif" panose="02020603050405020304" pitchFamily="18" charset="0"/>
              </a:rPr>
              <a:t>Christianity: USA</a:t>
            </a:r>
            <a:endParaRPr lang="en-US" sz="3600" b="1" dirty="0">
              <a:latin typeface="Liberation Serif" panose="02020603050405020304" pitchFamily="18" charset="0"/>
              <a:cs typeface="Liberation Serif" panose="02020603050405020304" pitchFamily="18" charset="0"/>
            </a:endParaRPr>
          </a:p>
          <a:p>
            <a:endParaRPr lang="en-US" dirty="0">
              <a:latin typeface="Liberation Serif" panose="02020603050405020304" pitchFamily="18" charset="0"/>
              <a:cs typeface="Liberation Serif"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990600"/>
            <a:ext cx="5870575"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p:cNvSpPr>
          <p:nvPr>
            <p:ph type="body" idx="4294967295"/>
          </p:nvPr>
        </p:nvSpPr>
        <p:spPr>
          <a:xfrm>
            <a:off x="381000" y="838200"/>
            <a:ext cx="8382000" cy="3962400"/>
          </a:xfrm>
        </p:spPr>
        <p:txBody>
          <a:bodyPr/>
          <a:lstStyle/>
          <a:p>
            <a:r>
              <a:rPr lang="en-US" sz="2800" dirty="0" smtClean="0"/>
              <a:t>Prohibition against depicting the human form (more calligraphy and geometric design)</a:t>
            </a:r>
          </a:p>
          <a:p>
            <a:r>
              <a:rPr lang="en-US" sz="2800" dirty="0" smtClean="0"/>
              <a:t>Hajj: </a:t>
            </a:r>
            <a:r>
              <a:rPr lang="en-US" dirty="0" smtClean="0"/>
              <a:t>Pilgrimage to Mecca </a:t>
            </a:r>
          </a:p>
          <a:p>
            <a:pPr lvl="1">
              <a:buFont typeface="Arial" charset="0"/>
              <a:buNone/>
            </a:pPr>
            <a:endParaRPr lang="en-US" dirty="0" smtClean="0"/>
          </a:p>
          <a:p>
            <a:pPr lvl="1"/>
            <a:endParaRPr lang="en-US" dirty="0" smtClean="0"/>
          </a:p>
          <a:p>
            <a:endParaRPr lang="en-US" dirty="0" smtClean="0"/>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6" name="TextBox 5"/>
          <p:cNvSpPr txBox="1"/>
          <p:nvPr/>
        </p:nvSpPr>
        <p:spPr>
          <a:xfrm>
            <a:off x="228600" y="76200"/>
            <a:ext cx="8534400" cy="646331"/>
          </a:xfrm>
          <a:prstGeom prst="rect">
            <a:avLst/>
          </a:prstGeom>
          <a:noFill/>
        </p:spPr>
        <p:txBody>
          <a:bodyPr wrap="square" rtlCol="0">
            <a:spAutoFit/>
          </a:bodyPr>
          <a:lstStyle/>
          <a:p>
            <a:pPr algn="ctr"/>
            <a:r>
              <a:rPr lang="en-US" sz="3600" b="1" dirty="0">
                <a:latin typeface="Liberation Serif" panose="02020603050405020304" pitchFamily="18" charset="0"/>
                <a:cs typeface="Liberation Serif" panose="02020603050405020304" pitchFamily="18" charset="0"/>
              </a:rPr>
              <a:t>Landscapes of </a:t>
            </a:r>
            <a:r>
              <a:rPr lang="en-US" sz="3600" b="1" dirty="0" smtClean="0">
                <a:latin typeface="Liberation Serif" panose="02020603050405020304" pitchFamily="18" charset="0"/>
                <a:cs typeface="Liberation Serif" panose="02020603050405020304" pitchFamily="18" charset="0"/>
              </a:rPr>
              <a:t>Islam</a:t>
            </a:r>
            <a:endParaRPr lang="en-US" sz="3600" b="1" dirty="0">
              <a:latin typeface="Liberation Serif" panose="02020603050405020304" pitchFamily="18" charset="0"/>
              <a:cs typeface="Liberation Serif"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760" y="2398056"/>
            <a:ext cx="6126480" cy="420685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3"/>
          <p:cNvPicPr>
            <a:picLocks noGrp="1" noChangeAspect="1" noChangeArrowheads="1"/>
          </p:cNvPicPr>
          <p:nvPr>
            <p:ph type="title" idx="4294967295"/>
          </p:nvPr>
        </p:nvPicPr>
        <p:blipFill>
          <a:blip r:embed="rId3" cstate="email"/>
          <a:srcRect/>
          <a:stretch>
            <a:fillRect/>
          </a:stretch>
        </p:blipFill>
        <p:spPr>
          <a:xfrm>
            <a:off x="2755900" y="274638"/>
            <a:ext cx="3632200" cy="1143000"/>
          </a:xfrm>
        </p:spPr>
      </p:pic>
      <p:sp>
        <p:nvSpPr>
          <p:cNvPr id="16386" name="Rectangle 2"/>
          <p:cNvSpPr>
            <a:spLocks noGrp="1" noChangeArrowheads="1"/>
          </p:cNvSpPr>
          <p:nvPr>
            <p:ph idx="4294967295"/>
          </p:nvPr>
        </p:nvSpPr>
        <p:spPr/>
        <p:txBody>
          <a:bodyPr/>
          <a:lstStyle/>
          <a:p>
            <a:pPr>
              <a:buFont typeface="Arial" charset="0"/>
              <a:buNone/>
            </a:pPr>
            <a:r>
              <a:rPr lang="en-US" dirty="0" smtClean="0"/>
              <a:t>	</a:t>
            </a:r>
          </a:p>
          <a:p>
            <a:pPr>
              <a:buFont typeface="Arial" charset="0"/>
              <a:buNone/>
            </a:pPr>
            <a:r>
              <a:rPr lang="en-US" dirty="0" smtClean="0"/>
              <a:t>	</a:t>
            </a:r>
            <a:r>
              <a:rPr lang="en-US" sz="2800" dirty="0" smtClean="0"/>
              <a:t>Choose a pilgrimage site, such as Mecca, Vatican City, or the Western Wall, and describe how the </a:t>
            </a:r>
            <a:r>
              <a:rPr lang="en-US" sz="2800" b="1" dirty="0" smtClean="0"/>
              <a:t>act of pilgrimage </a:t>
            </a:r>
            <a:r>
              <a:rPr lang="en-US" sz="2800" dirty="0" smtClean="0"/>
              <a:t>(in some cases by millions) alters this place’s </a:t>
            </a:r>
            <a:r>
              <a:rPr lang="en-US" sz="2800" b="1" dirty="0" smtClean="0"/>
              <a:t>cultural landscape and environment</a:t>
            </a:r>
            <a:r>
              <a:rPr lang="en-US" sz="2800" dirty="0" smtClean="0"/>
              <a:t>.</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p:cNvSpPr>
          <p:nvPr>
            <p:ph type="title" idx="4294967295"/>
          </p:nvPr>
        </p:nvSpPr>
        <p:spPr>
          <a:xfrm>
            <a:off x="304800" y="1219200"/>
            <a:ext cx="7696200" cy="808038"/>
          </a:xfrm>
        </p:spPr>
        <p:txBody>
          <a:bodyPr/>
          <a:lstStyle/>
          <a:p>
            <a:pPr algn="l"/>
            <a:r>
              <a:rPr lang="en-US" sz="3200" b="1" dirty="0" smtClean="0">
                <a:solidFill>
                  <a:schemeClr val="tx1"/>
                </a:solidFill>
              </a:rPr>
              <a:t>Conflicts along Religious Borders </a:t>
            </a:r>
          </a:p>
        </p:txBody>
      </p:sp>
      <p:sp>
        <p:nvSpPr>
          <p:cNvPr id="20482" name="Rectangle 3"/>
          <p:cNvSpPr>
            <a:spLocks noGrp="1"/>
          </p:cNvSpPr>
          <p:nvPr>
            <p:ph type="body" idx="4294967295"/>
          </p:nvPr>
        </p:nvSpPr>
        <p:spPr>
          <a:xfrm>
            <a:off x="228600" y="2057400"/>
            <a:ext cx="4648200" cy="3657600"/>
          </a:xfrm>
        </p:spPr>
        <p:txBody>
          <a:bodyPr/>
          <a:lstStyle/>
          <a:p>
            <a:pPr>
              <a:lnSpc>
                <a:spcPct val="90000"/>
              </a:lnSpc>
            </a:pPr>
            <a:r>
              <a:rPr lang="en-US" sz="2800" i="1" dirty="0" smtClean="0"/>
              <a:t>Interfaith</a:t>
            </a:r>
            <a:r>
              <a:rPr lang="en-US" sz="2800" dirty="0" smtClean="0"/>
              <a:t> boundaries: between major faiths </a:t>
            </a:r>
          </a:p>
          <a:p>
            <a:pPr lvl="1">
              <a:lnSpc>
                <a:spcPct val="90000"/>
              </a:lnSpc>
              <a:buFont typeface="Arial"/>
              <a:buChar char="•"/>
            </a:pPr>
            <a:r>
              <a:rPr lang="en-US" dirty="0" smtClean="0"/>
              <a:t>Ex.: Christian-Muslim boundaries in Africa </a:t>
            </a:r>
            <a:endParaRPr lang="en-US" i="1" dirty="0" smtClean="0"/>
          </a:p>
          <a:p>
            <a:pPr>
              <a:lnSpc>
                <a:spcPct val="90000"/>
              </a:lnSpc>
            </a:pPr>
            <a:r>
              <a:rPr lang="en-US" sz="2800" i="1" dirty="0" err="1" smtClean="0"/>
              <a:t>Intrafaith</a:t>
            </a:r>
            <a:r>
              <a:rPr lang="en-US" sz="2800" dirty="0" smtClean="0"/>
              <a:t> boundaries:  within a single major faith </a:t>
            </a:r>
          </a:p>
          <a:p>
            <a:pPr lvl="1">
              <a:lnSpc>
                <a:spcPct val="90000"/>
              </a:lnSpc>
              <a:buFont typeface="Arial"/>
              <a:buChar char="•"/>
            </a:pPr>
            <a:r>
              <a:rPr lang="en-US" dirty="0" smtClean="0"/>
              <a:t>Ex.: Protestants and Catholics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2" name="TextBox 1"/>
          <p:cNvSpPr txBox="1"/>
          <p:nvPr/>
        </p:nvSpPr>
        <p:spPr>
          <a:xfrm>
            <a:off x="228600" y="76200"/>
            <a:ext cx="8686800" cy="1200329"/>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Key Question: </a:t>
            </a:r>
            <a:r>
              <a:rPr lang="en-US" sz="3600" dirty="0" smtClean="0">
                <a:latin typeface="Liberation Serif" panose="02020603050405020304" pitchFamily="18" charset="0"/>
                <a:cs typeface="Liberation Serif" panose="02020603050405020304" pitchFamily="18" charset="0"/>
              </a:rPr>
              <a:t>What Role Does Religion Play in Political Conflicts?</a:t>
            </a:r>
            <a:endParaRPr lang="en-US" dirty="0">
              <a:latin typeface="Liberation Serif" panose="02020603050405020304" pitchFamily="18" charset="0"/>
              <a:cs typeface="Liberation Serif" panose="02020603050405020304" pitchFamily="18" charset="0"/>
            </a:endParaRPr>
          </a:p>
        </p:txBody>
      </p:sp>
      <p:sp>
        <p:nvSpPr>
          <p:cNvPr id="3" name="TextBox 2"/>
          <p:cNvSpPr txBox="1"/>
          <p:nvPr/>
        </p:nvSpPr>
        <p:spPr>
          <a:xfrm>
            <a:off x="4572000" y="4826449"/>
            <a:ext cx="4572000" cy="1255728"/>
          </a:xfrm>
          <a:prstGeom prst="rect">
            <a:avLst/>
          </a:prstGeom>
          <a:noFill/>
        </p:spPr>
        <p:txBody>
          <a:bodyPr wrap="square" rtlCol="0">
            <a:spAutoFit/>
          </a:bodyPr>
          <a:lstStyle/>
          <a:p>
            <a:pPr marL="0" indent="0">
              <a:lnSpc>
                <a:spcPct val="90000"/>
              </a:lnSpc>
              <a:buFont typeface="Arial" charset="0"/>
              <a:buNone/>
            </a:pPr>
            <a:r>
              <a:rPr lang="en-US" sz="1400" b="1" dirty="0">
                <a:latin typeface="Liberation Serif" panose="02020603050405020304" pitchFamily="18" charset="0"/>
                <a:cs typeface="Liberation Serif" panose="02020603050405020304" pitchFamily="18" charset="0"/>
              </a:rPr>
              <a:t>Figure 7.39</a:t>
            </a:r>
          </a:p>
          <a:p>
            <a:pPr marL="0" indent="0">
              <a:lnSpc>
                <a:spcPct val="90000"/>
              </a:lnSpc>
              <a:buFont typeface="Arial" charset="0"/>
              <a:buNone/>
            </a:pPr>
            <a:r>
              <a:rPr lang="en-US" sz="1400" b="1" dirty="0">
                <a:latin typeface="Liberation Serif" panose="02020603050405020304" pitchFamily="18" charset="0"/>
                <a:cs typeface="Liberation Serif" panose="02020603050405020304" pitchFamily="18" charset="0"/>
              </a:rPr>
              <a:t>Religious </a:t>
            </a:r>
            <a:r>
              <a:rPr lang="en-US" sz="1400" b="1" dirty="0" smtClean="0">
                <a:latin typeface="Liberation Serif" panose="02020603050405020304" pitchFamily="18" charset="0"/>
                <a:cs typeface="Liberation Serif" panose="02020603050405020304" pitchFamily="18" charset="0"/>
              </a:rPr>
              <a:t>Affiliation </a:t>
            </a:r>
            <a:r>
              <a:rPr lang="en-US" sz="1400" b="1" dirty="0">
                <a:latin typeface="Liberation Serif" panose="02020603050405020304" pitchFamily="18" charset="0"/>
                <a:cs typeface="Liberation Serif" panose="02020603050405020304" pitchFamily="18" charset="0"/>
              </a:rPr>
              <a:t>and Peace Lines in Belfast, Northern Ireland. </a:t>
            </a:r>
            <a:r>
              <a:rPr lang="en-US" sz="1400" dirty="0">
                <a:latin typeface="Liberation Serif" panose="02020603050405020304" pitchFamily="18" charset="0"/>
                <a:cs typeface="Liberation Serif" panose="02020603050405020304" pitchFamily="18" charset="0"/>
              </a:rPr>
              <a:t>Catholic neighborhoods are clustered west of the Central </a:t>
            </a:r>
            <a:r>
              <a:rPr lang="en-US" sz="1400" dirty="0" smtClean="0">
                <a:latin typeface="Liberation Serif" panose="02020603050405020304" pitchFamily="18" charset="0"/>
                <a:cs typeface="Liberation Serif" panose="02020603050405020304" pitchFamily="18" charset="0"/>
              </a:rPr>
              <a:t>Business District </a:t>
            </a:r>
            <a:r>
              <a:rPr lang="en-US" sz="1400" dirty="0">
                <a:latin typeface="Liberation Serif" panose="02020603050405020304" pitchFamily="18" charset="0"/>
                <a:cs typeface="Liberation Serif" panose="02020603050405020304" pitchFamily="18" charset="0"/>
              </a:rPr>
              <a:t>and west of the River Lagan. Protestant neighborhoods are separated from Catholic neighborhoods by Peace Walls in West Belfast.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1166" y="1918917"/>
            <a:ext cx="4389120" cy="2855854"/>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p:cNvSpPr>
          <p:nvPr>
            <p:ph type="body" idx="4294967295"/>
          </p:nvPr>
        </p:nvSpPr>
        <p:spPr>
          <a:xfrm>
            <a:off x="228600" y="381000"/>
            <a:ext cx="3962400" cy="1600200"/>
          </a:xfrm>
        </p:spPr>
        <p:txBody>
          <a:bodyPr/>
          <a:lstStyle/>
          <a:p>
            <a:pPr>
              <a:buFont typeface="Arial" charset="0"/>
              <a:buNone/>
            </a:pPr>
            <a:r>
              <a:rPr lang="en-US" sz="1600" b="1" dirty="0" smtClean="0"/>
              <a:t>Figure 7.36 </a:t>
            </a:r>
          </a:p>
          <a:p>
            <a:pPr marL="0">
              <a:buFont typeface="Arial" charset="0"/>
              <a:buNone/>
            </a:pPr>
            <a:r>
              <a:rPr lang="en-US" sz="1600" b="1" dirty="0" smtClean="0"/>
              <a:t>The West Bank. </a:t>
            </a:r>
            <a:r>
              <a:rPr lang="en-US" sz="1600" i="1" dirty="0" smtClean="0"/>
              <a:t>Adapted with permission from</a:t>
            </a:r>
            <a:r>
              <a:rPr lang="en-US" sz="1600" dirty="0" smtClean="0"/>
              <a:t>: C. B. Williams and C. T. </a:t>
            </a:r>
            <a:r>
              <a:rPr lang="en-US" sz="1600" dirty="0" err="1" smtClean="0"/>
              <a:t>Elsworth</a:t>
            </a:r>
            <a:r>
              <a:rPr lang="en-US" sz="1600" dirty="0" smtClean="0"/>
              <a:t>, </a:t>
            </a:r>
            <a:r>
              <a:rPr lang="en-US" sz="1600" i="1" dirty="0" smtClean="0"/>
              <a:t>The </a:t>
            </a:r>
            <a:r>
              <a:rPr lang="en-US" sz="1600" i="1" dirty="0" err="1" smtClean="0"/>
              <a:t>NewYork</a:t>
            </a:r>
            <a:r>
              <a:rPr lang="en-US" sz="1600" i="1" dirty="0" smtClean="0"/>
              <a:t> Times, </a:t>
            </a:r>
            <a:r>
              <a:rPr lang="en-US" sz="1600" dirty="0" smtClean="0"/>
              <a:t>November 17, 1995, p. A6. © The New York Times.</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2504" y="152400"/>
            <a:ext cx="4639056" cy="64008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p:cNvSpPr>
          <p:nvPr>
            <p:ph type="body" idx="4294967295"/>
          </p:nvPr>
        </p:nvSpPr>
        <p:spPr>
          <a:xfrm>
            <a:off x="457200" y="1752600"/>
            <a:ext cx="8229600" cy="4648200"/>
          </a:xfrm>
        </p:spPr>
        <p:txBody>
          <a:bodyPr/>
          <a:lstStyle/>
          <a:p>
            <a:pPr marL="0" indent="0">
              <a:lnSpc>
                <a:spcPct val="90000"/>
              </a:lnSpc>
              <a:buNone/>
            </a:pPr>
            <a:r>
              <a:rPr lang="en-US" b="1" dirty="0" smtClean="0"/>
              <a:t>Israel and Palestine</a:t>
            </a:r>
          </a:p>
          <a:p>
            <a:pPr lvl="1">
              <a:lnSpc>
                <a:spcPct val="90000"/>
              </a:lnSpc>
              <a:buFont typeface="Arial"/>
              <a:buChar char="•"/>
            </a:pPr>
            <a:r>
              <a:rPr lang="en-US" sz="2400" dirty="0" smtClean="0"/>
              <a:t>WWII, 1967 Arab-Israeli War, West Bank, Hamas</a:t>
            </a:r>
          </a:p>
          <a:p>
            <a:pPr marL="0" indent="0">
              <a:lnSpc>
                <a:spcPct val="90000"/>
              </a:lnSpc>
              <a:buNone/>
            </a:pPr>
            <a:r>
              <a:rPr lang="en-US" b="1" dirty="0" smtClean="0"/>
              <a:t>Nigeria</a:t>
            </a:r>
          </a:p>
          <a:p>
            <a:pPr lvl="1">
              <a:lnSpc>
                <a:spcPct val="90000"/>
              </a:lnSpc>
              <a:buFont typeface="Arial"/>
              <a:buChar char="•"/>
            </a:pPr>
            <a:r>
              <a:rPr lang="en-US" sz="2400" dirty="0" smtClean="0"/>
              <a:t>Muslim North/Christian South</a:t>
            </a:r>
          </a:p>
          <a:p>
            <a:pPr marL="0" indent="0">
              <a:lnSpc>
                <a:spcPct val="90000"/>
              </a:lnSpc>
              <a:buNone/>
            </a:pPr>
            <a:r>
              <a:rPr lang="en-US" b="1" dirty="0" smtClean="0"/>
              <a:t>The Former Yugoslavia</a:t>
            </a:r>
          </a:p>
          <a:p>
            <a:pPr lvl="1">
              <a:lnSpc>
                <a:spcPct val="90000"/>
              </a:lnSpc>
              <a:buFont typeface="Arial"/>
              <a:buChar char="•"/>
            </a:pPr>
            <a:r>
              <a:rPr lang="en-US" sz="2400" dirty="0" smtClean="0"/>
              <a:t>Balkan Peninsula separates the Roman Catholic </a:t>
            </a:r>
            <a:r>
              <a:rPr lang="en-US" sz="2400" dirty="0" err="1" smtClean="0"/>
              <a:t>Chruch</a:t>
            </a:r>
            <a:r>
              <a:rPr lang="en-US" sz="2400" dirty="0" smtClean="0"/>
              <a:t> and the Eastern Orthodox Church </a:t>
            </a:r>
          </a:p>
          <a:p>
            <a:pPr marL="0" indent="0">
              <a:lnSpc>
                <a:spcPct val="90000"/>
              </a:lnSpc>
              <a:buNone/>
            </a:pPr>
            <a:r>
              <a:rPr lang="en-US" b="1" dirty="0" smtClean="0"/>
              <a:t>Northern Ireland  </a:t>
            </a:r>
          </a:p>
          <a:p>
            <a:pPr lvl="1">
              <a:lnSpc>
                <a:spcPct val="90000"/>
              </a:lnSpc>
              <a:buFont typeface="Arial"/>
              <a:buChar char="•"/>
            </a:pPr>
            <a:r>
              <a:rPr lang="en-US" sz="2400" dirty="0" smtClean="0"/>
              <a:t>Catholics and Protestants in the North </a:t>
            </a:r>
          </a:p>
        </p:txBody>
      </p:sp>
      <p:sp>
        <p:nvSpPr>
          <p:cNvPr id="4" name="Footer Placeholder 3"/>
          <p:cNvSpPr>
            <a:spLocks noGrp="1"/>
          </p:cNvSpPr>
          <p:nvPr>
            <p:ph type="ftr" sz="quarter" idx="11"/>
          </p:nvPr>
        </p:nvSpPr>
        <p:spPr/>
        <p:txBody>
          <a:bodyPr/>
          <a:lstStyle/>
          <a:p>
            <a:pPr>
              <a:defRPr/>
            </a:pPr>
            <a:r>
              <a:rPr lang="en-US" sz="800" dirty="0" smtClean="0"/>
              <a:t>Copyright © 2015 John Wiley &amp; Sons, Inc. All rights reserved. </a:t>
            </a:r>
            <a:endParaRPr lang="en-US" sz="800" dirty="0"/>
          </a:p>
        </p:txBody>
      </p:sp>
      <p:sp>
        <p:nvSpPr>
          <p:cNvPr id="5" name="TextBox 4"/>
          <p:cNvSpPr txBox="1"/>
          <p:nvPr/>
        </p:nvSpPr>
        <p:spPr>
          <a:xfrm>
            <a:off x="228600" y="381000"/>
            <a:ext cx="8686800" cy="1477328"/>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What Role Does Religion Play in Political Conflicts?</a:t>
            </a:r>
          </a:p>
          <a:p>
            <a:pPr algn="ct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p:cNvSpPr>
          <p:nvPr>
            <p:ph type="body" idx="4294967295"/>
          </p:nvPr>
        </p:nvSpPr>
        <p:spPr>
          <a:xfrm>
            <a:off x="457200" y="1905000"/>
            <a:ext cx="8458200" cy="3276600"/>
          </a:xfrm>
        </p:spPr>
        <p:txBody>
          <a:bodyPr/>
          <a:lstStyle/>
          <a:p>
            <a:r>
              <a:rPr lang="en-US" sz="2800" dirty="0"/>
              <a:t>Religious </a:t>
            </a:r>
            <a:r>
              <a:rPr lang="en-US" sz="2800" b="1" dirty="0" smtClean="0"/>
              <a:t>fundamentalism</a:t>
            </a:r>
            <a:endParaRPr lang="en-US" sz="2800" b="1" dirty="0"/>
          </a:p>
          <a:p>
            <a:pPr lvl="1">
              <a:buFont typeface="Arial"/>
              <a:buChar char="•"/>
            </a:pPr>
            <a:r>
              <a:rPr lang="en-US" sz="2400" dirty="0"/>
              <a:t>Beliefs are </a:t>
            </a:r>
            <a:r>
              <a:rPr lang="en-US" sz="2400" dirty="0" smtClean="0"/>
              <a:t>nonnegotiable </a:t>
            </a:r>
            <a:r>
              <a:rPr lang="en-US" sz="2400" dirty="0"/>
              <a:t>and uncompromising </a:t>
            </a:r>
          </a:p>
          <a:p>
            <a:r>
              <a:rPr lang="en-US" sz="2800" dirty="0"/>
              <a:t>Religious </a:t>
            </a:r>
            <a:r>
              <a:rPr lang="en-US" sz="2800" b="1" dirty="0" smtClean="0"/>
              <a:t>extremism</a:t>
            </a:r>
            <a:endParaRPr lang="en-US" sz="2800" b="1" dirty="0"/>
          </a:p>
          <a:p>
            <a:pPr lvl="1">
              <a:buFont typeface="Arial"/>
              <a:buChar char="•"/>
            </a:pPr>
            <a:r>
              <a:rPr lang="en-US" sz="2400" dirty="0"/>
              <a:t>Fundamentalism carried to the point of violence </a:t>
            </a:r>
          </a:p>
          <a:p>
            <a:pPr lvl="1">
              <a:buFont typeface="Arial"/>
              <a:buChar char="•"/>
            </a:pPr>
            <a:r>
              <a:rPr lang="en-US" sz="2400" dirty="0" smtClean="0"/>
              <a:t>Fundamentalists </a:t>
            </a:r>
            <a:r>
              <a:rPr lang="en-US" sz="2400" dirty="0"/>
              <a:t>can be extremists but this does not mean that all fundamentalists (of any faith) are extremists</a:t>
            </a:r>
          </a:p>
          <a:p>
            <a:pPr lvl="1"/>
            <a:endParaRPr lang="en-US" sz="2400"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TextBox 4"/>
          <p:cNvSpPr txBox="1"/>
          <p:nvPr/>
        </p:nvSpPr>
        <p:spPr>
          <a:xfrm>
            <a:off x="228600" y="381000"/>
            <a:ext cx="8686800" cy="646331"/>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Fundamentalism </a:t>
            </a:r>
            <a:r>
              <a:rPr lang="en-US" sz="3600" b="1" dirty="0">
                <a:latin typeface="Liberation Serif" panose="02020603050405020304" pitchFamily="18" charset="0"/>
                <a:cs typeface="Liberation Serif" panose="02020603050405020304" pitchFamily="18" charset="0"/>
              </a:rPr>
              <a:t>and Extremism</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457200" y="1905000"/>
            <a:ext cx="8229600" cy="4530725"/>
          </a:xfrm>
        </p:spPr>
        <p:txBody>
          <a:bodyPr/>
          <a:lstStyle/>
          <a:p>
            <a:pPr>
              <a:lnSpc>
                <a:spcPct val="90000"/>
              </a:lnSpc>
              <a:buFont typeface="Wingdings" pitchFamily="2" charset="2"/>
              <a:buNone/>
            </a:pPr>
            <a:r>
              <a:rPr lang="en-US" sz="2800" dirty="0"/>
              <a:t>	</a:t>
            </a:r>
          </a:p>
          <a:p>
            <a:pPr>
              <a:lnSpc>
                <a:spcPct val="90000"/>
              </a:lnSpc>
            </a:pPr>
            <a:r>
              <a:rPr lang="en-US" sz="2800" dirty="0" smtClean="0"/>
              <a:t>A </a:t>
            </a:r>
            <a:r>
              <a:rPr lang="en-US" sz="2800" b="1" dirty="0"/>
              <a:t>religion</a:t>
            </a:r>
            <a:r>
              <a:rPr lang="en-US" sz="2800" dirty="0"/>
              <a:t> is “A system of beliefs and practices that attempts to order life in terms of culturally perceived ultimate priorities.</a:t>
            </a:r>
            <a:r>
              <a:rPr lang="en-US" sz="2800" dirty="0" smtClean="0"/>
              <a:t>”</a:t>
            </a:r>
          </a:p>
          <a:p>
            <a:pPr>
              <a:lnSpc>
                <a:spcPct val="90000"/>
              </a:lnSpc>
            </a:pPr>
            <a:r>
              <a:rPr lang="en-US" sz="2800" dirty="0" smtClean="0"/>
              <a:t>Religions set standards for how people “should” behave.</a:t>
            </a:r>
            <a:endParaRPr lang="en-US" sz="2800" dirty="0"/>
          </a:p>
        </p:txBody>
      </p:sp>
      <p:sp>
        <p:nvSpPr>
          <p:cNvPr id="3" name="Footer Placeholder 2"/>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2" name="TextBox 1"/>
          <p:cNvSpPr txBox="1"/>
          <p:nvPr/>
        </p:nvSpPr>
        <p:spPr>
          <a:xfrm>
            <a:off x="178658" y="304800"/>
            <a:ext cx="8908336" cy="1477328"/>
          </a:xfrm>
          <a:prstGeom prst="rect">
            <a:avLst/>
          </a:prstGeom>
          <a:noFill/>
        </p:spPr>
        <p:txBody>
          <a:bodyPr wrap="none" rtlCol="0">
            <a:spAutoFit/>
          </a:bodyPr>
          <a:lstStyle/>
          <a:p>
            <a:pPr algn="ctr"/>
            <a:r>
              <a:rPr lang="en-US" sz="3600" b="1" dirty="0" smtClean="0">
                <a:latin typeface="Liberation Serif" panose="02020603050405020304" pitchFamily="18" charset="0"/>
                <a:cs typeface="Liberation Serif" panose="02020603050405020304" pitchFamily="18" charset="0"/>
              </a:rPr>
              <a:t>KEY QUESTION: </a:t>
            </a:r>
            <a:r>
              <a:rPr lang="en-US" sz="3600" dirty="0" smtClean="0">
                <a:latin typeface="Liberation Serif" panose="02020603050405020304" pitchFamily="18" charset="0"/>
                <a:cs typeface="Liberation Serif" panose="02020603050405020304" pitchFamily="18" charset="0"/>
              </a:rPr>
              <a:t>What Is Religion, and </a:t>
            </a:r>
          </a:p>
          <a:p>
            <a:pPr algn="ctr"/>
            <a:r>
              <a:rPr lang="en-US" sz="3600" dirty="0" smtClean="0">
                <a:latin typeface="Liberation Serif" panose="02020603050405020304" pitchFamily="18" charset="0"/>
                <a:cs typeface="Liberation Serif" panose="02020603050405020304" pitchFamily="18" charset="0"/>
              </a:rPr>
              <a:t>What Role Does It Play in Culture? </a:t>
            </a:r>
            <a:endParaRPr lang="en-US" sz="3600" dirty="0">
              <a:latin typeface="Liberation Serif" panose="02020603050405020304" pitchFamily="18" charset="0"/>
              <a:cs typeface="Liberation Serif" panose="02020603050405020304" pitchFamily="18" charset="0"/>
            </a:endParaRPr>
          </a:p>
          <a:p>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p:cNvSpPr>
          <p:nvPr>
            <p:ph type="body" idx="4294967295"/>
          </p:nvPr>
        </p:nvSpPr>
        <p:spPr>
          <a:xfrm>
            <a:off x="457200" y="1219200"/>
            <a:ext cx="8229600" cy="3810000"/>
          </a:xfrm>
        </p:spPr>
        <p:txBody>
          <a:bodyPr/>
          <a:lstStyle/>
          <a:p>
            <a:pPr marL="0" indent="0">
              <a:buNone/>
            </a:pPr>
            <a:r>
              <a:rPr lang="en-US" sz="2800" b="1" dirty="0"/>
              <a:t>Christianity </a:t>
            </a:r>
          </a:p>
          <a:p>
            <a:pPr lvl="1">
              <a:buFont typeface="Arial"/>
              <a:buChar char="•"/>
            </a:pPr>
            <a:r>
              <a:rPr lang="en-US" sz="2400" dirty="0"/>
              <a:t>Traditionalist Catholic </a:t>
            </a:r>
            <a:r>
              <a:rPr lang="en-US" sz="2400" dirty="0" smtClean="0"/>
              <a:t>Movement </a:t>
            </a:r>
          </a:p>
          <a:p>
            <a:pPr lvl="1">
              <a:buFont typeface="Arial"/>
              <a:buChar char="•"/>
            </a:pPr>
            <a:r>
              <a:rPr lang="en-US" sz="2400" dirty="0" smtClean="0"/>
              <a:t>Protestant fundamentalism </a:t>
            </a:r>
          </a:p>
          <a:p>
            <a:pPr marL="57150" indent="0">
              <a:buNone/>
            </a:pPr>
            <a:r>
              <a:rPr lang="en-US" sz="2800" b="1" dirty="0" smtClean="0"/>
              <a:t>Judaism</a:t>
            </a:r>
            <a:endParaRPr lang="en-US" sz="2800" b="1" dirty="0"/>
          </a:p>
          <a:p>
            <a:pPr lvl="1">
              <a:buFont typeface="Arial"/>
              <a:buChar char="•"/>
            </a:pPr>
            <a:r>
              <a:rPr lang="en-US" sz="2400" dirty="0"/>
              <a:t>Orthodox </a:t>
            </a:r>
            <a:r>
              <a:rPr lang="en-US" sz="2400" dirty="0" smtClean="0"/>
              <a:t>conservatives </a:t>
            </a:r>
            <a:endParaRPr lang="en-US" sz="2400" dirty="0"/>
          </a:p>
          <a:p>
            <a:pPr lvl="1">
              <a:buFont typeface="Arial"/>
              <a:buChar char="•"/>
            </a:pPr>
            <a:r>
              <a:rPr lang="en-US" sz="2400" dirty="0"/>
              <a:t>Extremist groups </a:t>
            </a:r>
            <a:r>
              <a:rPr lang="en-US" sz="2400" dirty="0" err="1"/>
              <a:t>Kach</a:t>
            </a:r>
            <a:r>
              <a:rPr lang="en-US" sz="2400" dirty="0"/>
              <a:t> and </a:t>
            </a:r>
            <a:r>
              <a:rPr lang="en-US" sz="2400" dirty="0" err="1"/>
              <a:t>Kahane</a:t>
            </a:r>
            <a:r>
              <a:rPr lang="en-US" sz="2400" dirty="0"/>
              <a:t> Chai </a:t>
            </a:r>
          </a:p>
          <a:p>
            <a:pPr marL="0" indent="0">
              <a:buNone/>
            </a:pPr>
            <a:r>
              <a:rPr lang="en-US" sz="2800" b="1" dirty="0"/>
              <a:t>Islam </a:t>
            </a:r>
          </a:p>
          <a:p>
            <a:pPr lvl="1">
              <a:buFont typeface="Arial"/>
              <a:buChar char="•"/>
            </a:pPr>
            <a:r>
              <a:rPr lang="en-US" b="1" dirty="0" smtClean="0"/>
              <a:t>Jihad: </a:t>
            </a:r>
            <a:r>
              <a:rPr lang="en-US" sz="2400" dirty="0" smtClean="0"/>
              <a:t>Taliban </a:t>
            </a:r>
            <a:r>
              <a:rPr lang="en-US" sz="2400" dirty="0"/>
              <a:t>in Afghanistan </a:t>
            </a:r>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6" name="TextBox 5"/>
          <p:cNvSpPr txBox="1"/>
          <p:nvPr/>
        </p:nvSpPr>
        <p:spPr>
          <a:xfrm>
            <a:off x="228600" y="381000"/>
            <a:ext cx="8686800" cy="923330"/>
          </a:xfrm>
          <a:prstGeom prst="rect">
            <a:avLst/>
          </a:prstGeom>
          <a:noFill/>
        </p:spPr>
        <p:txBody>
          <a:bodyPr wrap="square" rtlCol="0">
            <a:spAutoFit/>
          </a:bodyPr>
          <a:lstStyle/>
          <a:p>
            <a:pPr algn="ctr"/>
            <a:r>
              <a:rPr lang="en-US" sz="3600" b="1" dirty="0" smtClean="0">
                <a:latin typeface="Liberation Serif" panose="02020603050405020304" pitchFamily="18" charset="0"/>
                <a:cs typeface="Liberation Serif" panose="02020603050405020304" pitchFamily="18" charset="0"/>
              </a:rPr>
              <a:t>Fundamentalism </a:t>
            </a:r>
            <a:r>
              <a:rPr lang="en-US" sz="3600" b="1" dirty="0">
                <a:latin typeface="Liberation Serif" panose="02020603050405020304" pitchFamily="18" charset="0"/>
                <a:cs typeface="Liberation Serif" panose="02020603050405020304" pitchFamily="18" charset="0"/>
              </a:rPr>
              <a:t>and Extremism</a:t>
            </a:r>
          </a:p>
          <a:p>
            <a:pPr algn="ct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p:cNvPicPr>
            <a:picLocks noGrp="1" noChangeAspect="1" noChangeArrowheads="1"/>
          </p:cNvPicPr>
          <p:nvPr>
            <p:ph type="title" idx="4294967295"/>
          </p:nvPr>
        </p:nvPicPr>
        <p:blipFill>
          <a:blip r:embed="rId3" cstate="email"/>
          <a:srcRect/>
          <a:stretch>
            <a:fillRect/>
          </a:stretch>
        </p:blipFill>
        <p:spPr>
          <a:xfrm>
            <a:off x="2755900" y="274638"/>
            <a:ext cx="3632200" cy="1143000"/>
          </a:xfrm>
        </p:spPr>
      </p:pic>
      <p:sp>
        <p:nvSpPr>
          <p:cNvPr id="9219" name="Rectangle 2"/>
          <p:cNvSpPr>
            <a:spLocks noGrp="1" noChangeArrowheads="1"/>
          </p:cNvSpPr>
          <p:nvPr>
            <p:ph idx="4294967295"/>
          </p:nvPr>
        </p:nvSpPr>
        <p:spPr>
          <a:xfrm>
            <a:off x="304800" y="1600200"/>
            <a:ext cx="8382000" cy="4876800"/>
          </a:xfrm>
        </p:spPr>
        <p:txBody>
          <a:bodyPr/>
          <a:lstStyle/>
          <a:p>
            <a:pPr indent="0">
              <a:buFontTx/>
              <a:buNone/>
            </a:pPr>
            <a:r>
              <a:rPr lang="en-US" sz="2800" dirty="0" err="1"/>
              <a:t>Boal’s</a:t>
            </a:r>
            <a:r>
              <a:rPr lang="en-US" sz="2800" dirty="0"/>
              <a:t> studies in Northern </a:t>
            </a:r>
            <a:r>
              <a:rPr lang="en-US" sz="2800" dirty="0" smtClean="0"/>
              <a:t>Ireland demonstrate </a:t>
            </a:r>
            <a:r>
              <a:rPr lang="en-US" sz="2800" dirty="0"/>
              <a:t>that solving </a:t>
            </a:r>
            <a:r>
              <a:rPr lang="en-US" sz="2800" dirty="0" smtClean="0"/>
              <a:t>a </a:t>
            </a:r>
            <a:r>
              <a:rPr lang="en-US" sz="2800" b="1" dirty="0" smtClean="0"/>
              <a:t>religious </a:t>
            </a:r>
            <a:r>
              <a:rPr lang="en-US" sz="2800" b="1" dirty="0"/>
              <a:t>conflict </a:t>
            </a:r>
            <a:r>
              <a:rPr lang="en-US" sz="2800" dirty="0"/>
              <a:t>is typically </a:t>
            </a:r>
            <a:r>
              <a:rPr lang="en-US" sz="2800" b="1" dirty="0"/>
              <a:t>not about theology; it is </a:t>
            </a:r>
            <a:r>
              <a:rPr lang="en-US" sz="2800" b="1" dirty="0" smtClean="0"/>
              <a:t>about identity</a:t>
            </a:r>
            <a:r>
              <a:rPr lang="en-US" sz="2800" dirty="0"/>
              <a:t>. You are assigned the potentially Nobel Prize–</a:t>
            </a:r>
            <a:r>
              <a:rPr lang="en-US" sz="2800" dirty="0" smtClean="0"/>
              <a:t>winning task </a:t>
            </a:r>
            <a:r>
              <a:rPr lang="en-US" sz="2800" dirty="0"/>
              <a:t>of “solving” the conflict either in Northern Ireland </a:t>
            </a:r>
            <a:r>
              <a:rPr lang="en-US" sz="2800" dirty="0" smtClean="0"/>
              <a:t>or in </a:t>
            </a:r>
            <a:r>
              <a:rPr lang="en-US" sz="2800" dirty="0"/>
              <a:t>Israel and Palestine. Using </a:t>
            </a:r>
            <a:r>
              <a:rPr lang="en-US" sz="2800" dirty="0" err="1"/>
              <a:t>Boal’s</a:t>
            </a:r>
            <a:r>
              <a:rPr lang="en-US" sz="2800" dirty="0"/>
              <a:t> example, determine </a:t>
            </a:r>
            <a:r>
              <a:rPr lang="en-US" sz="2800" dirty="0" smtClean="0"/>
              <a:t>how you </a:t>
            </a:r>
            <a:r>
              <a:rPr lang="en-US" sz="2800" dirty="0"/>
              <a:t>can alter activity spaces and change identities to </a:t>
            </a:r>
            <a:r>
              <a:rPr lang="en-US" sz="2800" dirty="0" smtClean="0"/>
              <a:t>create the </a:t>
            </a:r>
            <a:r>
              <a:rPr lang="en-US" sz="2800" dirty="0"/>
              <a:t>conditions for long-lasting peace in this conflict zone.</a:t>
            </a:r>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Additional Resources</a:t>
            </a:r>
            <a:endParaRPr lang="en-US" dirty="0"/>
          </a:p>
        </p:txBody>
      </p:sp>
      <p:sp>
        <p:nvSpPr>
          <p:cNvPr id="4" name="Content Placeholder 3"/>
          <p:cNvSpPr>
            <a:spLocks noGrp="1"/>
          </p:cNvSpPr>
          <p:nvPr>
            <p:ph idx="1"/>
          </p:nvPr>
        </p:nvSpPr>
        <p:spPr/>
        <p:txBody>
          <a:bodyPr/>
          <a:lstStyle/>
          <a:p>
            <a:r>
              <a:rPr lang="en-US" dirty="0" smtClean="0"/>
              <a:t>On Geography Education: </a:t>
            </a:r>
          </a:p>
          <a:p>
            <a:pPr lvl="1"/>
            <a:r>
              <a:rPr lang="en-US" dirty="0" smtClean="0">
                <a:hlinkClick r:id="rId2"/>
              </a:rPr>
              <a:t>Religion</a:t>
            </a:r>
            <a:r>
              <a:rPr lang="en-US" dirty="0" smtClean="0"/>
              <a:t>, </a:t>
            </a:r>
            <a:r>
              <a:rPr lang="en-US" dirty="0" smtClean="0">
                <a:hlinkClick r:id="rId3"/>
              </a:rPr>
              <a:t>Landscape</a:t>
            </a:r>
            <a:r>
              <a:rPr lang="en-US" dirty="0" smtClean="0"/>
              <a:t>, </a:t>
            </a:r>
            <a:r>
              <a:rPr lang="en-US" dirty="0" smtClean="0">
                <a:hlinkClick r:id="rId4"/>
              </a:rPr>
              <a:t>Diffusion</a:t>
            </a:r>
            <a:r>
              <a:rPr lang="en-US" dirty="0" smtClean="0"/>
              <a:t>, </a:t>
            </a:r>
            <a:r>
              <a:rPr lang="en-US" dirty="0" smtClean="0">
                <a:hlinkClick r:id="rId5"/>
              </a:rPr>
              <a:t>Christianity</a:t>
            </a:r>
            <a:r>
              <a:rPr lang="en-US" dirty="0" smtClean="0"/>
              <a:t>, </a:t>
            </a:r>
            <a:r>
              <a:rPr lang="en-US" dirty="0" smtClean="0">
                <a:hlinkClick r:id="rId2"/>
              </a:rPr>
              <a:t>Islam</a:t>
            </a:r>
            <a:r>
              <a:rPr lang="en-US" dirty="0" smtClean="0"/>
              <a:t>, </a:t>
            </a:r>
            <a:r>
              <a:rPr lang="en-US" dirty="0" smtClean="0">
                <a:hlinkClick r:id="rId6"/>
              </a:rPr>
              <a:t>Buddhism</a:t>
            </a:r>
            <a:r>
              <a:rPr lang="en-US" dirty="0" smtClean="0"/>
              <a:t>, </a:t>
            </a:r>
            <a:r>
              <a:rPr lang="en-US" dirty="0" smtClean="0">
                <a:hlinkClick r:id="rId7"/>
              </a:rPr>
              <a:t>Hinduism</a:t>
            </a:r>
            <a:r>
              <a:rPr lang="en-US" dirty="0" smtClean="0"/>
              <a:t>, </a:t>
            </a:r>
            <a:r>
              <a:rPr lang="en-US" dirty="0" smtClean="0">
                <a:hlinkClick r:id="rId8"/>
              </a:rPr>
              <a:t>Judaism</a:t>
            </a:r>
            <a:r>
              <a:rPr lang="en-US" dirty="0" smtClean="0"/>
              <a:t>.  </a:t>
            </a:r>
            <a:endParaRPr lang="en-US" dirty="0"/>
          </a:p>
        </p:txBody>
      </p:sp>
      <p:sp>
        <p:nvSpPr>
          <p:cNvPr id="2" name="Footer Placeholder 1"/>
          <p:cNvSpPr>
            <a:spLocks noGrp="1"/>
          </p:cNvSpPr>
          <p:nvPr>
            <p:ph type="ftr" sz="quarter" idx="11"/>
          </p:nvPr>
        </p:nvSpPr>
        <p:spPr/>
        <p:txBody>
          <a:bodyPr/>
          <a:lstStyle/>
          <a:p>
            <a:r>
              <a:rPr lang="en-US" sz="800" dirty="0" smtClean="0"/>
              <a:t>Copyright © 2015 John Wiley &amp; Sons, Inc. All rights reserved. </a:t>
            </a:r>
            <a:endParaRPr lang="en-US" sz="800" dirty="0"/>
          </a:p>
        </p:txBody>
      </p:sp>
    </p:spTree>
    <p:extLst>
      <p:ext uri="{BB962C8B-B14F-4D97-AF65-F5344CB8AC3E}">
        <p14:creationId xmlns:p14="http://schemas.microsoft.com/office/powerpoint/2010/main" val="2530474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4294967295"/>
          </p:nvPr>
        </p:nvSpPr>
        <p:spPr>
          <a:xfrm>
            <a:off x="457200" y="1524000"/>
            <a:ext cx="8458200" cy="4495800"/>
          </a:xfrm>
        </p:spPr>
        <p:txBody>
          <a:bodyPr/>
          <a:lstStyle/>
          <a:p>
            <a:r>
              <a:rPr lang="en-US" sz="2800" dirty="0" smtClean="0"/>
              <a:t>Worship</a:t>
            </a:r>
          </a:p>
          <a:p>
            <a:r>
              <a:rPr lang="en-US" sz="2800" dirty="0" smtClean="0"/>
              <a:t>Prayer</a:t>
            </a:r>
          </a:p>
          <a:p>
            <a:r>
              <a:rPr lang="en-US" sz="2800" dirty="0" smtClean="0"/>
              <a:t>Rituals</a:t>
            </a:r>
            <a:endParaRPr lang="en-US" sz="2800" dirty="0"/>
          </a:p>
          <a:p>
            <a:pPr lvl="1">
              <a:buFont typeface="Arial"/>
              <a:buChar char="•"/>
            </a:pPr>
            <a:r>
              <a:rPr lang="en-US" dirty="0"/>
              <a:t>Take place through regular intervals</a:t>
            </a:r>
          </a:p>
          <a:p>
            <a:pPr lvl="1">
              <a:buFont typeface="Arial"/>
              <a:buChar char="•"/>
            </a:pPr>
            <a:r>
              <a:rPr lang="en-US" dirty="0" smtClean="0"/>
              <a:t>Birth, marriage, and death</a:t>
            </a:r>
            <a:endParaRPr lang="en-US" dirty="0"/>
          </a:p>
          <a:p>
            <a:pPr lvl="1">
              <a:buFont typeface="Arial"/>
              <a:buChar char="•"/>
            </a:pPr>
            <a:r>
              <a:rPr lang="en-US" dirty="0"/>
              <a:t>Attainment of a</a:t>
            </a:r>
            <a:r>
              <a:rPr lang="en-US" dirty="0" smtClean="0"/>
              <a:t>dulthood</a:t>
            </a:r>
            <a:endParaRPr lang="en-US" dirty="0"/>
          </a:p>
          <a:p>
            <a:r>
              <a:rPr lang="en-US" sz="2800" dirty="0" smtClean="0"/>
              <a:t>Secularism </a:t>
            </a:r>
            <a:r>
              <a:rPr lang="en-US" sz="2800" dirty="0"/>
              <a:t>is the indifference to or rejection of </a:t>
            </a:r>
            <a:r>
              <a:rPr lang="en-US" sz="2800" dirty="0" smtClean="0"/>
              <a:t>religion.</a:t>
            </a:r>
            <a:endParaRPr lang="en-US" sz="2800" dirty="0"/>
          </a:p>
          <a:p>
            <a:pPr lvl="1">
              <a:buFontTx/>
              <a:buNone/>
            </a:pPr>
            <a:endParaRPr lang="en-US"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TextBox 4"/>
          <p:cNvSpPr txBox="1"/>
          <p:nvPr/>
        </p:nvSpPr>
        <p:spPr>
          <a:xfrm>
            <a:off x="1206243" y="304800"/>
            <a:ext cx="6853158" cy="646331"/>
          </a:xfrm>
          <a:prstGeom prst="rect">
            <a:avLst/>
          </a:prstGeom>
          <a:noFill/>
        </p:spPr>
        <p:txBody>
          <a:bodyPr wrap="none" rtlCol="0">
            <a:spAutoFit/>
          </a:bodyPr>
          <a:lstStyle/>
          <a:p>
            <a:pPr algn="ctr"/>
            <a:r>
              <a:rPr lang="en-US" sz="3600" b="1" dirty="0" smtClean="0">
                <a:latin typeface="Liberation Serif" panose="02020603050405020304" pitchFamily="18" charset="0"/>
                <a:cs typeface="Liberation Serif" panose="02020603050405020304" pitchFamily="18" charset="0"/>
              </a:rPr>
              <a:t>Cultural Religious Manifestations</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3"/>
          <p:cNvPicPr>
            <a:picLocks noGrp="1" noChangeAspect="1" noChangeArrowheads="1"/>
          </p:cNvPicPr>
          <p:nvPr>
            <p:ph type="title" idx="4294967295"/>
          </p:nvPr>
        </p:nvPicPr>
        <p:blipFill>
          <a:blip r:embed="rId3" cstate="email"/>
          <a:srcRect/>
          <a:stretch>
            <a:fillRect/>
          </a:stretch>
        </p:blipFill>
        <p:spPr>
          <a:xfrm>
            <a:off x="2755900" y="274638"/>
            <a:ext cx="3632200" cy="1143000"/>
          </a:xfrm>
        </p:spPr>
      </p:pic>
      <p:sp>
        <p:nvSpPr>
          <p:cNvPr id="56323" name="Rectangle 2"/>
          <p:cNvSpPr>
            <a:spLocks noGrp="1" noChangeArrowheads="1"/>
          </p:cNvSpPr>
          <p:nvPr>
            <p:ph idx="4294967295"/>
          </p:nvPr>
        </p:nvSpPr>
        <p:spPr>
          <a:xfrm>
            <a:off x="457200" y="2133601"/>
            <a:ext cx="8229600" cy="3657600"/>
          </a:xfrm>
        </p:spPr>
        <p:txBody>
          <a:bodyPr/>
          <a:lstStyle/>
          <a:p>
            <a:pPr>
              <a:buFontTx/>
              <a:buNone/>
            </a:pPr>
            <a:r>
              <a:rPr lang="en-US" sz="2800" dirty="0"/>
              <a:t>	Describe how religion and language affect and change each other to shape cultures. Consider what happens to a society’s religion and language when a </a:t>
            </a:r>
            <a:r>
              <a:rPr lang="en-US" sz="2800" b="1" dirty="0"/>
              <a:t>different religion or language diffuses to the place</a:t>
            </a:r>
            <a:r>
              <a:rPr lang="en-US" sz="2800" dirty="0"/>
              <a:t>.</a:t>
            </a:r>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p:txBody>
          <a:bodyPr/>
          <a:lstStyle/>
          <a:p>
            <a:r>
              <a:rPr lang="en-US" dirty="0">
                <a:solidFill>
                  <a:schemeClr val="tx1"/>
                </a:solidFill>
              </a:rPr>
              <a:t>Key </a:t>
            </a:r>
            <a:r>
              <a:rPr lang="en-US" dirty="0" smtClean="0">
                <a:solidFill>
                  <a:schemeClr val="tx1"/>
                </a:solidFill>
              </a:rPr>
              <a:t>Question: </a:t>
            </a:r>
            <a:r>
              <a:rPr lang="en-US" sz="3200" dirty="0"/>
              <a:t>Where did the major religions of the world originate, and how do religions diffuse</a:t>
            </a:r>
            <a:r>
              <a:rPr lang="en-US" sz="3200" dirty="0" smtClean="0"/>
              <a:t>?</a:t>
            </a:r>
            <a:endParaRPr lang="en-US" sz="3200" dirty="0">
              <a:solidFill>
                <a:schemeClr val="tx1"/>
              </a:solidFill>
            </a:endParaRPr>
          </a:p>
        </p:txBody>
      </p:sp>
      <p:sp>
        <p:nvSpPr>
          <p:cNvPr id="58371" name="Rectangle 3"/>
          <p:cNvSpPr>
            <a:spLocks noGrp="1" noChangeArrowheads="1"/>
          </p:cNvSpPr>
          <p:nvPr>
            <p:ph idx="4294967295"/>
          </p:nvPr>
        </p:nvSpPr>
        <p:spPr>
          <a:xfrm>
            <a:off x="457200" y="2057400"/>
            <a:ext cx="8229600" cy="4068763"/>
          </a:xfrm>
        </p:spPr>
        <p:txBody>
          <a:bodyPr/>
          <a:lstStyle/>
          <a:p>
            <a:r>
              <a:rPr lang="en-US" b="1" dirty="0"/>
              <a:t>Monotheistic religions: </a:t>
            </a:r>
            <a:r>
              <a:rPr lang="en-US" dirty="0"/>
              <a:t>single god</a:t>
            </a:r>
          </a:p>
          <a:p>
            <a:r>
              <a:rPr lang="en-US" b="1" dirty="0"/>
              <a:t>Polytheistic religions: </a:t>
            </a:r>
            <a:r>
              <a:rPr lang="en-US" dirty="0"/>
              <a:t>many gods</a:t>
            </a:r>
          </a:p>
          <a:p>
            <a:r>
              <a:rPr lang="en-US" b="1" dirty="0"/>
              <a:t>Animistic religions: </a:t>
            </a:r>
            <a:r>
              <a:rPr lang="en-US" dirty="0"/>
              <a:t>inanimate objects possess spirits</a:t>
            </a:r>
          </a:p>
          <a:p>
            <a:pPr algn="ctr"/>
            <a:endParaRPr lang="en-US" dirty="0"/>
          </a:p>
        </p:txBody>
      </p:sp>
      <p:sp>
        <p:nvSpPr>
          <p:cNvPr id="5" name="Footer Placeholder 4"/>
          <p:cNvSpPr>
            <a:spLocks noGrp="1"/>
          </p:cNvSpPr>
          <p:nvPr>
            <p:ph type="ftr" sz="quarter" idx="11"/>
          </p:nvPr>
        </p:nvSpPr>
        <p:spPr/>
        <p:txBody>
          <a:bodyPr/>
          <a:lstStyle/>
          <a:p>
            <a:r>
              <a:rPr lang="en-US" sz="800" dirty="0" smtClean="0"/>
              <a:t>Copyright © 2015 John Wiley &amp; Sons, Inc. All rights reserved. </a:t>
            </a:r>
            <a:endParaRPr lang="en-US" sz="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457200" y="1600200"/>
            <a:ext cx="8229600" cy="4114800"/>
          </a:xfrm>
        </p:spPr>
        <p:txBody>
          <a:bodyPr/>
          <a:lstStyle/>
          <a:p>
            <a:pPr>
              <a:lnSpc>
                <a:spcPct val="80000"/>
              </a:lnSpc>
              <a:spcAft>
                <a:spcPts val="600"/>
              </a:spcAft>
            </a:pPr>
            <a:r>
              <a:rPr lang="en-US" sz="2400" b="1" dirty="0" smtClean="0"/>
              <a:t>Universalizing</a:t>
            </a:r>
            <a:r>
              <a:rPr lang="en-US" sz="2400" dirty="0" smtClean="0"/>
              <a:t> </a:t>
            </a:r>
            <a:r>
              <a:rPr lang="en-US" sz="2400" dirty="0"/>
              <a:t>r</a:t>
            </a:r>
            <a:r>
              <a:rPr lang="en-US" sz="2400" dirty="0" smtClean="0"/>
              <a:t>eligions</a:t>
            </a:r>
            <a:r>
              <a:rPr lang="en-US" sz="2400" dirty="0"/>
              <a:t>:</a:t>
            </a:r>
          </a:p>
          <a:p>
            <a:pPr lvl="1">
              <a:lnSpc>
                <a:spcPct val="80000"/>
              </a:lnSpc>
              <a:spcAft>
                <a:spcPts val="0"/>
              </a:spcAft>
              <a:buFont typeface="Arial"/>
              <a:buChar char="•"/>
            </a:pPr>
            <a:r>
              <a:rPr lang="en-US" sz="2400" dirty="0"/>
              <a:t>Actively seek converts</a:t>
            </a:r>
          </a:p>
          <a:p>
            <a:pPr lvl="1">
              <a:lnSpc>
                <a:spcPct val="80000"/>
              </a:lnSpc>
              <a:spcAft>
                <a:spcPts val="0"/>
              </a:spcAft>
              <a:buFont typeface="Arial"/>
              <a:buChar char="•"/>
            </a:pPr>
            <a:r>
              <a:rPr lang="en-US" sz="2400" dirty="0" smtClean="0"/>
              <a:t>Believe </a:t>
            </a:r>
            <a:r>
              <a:rPr lang="en-US" sz="2400" dirty="0"/>
              <a:t>that they offer universal appropriateness and appeal</a:t>
            </a:r>
          </a:p>
          <a:p>
            <a:pPr lvl="1">
              <a:lnSpc>
                <a:spcPct val="80000"/>
              </a:lnSpc>
              <a:spcAft>
                <a:spcPts val="0"/>
              </a:spcAft>
              <a:buFont typeface="Arial"/>
              <a:buChar char="•"/>
            </a:pPr>
            <a:r>
              <a:rPr lang="en-US" sz="2400" dirty="0"/>
              <a:t>Christianity, Islam, </a:t>
            </a:r>
            <a:r>
              <a:rPr lang="en-US" sz="2400" dirty="0" smtClean="0"/>
              <a:t>Buddhism</a:t>
            </a:r>
          </a:p>
          <a:p>
            <a:pPr lvl="1">
              <a:lnSpc>
                <a:spcPct val="80000"/>
              </a:lnSpc>
              <a:spcAft>
                <a:spcPts val="0"/>
              </a:spcAft>
              <a:buFont typeface="Arial"/>
              <a:buChar char="•"/>
            </a:pPr>
            <a:endParaRPr lang="en-US" sz="2400" dirty="0"/>
          </a:p>
          <a:p>
            <a:pPr>
              <a:lnSpc>
                <a:spcPct val="80000"/>
              </a:lnSpc>
              <a:spcAft>
                <a:spcPts val="600"/>
              </a:spcAft>
            </a:pPr>
            <a:r>
              <a:rPr lang="en-US" sz="2400" b="1" dirty="0"/>
              <a:t>Ethnic</a:t>
            </a:r>
            <a:r>
              <a:rPr lang="en-US" sz="2400" dirty="0"/>
              <a:t> </a:t>
            </a:r>
            <a:r>
              <a:rPr lang="en-US" sz="2400" dirty="0" smtClean="0"/>
              <a:t>religions</a:t>
            </a:r>
            <a:r>
              <a:rPr lang="en-US" sz="2400" dirty="0"/>
              <a:t>:</a:t>
            </a:r>
          </a:p>
          <a:p>
            <a:pPr lvl="1">
              <a:lnSpc>
                <a:spcPct val="80000"/>
              </a:lnSpc>
              <a:spcAft>
                <a:spcPts val="0"/>
              </a:spcAft>
              <a:buFont typeface="Arial"/>
              <a:buChar char="•"/>
            </a:pPr>
            <a:r>
              <a:rPr lang="en-US" sz="2000" dirty="0"/>
              <a:t>	</a:t>
            </a:r>
            <a:r>
              <a:rPr lang="en-US" sz="2400" dirty="0" smtClean="0"/>
              <a:t>Adherents </a:t>
            </a:r>
            <a:r>
              <a:rPr lang="en-US" sz="2400" dirty="0"/>
              <a:t>are born into the faith</a:t>
            </a:r>
          </a:p>
          <a:p>
            <a:pPr lvl="1">
              <a:lnSpc>
                <a:spcPct val="80000"/>
              </a:lnSpc>
              <a:spcAft>
                <a:spcPts val="0"/>
              </a:spcAft>
              <a:buFont typeface="Arial"/>
              <a:buChar char="•"/>
            </a:pPr>
            <a:r>
              <a:rPr lang="en-US" sz="2400" dirty="0"/>
              <a:t>	</a:t>
            </a:r>
            <a:r>
              <a:rPr lang="en-US" sz="2400" dirty="0" smtClean="0"/>
              <a:t>Do </a:t>
            </a:r>
            <a:r>
              <a:rPr lang="en-US" sz="2400" dirty="0"/>
              <a:t>not actively seek converts</a:t>
            </a:r>
          </a:p>
          <a:p>
            <a:pPr lvl="1">
              <a:lnSpc>
                <a:spcPct val="80000"/>
              </a:lnSpc>
              <a:spcAft>
                <a:spcPts val="0"/>
              </a:spcAft>
              <a:buFont typeface="Arial"/>
              <a:buChar char="•"/>
            </a:pPr>
            <a:r>
              <a:rPr lang="en-US" sz="2400" dirty="0"/>
              <a:t>	</a:t>
            </a:r>
            <a:r>
              <a:rPr lang="en-US" sz="2400" dirty="0" smtClean="0"/>
              <a:t>Spatially </a:t>
            </a:r>
            <a:r>
              <a:rPr lang="en-US" sz="2400" dirty="0"/>
              <a:t>located, Judaism the </a:t>
            </a:r>
            <a:r>
              <a:rPr lang="en-US" sz="2400" dirty="0" smtClean="0"/>
              <a:t>exception</a:t>
            </a:r>
            <a:endParaRPr lang="en-US" sz="2400"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6" name="Rectangle 5"/>
          <p:cNvSpPr/>
          <p:nvPr/>
        </p:nvSpPr>
        <p:spPr>
          <a:xfrm>
            <a:off x="381000" y="381000"/>
            <a:ext cx="8382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Major </a:t>
            </a:r>
            <a:r>
              <a:rPr lang="en-US" sz="3600" b="1" dirty="0">
                <a:latin typeface="Liberation Serif" panose="02020603050405020304" pitchFamily="18" charset="0"/>
                <a:cs typeface="Liberation Serif" panose="02020603050405020304" pitchFamily="18" charset="0"/>
              </a:rPr>
              <a:t>types of </a:t>
            </a:r>
            <a:r>
              <a:rPr lang="en-US" sz="3600" b="1" dirty="0" smtClean="0">
                <a:latin typeface="Liberation Serif" panose="02020603050405020304" pitchFamily="18" charset="0"/>
                <a:cs typeface="Liberation Serif" panose="02020603050405020304" pitchFamily="18" charset="0"/>
              </a:rPr>
              <a:t>religion</a:t>
            </a:r>
            <a:endParaRPr lang="en-US" b="1"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0" y="1023257"/>
            <a:ext cx="9296400" cy="5867400"/>
          </a:xfrm>
        </p:spPr>
        <p:txBody>
          <a:bodyPr/>
          <a:lstStyle/>
          <a:p>
            <a:pPr marL="0" indent="0">
              <a:buNone/>
            </a:pPr>
            <a:r>
              <a:rPr lang="en-US" sz="2800" b="1" dirty="0" smtClean="0"/>
              <a:t>Hinduism</a:t>
            </a:r>
            <a:endParaRPr lang="en-US" sz="2800" b="1" dirty="0" smtClean="0">
              <a:solidFill>
                <a:srgbClr val="4BACC6"/>
              </a:solidFill>
            </a:endParaRPr>
          </a:p>
          <a:p>
            <a:pPr marL="347472" lvl="1" indent="-347472">
              <a:buFont typeface="Arial"/>
              <a:buChar char="•"/>
            </a:pPr>
            <a:r>
              <a:rPr lang="en-US" dirty="0" smtClean="0"/>
              <a:t>Polytheistic religion is over 4000 years; o</a:t>
            </a:r>
            <a:r>
              <a:rPr lang="en-US" sz="2800" dirty="0" smtClean="0"/>
              <a:t>riginated </a:t>
            </a:r>
            <a:r>
              <a:rPr lang="en-US" sz="2800" dirty="0"/>
              <a:t>in the Indus River </a:t>
            </a:r>
            <a:r>
              <a:rPr lang="en-US" sz="2800" dirty="0" smtClean="0"/>
              <a:t>Valley</a:t>
            </a:r>
            <a:endParaRPr lang="en-US" sz="2800" dirty="0"/>
          </a:p>
          <a:p>
            <a:pPr>
              <a:buFont typeface="Arial"/>
              <a:buChar char="•"/>
            </a:pPr>
            <a:r>
              <a:rPr lang="en-US" sz="2800" dirty="0" smtClean="0"/>
              <a:t>Ancient </a:t>
            </a:r>
            <a:r>
              <a:rPr lang="en-US" sz="2800" dirty="0"/>
              <a:t>practices include ritual bathing </a:t>
            </a:r>
            <a:r>
              <a:rPr lang="en-US" sz="2800" dirty="0" smtClean="0"/>
              <a:t>(esp. in Ganges River) and </a:t>
            </a:r>
            <a:r>
              <a:rPr lang="en-US" sz="2800" dirty="0"/>
              <a:t>reincarnation</a:t>
            </a:r>
          </a:p>
          <a:p>
            <a:endParaRPr lang="en-US"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5" name="Rectangle 4"/>
          <p:cNvSpPr/>
          <p:nvPr/>
        </p:nvSpPr>
        <p:spPr>
          <a:xfrm>
            <a:off x="381000" y="228600"/>
            <a:ext cx="8382000" cy="923330"/>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Religious Hearths: South Asia</a:t>
            </a:r>
            <a:r>
              <a:rPr lang="en-US" dirty="0">
                <a:latin typeface="Liberation Serif" panose="02020603050405020304" pitchFamily="18" charset="0"/>
                <a:cs typeface="Liberation Serif" panose="02020603050405020304" pitchFamily="18" charset="0"/>
              </a:rPr>
              <a:t/>
            </a:r>
            <a:br>
              <a:rPr lang="en-US" dirty="0">
                <a:latin typeface="Liberation Serif" panose="02020603050405020304" pitchFamily="18" charset="0"/>
                <a:cs typeface="Liberation Serif" panose="02020603050405020304" pitchFamily="18" charset="0"/>
              </a:rPr>
            </a:br>
            <a:endParaRPr lang="en-US" dirty="0">
              <a:latin typeface="Liberation Serif" panose="02020603050405020304" pitchFamily="18" charset="0"/>
              <a:cs typeface="Liberation Serif" panose="02020603050405020304" pitchFamily="18"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 y="3492490"/>
            <a:ext cx="8869680" cy="313691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81000" y="914400"/>
            <a:ext cx="8229600" cy="3581400"/>
          </a:xfrm>
        </p:spPr>
        <p:txBody>
          <a:bodyPr/>
          <a:lstStyle/>
          <a:p>
            <a:pPr marL="0" indent="0">
              <a:buNone/>
            </a:pPr>
            <a:r>
              <a:rPr lang="en-US" sz="2800" b="1" dirty="0" smtClean="0"/>
              <a:t>Buddhism</a:t>
            </a:r>
            <a:r>
              <a:rPr lang="en-US" dirty="0" smtClean="0"/>
              <a:t> </a:t>
            </a:r>
          </a:p>
          <a:p>
            <a:r>
              <a:rPr lang="en-US" sz="2800" dirty="0" smtClean="0"/>
              <a:t>Splintered from Hinduism 2500 years ago </a:t>
            </a:r>
          </a:p>
          <a:p>
            <a:r>
              <a:rPr lang="en-US" sz="2800" dirty="0" smtClean="0"/>
              <a:t>Siddhartha </a:t>
            </a:r>
          </a:p>
          <a:p>
            <a:r>
              <a:rPr lang="en-US" sz="2800" dirty="0" smtClean="0"/>
              <a:t>Approximately 347 million adherents</a:t>
            </a:r>
          </a:p>
          <a:p>
            <a:pPr marL="0" indent="0">
              <a:buNone/>
            </a:pPr>
            <a:r>
              <a:rPr lang="en-US" sz="2800" b="1" dirty="0" smtClean="0"/>
              <a:t>Shintoism</a:t>
            </a:r>
          </a:p>
          <a:p>
            <a:r>
              <a:rPr lang="en-US" sz="2800" dirty="0" smtClean="0"/>
              <a:t>Japan</a:t>
            </a:r>
          </a:p>
          <a:p>
            <a:r>
              <a:rPr lang="en-US" sz="2800" dirty="0" smtClean="0"/>
              <a:t>Focused on nature and ancestor worship </a:t>
            </a:r>
          </a:p>
          <a:p>
            <a:endParaRPr lang="en-US" dirty="0"/>
          </a:p>
        </p:txBody>
      </p:sp>
      <p:sp>
        <p:nvSpPr>
          <p:cNvPr id="4" name="Footer Placeholder 3"/>
          <p:cNvSpPr>
            <a:spLocks noGrp="1"/>
          </p:cNvSpPr>
          <p:nvPr>
            <p:ph type="ftr" sz="quarter" idx="11"/>
          </p:nvPr>
        </p:nvSpPr>
        <p:spPr/>
        <p:txBody>
          <a:bodyPr/>
          <a:lstStyle/>
          <a:p>
            <a:r>
              <a:rPr lang="en-US" sz="800" dirty="0" smtClean="0"/>
              <a:t>Copyright © 2015 John Wiley &amp; Sons, Inc. All rights reserved. </a:t>
            </a:r>
            <a:endParaRPr lang="en-US" sz="800" dirty="0"/>
          </a:p>
        </p:txBody>
      </p:sp>
      <p:sp>
        <p:nvSpPr>
          <p:cNvPr id="6" name="Rectangle 5"/>
          <p:cNvSpPr/>
          <p:nvPr/>
        </p:nvSpPr>
        <p:spPr>
          <a:xfrm>
            <a:off x="381000" y="228600"/>
            <a:ext cx="8382000" cy="646331"/>
          </a:xfrm>
          <a:prstGeom prst="rect">
            <a:avLst/>
          </a:prstGeom>
        </p:spPr>
        <p:txBody>
          <a:bodyPr wrap="square">
            <a:spAutoFit/>
          </a:bodyPr>
          <a:lstStyle/>
          <a:p>
            <a:pPr algn="ctr"/>
            <a:r>
              <a:rPr lang="en-US" sz="3600" b="1" dirty="0" smtClean="0">
                <a:latin typeface="Liberation Serif" panose="02020603050405020304" pitchFamily="18" charset="0"/>
                <a:cs typeface="Liberation Serif" panose="02020603050405020304" pitchFamily="18" charset="0"/>
              </a:rPr>
              <a:t>Religious Hearths: South Asia</a:t>
            </a:r>
            <a:endParaRPr lang="en-US" dirty="0">
              <a:latin typeface="Liberation Serif" panose="02020603050405020304" pitchFamily="18" charset="0"/>
              <a:cs typeface="Liberation Serif" panose="020206030504050203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9268C36-EBB4-4100-A4C6-36ECADC67885}">
  <ds:schemaRefs>
    <ds:schemaRef ds:uri="ESRI.ArcGIS.Mapping.OfficeIntegration.PowerPointInfo"/>
  </ds:schemaRefs>
</ds:datastoreItem>
</file>

<file path=customXml/itemProps2.xml><?xml version="1.0" encoding="utf-8"?>
<ds:datastoreItem xmlns:ds="http://schemas.openxmlformats.org/officeDocument/2006/customXml" ds:itemID="{88D9B259-87B0-48CD-8688-D0A618B2B417}">
  <ds:schemaRefs>
    <ds:schemaRef ds:uri="ESRI.ArcGIS.Mapping.OfficeIntegration.PowerPointInfo"/>
  </ds:schemaRefs>
</ds:datastoreItem>
</file>

<file path=customXml/itemProps3.xml><?xml version="1.0" encoding="utf-8"?>
<ds:datastoreItem xmlns:ds="http://schemas.openxmlformats.org/officeDocument/2006/customXml" ds:itemID="{0624E165-82B9-4587-B89C-9C599894AD39}">
  <ds:schemaRefs>
    <ds:schemaRef ds:uri="ESRI.ArcGIS.Mapping.OfficeIntegration.PowerPointInfo"/>
  </ds:schemaRefs>
</ds:datastoreItem>
</file>

<file path=customXml/itemProps4.xml><?xml version="1.0" encoding="utf-8"?>
<ds:datastoreItem xmlns:ds="http://schemas.openxmlformats.org/officeDocument/2006/customXml" ds:itemID="{CDBBCB37-0529-4052-8A82-6E2797F65D92}">
  <ds:schemaRefs>
    <ds:schemaRef ds:uri="ESRI.ArcGIS.Mapping.OfficeIntegration.PowerPointInfo"/>
  </ds:schemaRefs>
</ds:datastoreItem>
</file>

<file path=customXml/itemProps5.xml><?xml version="1.0" encoding="utf-8"?>
<ds:datastoreItem xmlns:ds="http://schemas.openxmlformats.org/officeDocument/2006/customXml" ds:itemID="{1606A584-4C7A-4D08-8CD8-BAD74BB1F6E2}">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388</TotalTime>
  <Words>1463</Words>
  <Application>Microsoft Office PowerPoint</Application>
  <PresentationFormat>On-screen Show (4:3)</PresentationFormat>
  <Paragraphs>235</Paragraphs>
  <Slides>32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SimSun</vt:lpstr>
      <vt:lpstr>Arial</vt:lpstr>
      <vt:lpstr>Bookman Old Style</vt:lpstr>
      <vt:lpstr>Liberation Serif</vt:lpstr>
      <vt:lpstr>Wingdings</vt:lpstr>
      <vt:lpstr>Default Design</vt:lpstr>
      <vt:lpstr>PowerPoint Presentation</vt:lpstr>
      <vt:lpstr>Chapter 7: Religion </vt:lpstr>
      <vt:lpstr>PowerPoint Presentation</vt:lpstr>
      <vt:lpstr>PowerPoint Presentation</vt:lpstr>
      <vt:lpstr>PowerPoint Presentation</vt:lpstr>
      <vt:lpstr>Key Question: Where did the major religions of the world originate, and how do religions diffuse?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Indigenous and Shamanist </vt:lpstr>
      <vt:lpstr>PowerPoint Presentation</vt:lpstr>
      <vt:lpstr>PowerPoint Presentation</vt:lpstr>
      <vt:lpstr>PowerPoint Presentation</vt:lpstr>
      <vt:lpstr>Figure 7.21  Jerusalem, Israel. The Church of the Holy Sepulchre is sacred to Christians who believe it is the site where Jesus Christ rose from the dead. Inside the church, a Christian worshipper lights a candle at Jesus Christ’s tomb. © Reuters/Corbis Images.</vt:lpstr>
      <vt:lpstr>PowerPoint Presentation</vt:lpstr>
      <vt:lpstr>PowerPoint Presentation</vt:lpstr>
      <vt:lpstr>PowerPoint Presentation</vt:lpstr>
      <vt:lpstr>PowerPoint Presentation</vt:lpstr>
      <vt:lpstr>PowerPoint Presentation</vt:lpstr>
      <vt:lpstr>Conflicts along Religious Borders </vt:lpstr>
      <vt:lpstr>PowerPoint Presentation</vt:lpstr>
      <vt:lpstr>PowerPoint Presentation</vt:lpstr>
      <vt:lpstr>PowerPoint Presentation</vt:lpstr>
      <vt:lpstr>PowerPoint Presentation</vt:lpstr>
      <vt:lpstr>PowerPoint Presentation</vt:lpstr>
      <vt:lpstr>Additional 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Population</dc:title>
  <dc:creator>Carolyn Coulter</dc:creator>
  <cp:lastModifiedBy>Anuj Garawal</cp:lastModifiedBy>
  <cp:revision>120</cp:revision>
  <dcterms:created xsi:type="dcterms:W3CDTF">2012-02-02T20:49:54Z</dcterms:created>
  <dcterms:modified xsi:type="dcterms:W3CDTF">2015-01-16T08:28:50Z</dcterms:modified>
</cp:coreProperties>
</file>