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handoutMasterIdLst>
    <p:handoutMasterId r:id="rId39"/>
  </p:handoutMasterIdLst>
  <p:sldIdLst>
    <p:sldId id="363" r:id="rId2"/>
    <p:sldId id="258" r:id="rId3"/>
    <p:sldId id="260" r:id="rId4"/>
    <p:sldId id="263" r:id="rId5"/>
    <p:sldId id="288" r:id="rId6"/>
    <p:sldId id="264" r:id="rId7"/>
    <p:sldId id="289" r:id="rId8"/>
    <p:sldId id="275" r:id="rId9"/>
    <p:sldId id="340" r:id="rId10"/>
    <p:sldId id="277" r:id="rId11"/>
    <p:sldId id="278" r:id="rId12"/>
    <p:sldId id="355" r:id="rId13"/>
    <p:sldId id="356" r:id="rId14"/>
    <p:sldId id="282" r:id="rId15"/>
    <p:sldId id="360" r:id="rId16"/>
    <p:sldId id="357" r:id="rId17"/>
    <p:sldId id="287" r:id="rId18"/>
    <p:sldId id="350" r:id="rId19"/>
    <p:sldId id="290" r:id="rId20"/>
    <p:sldId id="351" r:id="rId21"/>
    <p:sldId id="291" r:id="rId22"/>
    <p:sldId id="292" r:id="rId23"/>
    <p:sldId id="341" r:id="rId24"/>
    <p:sldId id="362" r:id="rId25"/>
    <p:sldId id="294" r:id="rId26"/>
    <p:sldId id="293" r:id="rId27"/>
    <p:sldId id="295" r:id="rId28"/>
    <p:sldId id="298" r:id="rId29"/>
    <p:sldId id="301" r:id="rId30"/>
    <p:sldId id="302" r:id="rId31"/>
    <p:sldId id="352" r:id="rId32"/>
    <p:sldId id="353" r:id="rId33"/>
    <p:sldId id="354" r:id="rId34"/>
    <p:sldId id="304" r:id="rId35"/>
    <p:sldId id="303" r:id="rId36"/>
    <p:sldId id="34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s" lastIdx="3" clrIdx="0"/>
  <p:cmAuthor id="1" name="William/Cheryl Ferguson" initials="CF" lastIdx="8" clrIdx="1"/>
  <p:cmAuthor id="2" name="WileyService" initials="W"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autoAdjust="0"/>
  </p:normalViewPr>
  <p:slideViewPr>
    <p:cSldViewPr>
      <p:cViewPr varScale="1">
        <p:scale>
          <a:sx n="99" d="100"/>
          <a:sy n="99" d="100"/>
        </p:scale>
        <p:origin x="-282"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4D5C6-AB17-7B4C-A0E9-0ED286AAA58C}" type="datetimeFigureOut">
              <a:rPr lang="en-US" smtClean="0">
                <a:latin typeface="Liberation Serif" panose="02020603050405020304" pitchFamily="18" charset="0"/>
              </a:rPr>
              <a:pPr/>
              <a:t>1/5/2015</a:t>
            </a:fld>
            <a:endParaRPr lang="en-US" dirty="0">
              <a:latin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10E5C-1EED-F047-8B5C-5AB08E4B88D0}" type="slidenum">
              <a:rPr lang="en-US" smtClean="0">
                <a:latin typeface="Liberation Serif" panose="02020603050405020304" pitchFamily="18" charset="0"/>
              </a:rPr>
              <a:pPr/>
              <a:t>‹#›</a:t>
            </a:fld>
            <a:endParaRPr lang="en-US" dirty="0">
              <a:latin typeface="Liberation Serif" panose="02020603050405020304" pitchFamily="18" charset="0"/>
            </a:endParaRPr>
          </a:p>
        </p:txBody>
      </p:sp>
    </p:spTree>
    <p:extLst>
      <p:ext uri="{BB962C8B-B14F-4D97-AF65-F5344CB8AC3E}">
        <p14:creationId xmlns:p14="http://schemas.microsoft.com/office/powerpoint/2010/main" val="3178477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90DB83-7635-4E63-9B4B-7057B5DBA547}" type="slidenum">
              <a:rPr lang="en-US"/>
              <a:pPr>
                <a:defRPr/>
              </a:pPr>
              <a:t>‹#›</a:t>
            </a:fld>
            <a:endParaRPr lang="en-US" dirty="0"/>
          </a:p>
        </p:txBody>
      </p:sp>
    </p:spTree>
    <p:extLst>
      <p:ext uri="{BB962C8B-B14F-4D97-AF65-F5344CB8AC3E}">
        <p14:creationId xmlns:p14="http://schemas.microsoft.com/office/powerpoint/2010/main" val="247345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515EC7A-14FD-4DCC-8ECB-6BFE16A348A1}"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5.1</a:t>
            </a:r>
          </a:p>
          <a:p>
            <a:r>
              <a:rPr lang="en-US" b="1" dirty="0" smtClean="0"/>
              <a:t>Bedugul, Indonesia. </a:t>
            </a:r>
            <a:r>
              <a:rPr lang="en-US" dirty="0" smtClean="0"/>
              <a:t>This woman working at a brick-making</a:t>
            </a:r>
          </a:p>
          <a:p>
            <a:r>
              <a:rPr lang="en-US" dirty="0" smtClean="0"/>
              <a:t>facility in the village of Bedugul on the Indonesian island of Bali</a:t>
            </a:r>
          </a:p>
          <a:p>
            <a:r>
              <a:rPr lang="en-US" dirty="0" smtClean="0"/>
              <a:t>makes about 45 cents (U.S.) per hour and works 10 hours a day,</a:t>
            </a:r>
          </a:p>
          <a:p>
            <a:r>
              <a:rPr lang="en-US" dirty="0" smtClean="0"/>
              <a:t>6 days a week. © H. J. de Blij.</a:t>
            </a:r>
          </a:p>
        </p:txBody>
      </p:sp>
    </p:spTree>
    <p:extLst>
      <p:ext uri="{BB962C8B-B14F-4D97-AF65-F5344CB8AC3E}">
        <p14:creationId xmlns:p14="http://schemas.microsoft.com/office/powerpoint/2010/main" val="391864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2B54814A-5EFA-43C2-BBAD-AB31DD213AA2}" type="slidenum">
              <a:rPr lang="en-US" smtClean="0"/>
              <a:pPr/>
              <a:t>11</a:t>
            </a:fld>
            <a:endParaRPr 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0894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F84ACDD4-EDCD-454A-9654-E84456B5FC60}" type="slidenum">
              <a:rPr lang="en-US" smtClean="0"/>
              <a:pPr/>
              <a:t>14</a:t>
            </a:fld>
            <a:endParaRPr 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6290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48EB4D15-88F6-4C25-B0A4-8D74CCDFC50A}" type="slidenum">
              <a:rPr lang="en-US" smtClean="0"/>
              <a:pPr/>
              <a:t>15</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5498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820456E-848A-4E1D-B08F-896D7CD1EAB9}" type="slidenum">
              <a:rPr lang="en-US" smtClean="0"/>
              <a:pPr/>
              <a:t>17</a:t>
            </a:fld>
            <a:endParaRPr 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9232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2763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0040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2325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b="1" dirty="0" smtClean="0"/>
              <a:t>Figure 5.11</a:t>
            </a:r>
          </a:p>
          <a:p>
            <a:r>
              <a:rPr lang="en-US" b="1" dirty="0" smtClean="0"/>
              <a:t>New York, New York. </a:t>
            </a:r>
            <a:r>
              <a:rPr lang="en-US" dirty="0" smtClean="0"/>
              <a:t>© Alexander B. Murphy.</a:t>
            </a:r>
            <a:endParaRPr lang="en-US" sz="1000" dirty="0" smtClean="0"/>
          </a:p>
        </p:txBody>
      </p:sp>
      <p:sp>
        <p:nvSpPr>
          <p:cNvPr id="55299" name="Slide Number Placeholder 3"/>
          <p:cNvSpPr>
            <a:spLocks noGrp="1"/>
          </p:cNvSpPr>
          <p:nvPr>
            <p:ph type="sldNum" sz="quarter" idx="5"/>
          </p:nvPr>
        </p:nvSpPr>
        <p:spPr>
          <a:noFill/>
        </p:spPr>
        <p:txBody>
          <a:bodyPr/>
          <a:lstStyle/>
          <a:p>
            <a:fld id="{2EE16CB1-AD8C-4DEA-B202-6D896363BEDD}" type="slidenum">
              <a:rPr lang="en-US" smtClean="0"/>
              <a:pPr/>
              <a:t>21</a:t>
            </a:fld>
            <a:endParaRPr lang="en-US" dirty="0" smtClean="0"/>
          </a:p>
        </p:txBody>
      </p:sp>
    </p:spTree>
    <p:extLst>
      <p:ext uri="{BB962C8B-B14F-4D97-AF65-F5344CB8AC3E}">
        <p14:creationId xmlns:p14="http://schemas.microsoft.com/office/powerpoint/2010/main" val="186065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9116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698B3D5E-A248-48E7-8057-629CA4FEEC54}" type="slidenum">
              <a:rPr lang="en-US" smtClean="0"/>
              <a:pPr/>
              <a:t>23</a:t>
            </a:fld>
            <a:endParaRPr 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1345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48EB4D15-88F6-4C25-B0A4-8D74CCDFC50A}" type="slidenum">
              <a:rPr lang="en-US" smtClean="0"/>
              <a:pPr/>
              <a:t>3</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9225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1950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dirty="0" smtClean="0"/>
              <a:t>Credit: Sarah J. Halvorson, University of Montana</a:t>
            </a:r>
          </a:p>
        </p:txBody>
      </p:sp>
      <p:sp>
        <p:nvSpPr>
          <p:cNvPr id="61443" name="Slide Number Placeholder 3"/>
          <p:cNvSpPr>
            <a:spLocks noGrp="1"/>
          </p:cNvSpPr>
          <p:nvPr>
            <p:ph type="sldNum" sz="quarter" idx="5"/>
          </p:nvPr>
        </p:nvSpPr>
        <p:spPr>
          <a:noFill/>
        </p:spPr>
        <p:txBody>
          <a:bodyPr/>
          <a:lstStyle/>
          <a:p>
            <a:fld id="{8910EB4C-B6D2-4959-A133-CAF8E6E65EDA}" type="slidenum">
              <a:rPr lang="en-US" smtClean="0"/>
              <a:pPr/>
              <a:t>26</a:t>
            </a:fld>
            <a:endParaRPr lang="en-US" dirty="0" smtClean="0"/>
          </a:p>
        </p:txBody>
      </p:sp>
    </p:spTree>
    <p:extLst>
      <p:ext uri="{BB962C8B-B14F-4D97-AF65-F5344CB8AC3E}">
        <p14:creationId xmlns:p14="http://schemas.microsoft.com/office/powerpoint/2010/main" val="34620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52736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4206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fld id="{24827E56-583B-4A28-B354-D3ABABF230CD}" type="slidenum">
              <a:rPr lang="en-US" smtClean="0"/>
              <a:pPr/>
              <a:t>29</a:t>
            </a:fld>
            <a:endParaRPr lang="en-US" dirty="0" smtClean="0"/>
          </a:p>
        </p:txBody>
      </p:sp>
    </p:spTree>
    <p:extLst>
      <p:ext uri="{BB962C8B-B14F-4D97-AF65-F5344CB8AC3E}">
        <p14:creationId xmlns:p14="http://schemas.microsoft.com/office/powerpoint/2010/main" val="680328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fld id="{7E2E1777-695C-4A9F-8375-3791247B94ED}" type="slidenum">
              <a:rPr lang="en-US" smtClean="0"/>
              <a:pPr/>
              <a:t>30</a:t>
            </a:fld>
            <a:endParaRPr lang="en-US" dirty="0" smtClean="0"/>
          </a:p>
        </p:txBody>
      </p:sp>
    </p:spTree>
    <p:extLst>
      <p:ext uri="{BB962C8B-B14F-4D97-AF65-F5344CB8AC3E}">
        <p14:creationId xmlns:p14="http://schemas.microsoft.com/office/powerpoint/2010/main" val="2851292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8613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16209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4092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dirty="0" smtClean="0"/>
          </a:p>
        </p:txBody>
      </p:sp>
      <p:sp>
        <p:nvSpPr>
          <p:cNvPr id="74755" name="Slide Number Placeholder 3"/>
          <p:cNvSpPr>
            <a:spLocks noGrp="1"/>
          </p:cNvSpPr>
          <p:nvPr>
            <p:ph type="sldNum" sz="quarter" idx="5"/>
          </p:nvPr>
        </p:nvSpPr>
        <p:spPr>
          <a:noFill/>
        </p:spPr>
        <p:txBody>
          <a:bodyPr/>
          <a:lstStyle/>
          <a:p>
            <a:fld id="{FEDD77A6-5C63-4957-B953-CFB1794035F2}" type="slidenum">
              <a:rPr lang="en-US" smtClean="0"/>
              <a:pPr/>
              <a:t>34</a:t>
            </a:fld>
            <a:endParaRPr lang="en-US" dirty="0" smtClean="0"/>
          </a:p>
        </p:txBody>
      </p:sp>
    </p:spTree>
    <p:extLst>
      <p:ext uri="{BB962C8B-B14F-4D97-AF65-F5344CB8AC3E}">
        <p14:creationId xmlns:p14="http://schemas.microsoft.com/office/powerpoint/2010/main" val="125226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CC43D85-6759-4635-99B8-1976F6DA0E22}"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9009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7888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8558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b="1" dirty="0" smtClean="0"/>
              <a:t>Figure 5.2</a:t>
            </a:r>
          </a:p>
          <a:p>
            <a:r>
              <a:rPr lang="en-US" b="1" dirty="0" smtClean="0"/>
              <a:t>United States. </a:t>
            </a:r>
            <a:r>
              <a:rPr lang="en-US" dirty="0" smtClean="0"/>
              <a:t>Although biologically there is only one human</a:t>
            </a:r>
          </a:p>
          <a:p>
            <a:r>
              <a:rPr lang="en-US" dirty="0" smtClean="0"/>
              <a:t>race, we are constantly asked to choose race “boxes” for ourselves.</a:t>
            </a:r>
          </a:p>
          <a:p>
            <a:r>
              <a:rPr lang="en-US" dirty="0" smtClean="0"/>
              <a:t>This page of the 2010 United States Census asks the</a:t>
            </a:r>
          </a:p>
          <a:p>
            <a:r>
              <a:rPr lang="en-US" dirty="0" smtClean="0"/>
              <a:t>individual, “What is your race?” and directs the individual to</a:t>
            </a:r>
          </a:p>
          <a:p>
            <a:r>
              <a:rPr lang="en-US" dirty="0" smtClean="0"/>
              <a:t>“Mark one or more races to indicate what you consider yourself to be.” © U.S. Census Bureau</a:t>
            </a:r>
          </a:p>
        </p:txBody>
      </p:sp>
      <p:sp>
        <p:nvSpPr>
          <p:cNvPr id="24579" name="Slide Number Placeholder 3"/>
          <p:cNvSpPr>
            <a:spLocks noGrp="1"/>
          </p:cNvSpPr>
          <p:nvPr>
            <p:ph type="sldNum" sz="quarter" idx="5"/>
          </p:nvPr>
        </p:nvSpPr>
        <p:spPr>
          <a:noFill/>
        </p:spPr>
        <p:txBody>
          <a:bodyPr/>
          <a:lstStyle/>
          <a:p>
            <a:fld id="{57C21436-F4B0-4890-9EBE-E1D6D1D23BB3}" type="slidenum">
              <a:rPr lang="en-US" smtClean="0"/>
              <a:pPr/>
              <a:t>5</a:t>
            </a:fld>
            <a:endParaRPr lang="en-US" dirty="0" smtClean="0"/>
          </a:p>
        </p:txBody>
      </p:sp>
    </p:spTree>
    <p:extLst>
      <p:ext uri="{BB962C8B-B14F-4D97-AF65-F5344CB8AC3E}">
        <p14:creationId xmlns:p14="http://schemas.microsoft.com/office/powerpoint/2010/main" val="301564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DA5D18AE-5635-4634-8C7B-AD906D9BDBD5}" type="slidenum">
              <a:rPr lang="en-US" smtClean="0"/>
              <a:pPr/>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337412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b="1" dirty="0" smtClean="0"/>
              <a:t>Figure 5.3</a:t>
            </a:r>
          </a:p>
          <a:p>
            <a:r>
              <a:rPr lang="es-ES" b="1" dirty="0" smtClean="0"/>
              <a:t>Darwin, Australia. </a:t>
            </a:r>
            <a:r>
              <a:rPr lang="es-ES" dirty="0" smtClean="0"/>
              <a:t>© H. J. de Blij</a:t>
            </a:r>
            <a:endParaRPr lang="en-US" dirty="0" smtClean="0"/>
          </a:p>
        </p:txBody>
      </p:sp>
      <p:sp>
        <p:nvSpPr>
          <p:cNvPr id="28675" name="Slide Number Placeholder 3"/>
          <p:cNvSpPr>
            <a:spLocks noGrp="1"/>
          </p:cNvSpPr>
          <p:nvPr>
            <p:ph type="sldNum" sz="quarter" idx="5"/>
          </p:nvPr>
        </p:nvSpPr>
        <p:spPr>
          <a:noFill/>
        </p:spPr>
        <p:txBody>
          <a:bodyPr/>
          <a:lstStyle/>
          <a:p>
            <a:fld id="{184BE9B7-892E-4B25-98B4-69F2F0D251FF}" type="slidenum">
              <a:rPr lang="en-US" smtClean="0"/>
              <a:pPr/>
              <a:t>7</a:t>
            </a:fld>
            <a:endParaRPr lang="en-US" dirty="0" smtClean="0"/>
          </a:p>
        </p:txBody>
      </p:sp>
    </p:spTree>
    <p:extLst>
      <p:ext uri="{BB962C8B-B14F-4D97-AF65-F5344CB8AC3E}">
        <p14:creationId xmlns:p14="http://schemas.microsoft.com/office/powerpoint/2010/main" val="302073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044A5BCD-1667-4D62-8F16-C64258F01CD3}"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409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9282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9751021-C2AF-45A4-862E-2D0A96CBB401}" type="slidenum">
              <a:rPr lang="en-US" smtClean="0"/>
              <a:pPr/>
              <a:t>10</a:t>
            </a:fld>
            <a:endParaRPr 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The Quote comes from Geographers</a:t>
            </a:r>
            <a:r>
              <a:rPr lang="en-US" baseline="0" dirty="0" smtClean="0"/>
              <a:t> Douglas Massey and Nancy Denton</a:t>
            </a:r>
            <a:endParaRPr lang="en-US" dirty="0" smtClean="0"/>
          </a:p>
        </p:txBody>
      </p:sp>
    </p:spTree>
    <p:extLst>
      <p:ext uri="{BB962C8B-B14F-4D97-AF65-F5344CB8AC3E}">
        <p14:creationId xmlns:p14="http://schemas.microsoft.com/office/powerpoint/2010/main" val="342655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567224-FEC0-444A-9816-222926F9D2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5692FA-7ADF-4C2B-A406-48C4EDF6D7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43F9C9-BE56-4833-8C85-50948BF7493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Copyright © 2015 John Wiley &amp; Sons, Inc. All rights reserved. </a:t>
            </a:r>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D879B2A0-3086-41E6-8085-8786043ED2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993314-C5E4-458D-886C-ED3A9367B6A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D9F8DC-6C93-485B-9174-D84FDE59370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D79336-3394-412C-A825-A754852F8FC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8FA508-829E-4E1C-B278-A5444B15FE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4D7C6D-B58A-4C6C-8A58-90376844FFC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4E9ADD1-D4F5-491C-BDD1-74B9FDE83A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FA3BE2-7DA6-4352-8603-C6B6E9D753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BDB8F01-EF21-4B6A-A5E6-DE7F71F042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3"/>
          </p:nvPr>
        </p:nvSpPr>
        <p:spPr>
          <a:xfrm>
            <a:off x="2171700" y="6492875"/>
            <a:ext cx="4800600" cy="365125"/>
          </a:xfrm>
          <a:prstGeom prst="rect">
            <a:avLst/>
          </a:prstGeom>
        </p:spPr>
        <p:txBody>
          <a:bodyPr vert="horz" lIns="91440" tIns="45720" rIns="91440" bIns="45720" rtlCol="0" anchor="ctr"/>
          <a:lstStyle>
            <a:lvl1pPr algn="ctr">
              <a:defRPr sz="1000">
                <a:solidFill>
                  <a:schemeClr val="tx1">
                    <a:tint val="75000"/>
                  </a:schemeClr>
                </a:solidFill>
                <a:latin typeface="Liberation Serif" panose="02020603050405020304" pitchFamily="18" charset="0"/>
              </a:defRPr>
            </a:lvl1pPr>
          </a:lstStyle>
          <a:p>
            <a:pPr>
              <a:defRPr/>
            </a:pPr>
            <a:r>
              <a:rPr lang="en-US" dirty="0" smtClean="0"/>
              <a:t>Copyright © 2015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erif" panose="02020603050405020304" pitchFamily="18" charset="0"/>
              </a:defRPr>
            </a:lvl1pPr>
          </a:lstStyle>
          <a:p>
            <a:pPr>
              <a:defRPr/>
            </a:pPr>
            <a:fld id="{394FC0DA-89F2-49F5-936D-0F1BFF9B650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scoop.it/t/geography-education?tag=gender" TargetMode="External"/><Relationship Id="rId3" Type="http://schemas.openxmlformats.org/officeDocument/2006/relationships/hyperlink" Target="http://urban.org/pubs/gayatlas/" TargetMode="External"/><Relationship Id="rId7" Type="http://schemas.openxmlformats.org/officeDocument/2006/relationships/hyperlink" Target="http://www.scoop.it/t/geography-education/?tag=ethni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scoop.it/t/geography-education/?tag=race" TargetMode="External"/><Relationship Id="rId5" Type="http://schemas.openxmlformats.org/officeDocument/2006/relationships/hyperlink" Target="http://cain.ulst.ac.uk/mccormick/intro.htm" TargetMode="External"/><Relationship Id="rId4" Type="http://schemas.openxmlformats.org/officeDocument/2006/relationships/hyperlink" Target="http://www.census.gov/hhes/www/housing/resseg/papertoc.html" TargetMode="External"/><Relationship Id="rId9" Type="http://schemas.openxmlformats.org/officeDocument/2006/relationships/hyperlink" Target="http://www.scoop.it/t/geography-education?tag=sexualit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76" y="3413760"/>
            <a:ext cx="8004048" cy="1844040"/>
          </a:xfrm>
          <a:prstGeom prst="rect">
            <a:avLst/>
          </a:prstGeom>
        </p:spPr>
      </p:pic>
    </p:spTree>
    <p:extLst>
      <p:ext uri="{BB962C8B-B14F-4D97-AF65-F5344CB8AC3E}">
        <p14:creationId xmlns:p14="http://schemas.microsoft.com/office/powerpoint/2010/main" val="350873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81000" y="1219200"/>
            <a:ext cx="8229600" cy="2057400"/>
          </a:xfrm>
        </p:spPr>
        <p:txBody>
          <a:bodyPr/>
          <a:lstStyle/>
          <a:p>
            <a:pPr marL="0" indent="0" eaLnBrk="1" hangingPunct="1">
              <a:buNone/>
              <a:defRPr/>
            </a:pPr>
            <a:r>
              <a:rPr lang="en-US" sz="2800" dirty="0" smtClean="0">
                <a:latin typeface="Liberation Serif" panose="02020603050405020304" pitchFamily="18" charset="0"/>
              </a:rPr>
              <a:t>“the degree </a:t>
            </a:r>
            <a:r>
              <a:rPr lang="en-US" sz="2800" dirty="0">
                <a:latin typeface="Liberation Serif" panose="02020603050405020304" pitchFamily="18" charset="0"/>
              </a:rPr>
              <a:t>to </a:t>
            </a:r>
            <a:r>
              <a:rPr lang="en-US" sz="2800" dirty="0" smtClean="0">
                <a:latin typeface="Liberation Serif" panose="02020603050405020304" pitchFamily="18" charset="0"/>
              </a:rPr>
              <a:t>which two </a:t>
            </a:r>
            <a:r>
              <a:rPr lang="en-US" sz="2800" dirty="0">
                <a:latin typeface="Liberation Serif" panose="02020603050405020304" pitchFamily="18" charset="0"/>
              </a:rPr>
              <a:t>or more </a:t>
            </a:r>
            <a:r>
              <a:rPr lang="en-US" sz="2800" b="1" dirty="0">
                <a:latin typeface="Liberation Serif" panose="02020603050405020304" pitchFamily="18" charset="0"/>
              </a:rPr>
              <a:t>groups live separately</a:t>
            </a:r>
            <a:r>
              <a:rPr lang="en-US" sz="2800" dirty="0">
                <a:latin typeface="Liberation Serif" panose="02020603050405020304" pitchFamily="18" charset="0"/>
              </a:rPr>
              <a:t> from one another, </a:t>
            </a:r>
            <a:r>
              <a:rPr lang="en-US" sz="2800" dirty="0" smtClean="0">
                <a:latin typeface="Liberation Serif" panose="02020603050405020304" pitchFamily="18" charset="0"/>
              </a:rPr>
              <a:t>in different </a:t>
            </a:r>
            <a:r>
              <a:rPr lang="en-US" sz="2800" dirty="0">
                <a:latin typeface="Liberation Serif" panose="02020603050405020304" pitchFamily="18" charset="0"/>
              </a:rPr>
              <a:t>parts of the urban environment</a:t>
            </a:r>
            <a:r>
              <a:rPr lang="en-US" sz="2800" dirty="0" smtClean="0">
                <a:latin typeface="Liberation Serif" panose="02020603050405020304" pitchFamily="18" charset="0"/>
              </a:rPr>
              <a:t>.”   			</a:t>
            </a:r>
            <a:br>
              <a:rPr lang="en-US" sz="2800" dirty="0" smtClean="0">
                <a:latin typeface="Liberation Serif" panose="02020603050405020304" pitchFamily="18" charset="0"/>
              </a:rPr>
            </a:br>
            <a:r>
              <a:rPr lang="en-US" sz="2800" dirty="0" smtClean="0">
                <a:latin typeface="Liberation Serif" panose="02020603050405020304" pitchFamily="18" charset="0"/>
              </a:rPr>
              <a:t>			</a:t>
            </a:r>
            <a:r>
              <a:rPr lang="en-US" sz="1600" dirty="0" smtClean="0">
                <a:latin typeface="Liberation Serif" panose="02020603050405020304" pitchFamily="18" charset="0"/>
              </a:rPr>
              <a:t>-</a:t>
            </a:r>
            <a:r>
              <a:rPr lang="en-US" sz="1600" dirty="0">
                <a:latin typeface="Liberation Serif" panose="02020603050405020304" pitchFamily="18" charset="0"/>
              </a:rPr>
              <a:t>Geographers Douglas Massey and Nancy </a:t>
            </a:r>
            <a:r>
              <a:rPr lang="en-US" sz="1600" dirty="0" smtClean="0">
                <a:latin typeface="Liberation Serif" panose="02020603050405020304" pitchFamily="18" charset="0"/>
              </a:rPr>
              <a:t>Denton</a:t>
            </a: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eaLnBrk="1" hangingPunct="1">
              <a:buFont typeface="Arial" charset="0"/>
              <a:buNone/>
              <a:defRPr/>
            </a:pPr>
            <a:endParaRPr lang="en-US" dirty="0" smtClean="0">
              <a:latin typeface="Liberation Serif" panose="02020603050405020304"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5" name="TextBox 4"/>
          <p:cNvSpPr txBox="1"/>
          <p:nvPr/>
        </p:nvSpPr>
        <p:spPr>
          <a:xfrm>
            <a:off x="152400" y="381000"/>
            <a:ext cx="8839200" cy="630942"/>
          </a:xfrm>
          <a:prstGeom prst="rect">
            <a:avLst/>
          </a:prstGeom>
          <a:noFill/>
        </p:spPr>
        <p:txBody>
          <a:bodyPr wrap="square" rtlCol="0">
            <a:spAutoFit/>
          </a:bodyPr>
          <a:lstStyle/>
          <a:p>
            <a:pPr algn="ctr"/>
            <a:r>
              <a:rPr lang="en-US" sz="3500" dirty="0" smtClean="0">
                <a:latin typeface="Liberation Serif" panose="02020603050405020304" pitchFamily="18" charset="0"/>
              </a:rPr>
              <a:t>Residential Segregation: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561" y="2536116"/>
            <a:ext cx="6368879" cy="40233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6"/>
          <p:cNvSpPr txBox="1">
            <a:spLocks noChangeArrowheads="1"/>
          </p:cNvSpPr>
          <p:nvPr/>
        </p:nvSpPr>
        <p:spPr bwMode="auto">
          <a:xfrm>
            <a:off x="381000" y="381000"/>
            <a:ext cx="3429000" cy="5139869"/>
          </a:xfrm>
          <a:prstGeom prst="rect">
            <a:avLst/>
          </a:prstGeom>
          <a:noFill/>
          <a:ln w="9525">
            <a:noFill/>
            <a:miter lim="800000"/>
            <a:headEnd/>
            <a:tailEnd/>
          </a:ln>
        </p:spPr>
        <p:txBody>
          <a:bodyPr wrap="square">
            <a:spAutoFit/>
          </a:bodyPr>
          <a:lstStyle/>
          <a:p>
            <a:pPr eaLnBrk="1" hangingPunct="1">
              <a:defRPr/>
            </a:pPr>
            <a:r>
              <a:rPr lang="en-US" sz="2800" dirty="0">
                <a:latin typeface="Liberation Serif" panose="02020603050405020304" pitchFamily="18" charset="0"/>
              </a:rPr>
              <a:t>Five measures of segregation: </a:t>
            </a:r>
            <a:endParaRPr lang="en-US" sz="2800" dirty="0" smtClean="0">
              <a:latin typeface="Liberation Serif" panose="02020603050405020304" pitchFamily="18" charset="0"/>
            </a:endParaRPr>
          </a:p>
          <a:p>
            <a:pPr eaLnBrk="1" hangingPunct="1">
              <a:defRPr/>
            </a:pPr>
            <a:endParaRPr lang="en-US" sz="2800" dirty="0">
              <a:latin typeface="Liberation Serif" panose="02020603050405020304" pitchFamily="18" charset="0"/>
            </a:endParaRPr>
          </a:p>
          <a:p>
            <a:pPr marL="800100" lvl="1" indent="-342900" eaLnBrk="1" hangingPunct="1">
              <a:buFont typeface="Arial" panose="020B0604020202020204" pitchFamily="34" charset="0"/>
              <a:buChar char="•"/>
              <a:defRPr/>
            </a:pPr>
            <a:r>
              <a:rPr lang="en-US" sz="2400" dirty="0">
                <a:latin typeface="Liberation Serif" panose="02020603050405020304" pitchFamily="18" charset="0"/>
              </a:rPr>
              <a:t>Evenness		</a:t>
            </a:r>
          </a:p>
          <a:p>
            <a:pPr marL="800100" lvl="1" indent="-342900" eaLnBrk="1" hangingPunct="1">
              <a:buFont typeface="Arial" panose="020B0604020202020204" pitchFamily="34" charset="0"/>
              <a:buChar char="•"/>
              <a:defRPr/>
            </a:pPr>
            <a:r>
              <a:rPr lang="en-US" sz="2400" dirty="0">
                <a:latin typeface="Liberation Serif" panose="02020603050405020304" pitchFamily="18" charset="0"/>
              </a:rPr>
              <a:t>Exposure </a:t>
            </a:r>
            <a:endParaRPr lang="en-US" sz="2400" dirty="0" smtClean="0">
              <a:latin typeface="Liberation Serif" panose="02020603050405020304" pitchFamily="18" charset="0"/>
            </a:endParaRPr>
          </a:p>
          <a:p>
            <a:pPr marL="800100" lvl="1" indent="-342900" eaLnBrk="1" hangingPunct="1">
              <a:buFont typeface="Arial" panose="020B0604020202020204" pitchFamily="34" charset="0"/>
              <a:buChar char="•"/>
              <a:defRPr/>
            </a:pPr>
            <a:endParaRPr lang="en-US" sz="2400" dirty="0">
              <a:latin typeface="Liberation Serif" panose="02020603050405020304" pitchFamily="18" charset="0"/>
            </a:endParaRPr>
          </a:p>
          <a:p>
            <a:pPr marL="800100" lvl="1" indent="-342900" eaLnBrk="1" hangingPunct="1">
              <a:buFont typeface="Arial" panose="020B0604020202020204" pitchFamily="34" charset="0"/>
              <a:buChar char="•"/>
              <a:defRPr/>
            </a:pPr>
            <a:r>
              <a:rPr lang="en-US" sz="2400" dirty="0">
                <a:latin typeface="Liberation Serif" panose="02020603050405020304" pitchFamily="18" charset="0"/>
              </a:rPr>
              <a:t>Concentrated	</a:t>
            </a:r>
            <a:endParaRPr lang="en-US" sz="2400" dirty="0" smtClean="0">
              <a:latin typeface="Liberation Serif" panose="02020603050405020304" pitchFamily="18" charset="0"/>
            </a:endParaRPr>
          </a:p>
          <a:p>
            <a:pPr marL="800100" lvl="1" indent="-342900" eaLnBrk="1" hangingPunct="1">
              <a:buFont typeface="Arial" panose="020B0604020202020204" pitchFamily="34" charset="0"/>
              <a:buChar char="•"/>
              <a:defRPr/>
            </a:pPr>
            <a:endParaRPr lang="en-US" sz="2400" dirty="0">
              <a:latin typeface="Liberation Serif" panose="02020603050405020304" pitchFamily="18" charset="0"/>
            </a:endParaRPr>
          </a:p>
          <a:p>
            <a:pPr marL="800100" lvl="1" indent="-342900" eaLnBrk="1" hangingPunct="1">
              <a:buFont typeface="Arial" panose="020B0604020202020204" pitchFamily="34" charset="0"/>
              <a:buChar char="•"/>
              <a:defRPr/>
            </a:pPr>
            <a:r>
              <a:rPr lang="en-US" sz="2400" dirty="0" smtClean="0">
                <a:latin typeface="Liberation Serif" panose="02020603050405020304" pitchFamily="18" charset="0"/>
              </a:rPr>
              <a:t>Centralized</a:t>
            </a:r>
          </a:p>
          <a:p>
            <a:pPr marL="800100" lvl="1" indent="-342900" eaLnBrk="1" hangingPunct="1">
              <a:buFont typeface="Arial" panose="020B0604020202020204" pitchFamily="34" charset="0"/>
              <a:buChar char="•"/>
              <a:defRPr/>
            </a:pPr>
            <a:endParaRPr lang="en-US" sz="2400" dirty="0">
              <a:latin typeface="Liberation Serif" panose="02020603050405020304" pitchFamily="18" charset="0"/>
            </a:endParaRPr>
          </a:p>
          <a:p>
            <a:pPr marL="800100" lvl="1" indent="-342900" eaLnBrk="1" hangingPunct="1">
              <a:buFont typeface="Arial" panose="020B0604020202020204" pitchFamily="34" charset="0"/>
              <a:buChar char="•"/>
              <a:defRPr/>
            </a:pPr>
            <a:r>
              <a:rPr lang="en-US" sz="2400" dirty="0">
                <a:latin typeface="Liberation Serif" panose="02020603050405020304" pitchFamily="18" charset="0"/>
              </a:rPr>
              <a:t>Clustered</a:t>
            </a:r>
          </a:p>
          <a:p>
            <a:pPr algn="ctr"/>
            <a:endParaRPr lang="en-US" sz="2800" b="1" dirty="0">
              <a:solidFill>
                <a:srgbClr val="FF0000"/>
              </a:solidFill>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016" y="162179"/>
            <a:ext cx="4977384" cy="63306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5" name="Rectangle 3"/>
          <p:cNvSpPr>
            <a:spLocks noGrp="1" noChangeArrowheads="1"/>
          </p:cNvSpPr>
          <p:nvPr>
            <p:ph idx="1"/>
          </p:nvPr>
        </p:nvSpPr>
        <p:spPr>
          <a:xfrm>
            <a:off x="457200" y="1524000"/>
            <a:ext cx="8229600" cy="3733800"/>
          </a:xfrm>
        </p:spPr>
        <p:txBody>
          <a:bodyPr/>
          <a:lstStyle/>
          <a:p>
            <a:pPr eaLnBrk="1" hangingPunct="1">
              <a:defRPr/>
            </a:pPr>
            <a:r>
              <a:rPr lang="en-US" sz="2800" dirty="0" smtClean="0">
                <a:latin typeface="Liberation Serif" panose="02020603050405020304" pitchFamily="18" charset="0"/>
              </a:rPr>
              <a:t>Different identities at different scales:</a:t>
            </a:r>
          </a:p>
          <a:p>
            <a:pPr lvl="1" eaLnBrk="1" hangingPunct="1">
              <a:defRPr/>
            </a:pPr>
            <a:r>
              <a:rPr lang="en-US" dirty="0" smtClean="0">
                <a:latin typeface="Liberation Serif" panose="02020603050405020304" pitchFamily="18" charset="0"/>
              </a:rPr>
              <a:t>Individual: </a:t>
            </a:r>
            <a:r>
              <a:rPr lang="en-US" dirty="0">
                <a:latin typeface="Liberation Serif" panose="02020603050405020304" pitchFamily="18" charset="0"/>
              </a:rPr>
              <a:t>brother, sister, </a:t>
            </a:r>
            <a:r>
              <a:rPr lang="en-US" dirty="0" smtClean="0">
                <a:latin typeface="Liberation Serif" panose="02020603050405020304" pitchFamily="18" charset="0"/>
              </a:rPr>
              <a:t>student</a:t>
            </a:r>
          </a:p>
          <a:p>
            <a:pPr lvl="1" eaLnBrk="1" hangingPunct="1">
              <a:defRPr/>
            </a:pPr>
            <a:r>
              <a:rPr lang="en-US" dirty="0" smtClean="0">
                <a:latin typeface="Liberation Serif" panose="02020603050405020304" pitchFamily="18" charset="0"/>
              </a:rPr>
              <a:t>Local: </a:t>
            </a:r>
            <a:r>
              <a:rPr lang="en-US" dirty="0">
                <a:latin typeface="Liberation Serif" panose="02020603050405020304" pitchFamily="18" charset="0"/>
              </a:rPr>
              <a:t>residents of a </a:t>
            </a:r>
            <a:r>
              <a:rPr lang="en-US" dirty="0" smtClean="0">
                <a:latin typeface="Liberation Serif" panose="02020603050405020304" pitchFamily="18" charset="0"/>
              </a:rPr>
              <a:t>neighborhood</a:t>
            </a:r>
          </a:p>
          <a:p>
            <a:pPr lvl="1" eaLnBrk="1" hangingPunct="1">
              <a:defRPr/>
            </a:pPr>
            <a:r>
              <a:rPr lang="en-US" dirty="0" smtClean="0">
                <a:latin typeface="Liberation Serif" panose="02020603050405020304" pitchFamily="18" charset="0"/>
              </a:rPr>
              <a:t>Regional: Southerners</a:t>
            </a:r>
          </a:p>
          <a:p>
            <a:pPr lvl="1" eaLnBrk="1" hangingPunct="1">
              <a:defRPr/>
            </a:pPr>
            <a:r>
              <a:rPr lang="en-US" dirty="0" smtClean="0">
                <a:latin typeface="Liberation Serif" panose="02020603050405020304" pitchFamily="18" charset="0"/>
              </a:rPr>
              <a:t>National: American</a:t>
            </a:r>
          </a:p>
          <a:p>
            <a:pPr lvl="1" eaLnBrk="1" hangingPunct="1">
              <a:defRPr/>
            </a:pPr>
            <a:r>
              <a:rPr lang="en-US" dirty="0" smtClean="0">
                <a:latin typeface="Liberation Serif" panose="02020603050405020304" pitchFamily="18" charset="0"/>
              </a:rPr>
              <a:t>Global: </a:t>
            </a:r>
            <a:r>
              <a:rPr lang="en-US" dirty="0">
                <a:latin typeface="Liberation Serif" panose="02020603050405020304" pitchFamily="18" charset="0"/>
              </a:rPr>
              <a:t>Western, </a:t>
            </a:r>
            <a:r>
              <a:rPr lang="en-US" dirty="0" smtClean="0">
                <a:latin typeface="Liberation Serif" panose="02020603050405020304" pitchFamily="18" charset="0"/>
              </a:rPr>
              <a:t>free</a:t>
            </a:r>
          </a:p>
          <a:p>
            <a:pPr eaLnBrk="1" hangingPunct="1">
              <a:buFont typeface="Arial"/>
              <a:buChar char="•"/>
              <a:defRPr/>
            </a:pPr>
            <a:r>
              <a:rPr lang="en-US" sz="2800" dirty="0" smtClean="0">
                <a:latin typeface="Liberation Serif" panose="02020603050405020304" pitchFamily="18" charset="0"/>
              </a:rPr>
              <a:t>Appropriate </a:t>
            </a:r>
            <a:r>
              <a:rPr lang="en-US" sz="2800" dirty="0">
                <a:latin typeface="Liberation Serif" panose="02020603050405020304" pitchFamily="18" charset="0"/>
              </a:rPr>
              <a:t>identity is revealed at the appropriate </a:t>
            </a:r>
            <a:r>
              <a:rPr lang="en-US" sz="2800" dirty="0" smtClean="0">
                <a:latin typeface="Liberation Serif" panose="02020603050405020304" pitchFamily="18" charset="0"/>
              </a:rPr>
              <a:t>scale.</a:t>
            </a:r>
            <a:endParaRPr lang="en-US" sz="2800" dirty="0">
              <a:latin typeface="Liberation Serif" panose="02020603050405020304" pitchFamily="18" charset="0"/>
            </a:endParaRPr>
          </a:p>
          <a:p>
            <a:pPr eaLnBrk="1" hangingPunct="1">
              <a:buFont typeface="Arial"/>
              <a:buChar char="•"/>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eaLnBrk="1" hangingPunct="1">
              <a:buFont typeface="Arial" charset="0"/>
              <a:buNone/>
              <a:defRPr/>
            </a:pPr>
            <a:endParaRPr lang="en-US" dirty="0" smtClean="0">
              <a:latin typeface="Liberation Serif" panose="02020603050405020304"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7" name="TextBox 6"/>
          <p:cNvSpPr txBox="1"/>
          <p:nvPr/>
        </p:nvSpPr>
        <p:spPr>
          <a:xfrm>
            <a:off x="152400" y="381000"/>
            <a:ext cx="8839200" cy="646331"/>
          </a:xfrm>
          <a:prstGeom prst="rect">
            <a:avLst/>
          </a:prstGeom>
          <a:noFill/>
        </p:spPr>
        <p:txBody>
          <a:bodyPr wrap="square" rtlCol="0">
            <a:spAutoFit/>
          </a:bodyPr>
          <a:lstStyle/>
          <a:p>
            <a:pPr algn="ctr"/>
            <a:r>
              <a:rPr lang="en-US" sz="3600" b="1" dirty="0">
                <a:latin typeface="Liberation Serif" panose="02020603050405020304" pitchFamily="18" charset="0"/>
              </a:rPr>
              <a:t>Identities across </a:t>
            </a:r>
            <a:r>
              <a:rPr lang="en-US" sz="3600" b="1" dirty="0" smtClean="0">
                <a:latin typeface="Liberation Serif" panose="02020603050405020304" pitchFamily="18" charset="0"/>
              </a:rPr>
              <a:t>Scales</a:t>
            </a:r>
            <a:endParaRPr lang="en-US" sz="3600" b="1" dirty="0">
              <a:latin typeface="Liberation Serif" panose="02020603050405020304" pitchFamily="18" charset="0"/>
            </a:endParaRPr>
          </a:p>
        </p:txBody>
      </p:sp>
    </p:spTree>
    <p:extLst>
      <p:ext uri="{BB962C8B-B14F-4D97-AF65-F5344CB8AC3E}">
        <p14:creationId xmlns:p14="http://schemas.microsoft.com/office/powerpoint/2010/main" val="335198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5" name="Rectangle 3"/>
          <p:cNvSpPr>
            <a:spLocks noGrp="1" noChangeArrowheads="1"/>
          </p:cNvSpPr>
          <p:nvPr>
            <p:ph idx="1"/>
          </p:nvPr>
        </p:nvSpPr>
        <p:spPr>
          <a:xfrm>
            <a:off x="457200" y="1295400"/>
            <a:ext cx="8229600" cy="2362200"/>
          </a:xfrm>
        </p:spPr>
        <p:txBody>
          <a:bodyPr/>
          <a:lstStyle/>
          <a:p>
            <a:pPr eaLnBrk="1" hangingPunct="1">
              <a:spcBef>
                <a:spcPts val="500"/>
              </a:spcBef>
            </a:pPr>
            <a:r>
              <a:rPr lang="en-US" sz="2800" dirty="0" smtClean="0">
                <a:latin typeface="Liberation Serif" panose="02020603050405020304" pitchFamily="18" charset="0"/>
              </a:rPr>
              <a:t>NYC </a:t>
            </a:r>
            <a:r>
              <a:rPr lang="en-US" sz="2800" dirty="0">
                <a:latin typeface="Liberation Serif" panose="02020603050405020304" pitchFamily="18" charset="0"/>
              </a:rPr>
              <a:t>has </a:t>
            </a:r>
            <a:r>
              <a:rPr lang="en-US" sz="2800" dirty="0" smtClean="0">
                <a:latin typeface="Liberation Serif" panose="02020603050405020304" pitchFamily="18" charset="0"/>
              </a:rPr>
              <a:t>more immigrants from more diverse backgrounds than other U.S. cities.</a:t>
            </a:r>
            <a:endParaRPr lang="en-US" sz="2800" dirty="0">
              <a:latin typeface="Liberation Serif" panose="02020603050405020304" pitchFamily="18" charset="0"/>
            </a:endParaRPr>
          </a:p>
          <a:p>
            <a:pPr eaLnBrk="1" hangingPunct="1">
              <a:spcBef>
                <a:spcPts val="500"/>
              </a:spcBef>
            </a:pPr>
            <a:r>
              <a:rPr lang="en-US" sz="2800" b="1" dirty="0">
                <a:latin typeface="Liberation Serif" panose="02020603050405020304" pitchFamily="18" charset="0"/>
              </a:rPr>
              <a:t>Succession</a:t>
            </a:r>
            <a:r>
              <a:rPr lang="en-US" sz="2800" dirty="0">
                <a:latin typeface="Liberation Serif" panose="02020603050405020304" pitchFamily="18" charset="0"/>
              </a:rPr>
              <a:t>: New immigrants to a city often move to low-income areas </a:t>
            </a:r>
            <a:r>
              <a:rPr lang="en-US" sz="2800" dirty="0" smtClean="0">
                <a:latin typeface="Liberation Serif" panose="02020603050405020304" pitchFamily="18" charset="0"/>
              </a:rPr>
              <a:t>being slowly </a:t>
            </a:r>
            <a:r>
              <a:rPr lang="en-US" sz="2800" dirty="0">
                <a:latin typeface="Liberation Serif" panose="02020603050405020304" pitchFamily="18" charset="0"/>
              </a:rPr>
              <a:t>abandoned by older immigrant </a:t>
            </a:r>
            <a:r>
              <a:rPr lang="en-US" sz="2800" dirty="0" smtClean="0">
                <a:latin typeface="Liberation Serif" panose="02020603050405020304" pitchFamily="18" charset="0"/>
              </a:rPr>
              <a:t>groups.</a:t>
            </a:r>
            <a:endParaRPr lang="en-US" sz="2800" dirty="0">
              <a:latin typeface="Liberation Serif" panose="02020603050405020304" pitchFamily="18" charset="0"/>
            </a:endParaRPr>
          </a:p>
          <a:p>
            <a:pPr eaLnBrk="1" hangingPunct="1">
              <a:buFont typeface="Arial" charset="0"/>
              <a:buNone/>
              <a:defRPr/>
            </a:pPr>
            <a:endParaRPr lang="en-US" dirty="0" smtClean="0">
              <a:latin typeface="Liberation Serif" panose="02020603050405020304"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7" name="TextBox 6"/>
          <p:cNvSpPr txBox="1"/>
          <p:nvPr/>
        </p:nvSpPr>
        <p:spPr>
          <a:xfrm>
            <a:off x="152400" y="381000"/>
            <a:ext cx="8839200" cy="646331"/>
          </a:xfrm>
          <a:prstGeom prst="rect">
            <a:avLst/>
          </a:prstGeom>
          <a:noFill/>
        </p:spPr>
        <p:txBody>
          <a:bodyPr wrap="square" rtlCol="0">
            <a:spAutoFit/>
          </a:bodyPr>
          <a:lstStyle/>
          <a:p>
            <a:pPr algn="ctr"/>
            <a:r>
              <a:rPr lang="en-US" sz="3600" b="1" dirty="0">
                <a:latin typeface="Liberation Serif" panose="02020603050405020304" pitchFamily="18" charset="0"/>
              </a:rPr>
              <a:t>The Scale of New </a:t>
            </a:r>
            <a:r>
              <a:rPr lang="en-US" sz="3600" b="1" dirty="0" smtClean="0">
                <a:latin typeface="Liberation Serif" panose="02020603050405020304" pitchFamily="18" charset="0"/>
              </a:rPr>
              <a:t>York</a:t>
            </a:r>
            <a:endParaRPr lang="en-US" sz="3600" b="1" dirty="0">
              <a:latin typeface="Liberation Serif" panose="02020603050405020304" pitchFamily="18" charset="0"/>
            </a:endParaRPr>
          </a:p>
        </p:txBody>
      </p:sp>
      <p:sp>
        <p:nvSpPr>
          <p:cNvPr id="2" name="TextBox 1"/>
          <p:cNvSpPr txBox="1"/>
          <p:nvPr/>
        </p:nvSpPr>
        <p:spPr>
          <a:xfrm>
            <a:off x="457200" y="3962400"/>
            <a:ext cx="4419600"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Liberation Serif" panose="02020603050405020304" pitchFamily="18" charset="0"/>
              </a:rPr>
              <a:t>Many new immigrants focus on the streetscapes, creating businesses to serve their community and reflect their culture.</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047" y="3253934"/>
            <a:ext cx="3836116" cy="3177125"/>
          </a:xfrm>
          <a:prstGeom prst="rect">
            <a:avLst/>
          </a:prstGeom>
        </p:spPr>
      </p:pic>
    </p:spTree>
    <p:extLst>
      <p:ext uri="{BB962C8B-B14F-4D97-AF65-F5344CB8AC3E}">
        <p14:creationId xmlns:p14="http://schemas.microsoft.com/office/powerpoint/2010/main" val="184505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noChangeArrowheads="1"/>
          </p:cNvPicPr>
          <p:nvPr/>
        </p:nvPicPr>
        <p:blipFill>
          <a:blip r:embed="rId3" cstate="print"/>
          <a:srcRect/>
          <a:stretch>
            <a:fillRect/>
          </a:stretch>
        </p:blipFill>
        <p:spPr bwMode="auto">
          <a:xfrm>
            <a:off x="2286000" y="381000"/>
            <a:ext cx="4572000" cy="1447800"/>
          </a:xfrm>
          <a:prstGeom prst="rect">
            <a:avLst/>
          </a:prstGeom>
          <a:noFill/>
          <a:ln w="9525">
            <a:noFill/>
            <a:miter lim="800000"/>
            <a:headEnd/>
            <a:tailEnd/>
          </a:ln>
        </p:spPr>
      </p:pic>
      <p:sp>
        <p:nvSpPr>
          <p:cNvPr id="43010" name="Rectangle 6"/>
          <p:cNvSpPr>
            <a:spLocks noChangeArrowheads="1"/>
          </p:cNvSpPr>
          <p:nvPr/>
        </p:nvSpPr>
        <p:spPr bwMode="auto">
          <a:xfrm>
            <a:off x="685800" y="2274888"/>
            <a:ext cx="7620000" cy="2678112"/>
          </a:xfrm>
          <a:prstGeom prst="rect">
            <a:avLst/>
          </a:prstGeom>
          <a:noFill/>
          <a:ln w="9525">
            <a:noFill/>
            <a:miter lim="800000"/>
            <a:headEnd/>
            <a:tailEnd/>
          </a:ln>
        </p:spPr>
        <p:txBody>
          <a:bodyPr>
            <a:spAutoFit/>
          </a:bodyPr>
          <a:lstStyle/>
          <a:p>
            <a:r>
              <a:rPr lang="en-US" sz="2800" dirty="0">
                <a:latin typeface="Liberation Serif" panose="02020603050405020304" pitchFamily="18" charset="0"/>
              </a:rPr>
              <a:t>Recall the last time you were asked to check a box for your race. Does that box factor into how you make sense of yourself</a:t>
            </a:r>
          </a:p>
          <a:p>
            <a:r>
              <a:rPr lang="en-US" sz="2800" dirty="0">
                <a:latin typeface="Liberation Serif" panose="02020603050405020304" pitchFamily="18" charset="0"/>
              </a:rPr>
              <a:t>individually, locally, regionally, nationally, and globally? What impact might it have on how other people view you?</a:t>
            </a: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Liberation Serif" panose="02020603050405020304" pitchFamily="18" charset="0"/>
              </a:rPr>
              <a:t>Key Question:</a:t>
            </a:r>
          </a:p>
        </p:txBody>
      </p:sp>
      <p:sp>
        <p:nvSpPr>
          <p:cNvPr id="19458" name="Rectangle 3"/>
          <p:cNvSpPr>
            <a:spLocks noGrp="1" noChangeArrowheads="1"/>
          </p:cNvSpPr>
          <p:nvPr>
            <p:ph idx="1"/>
          </p:nvPr>
        </p:nvSpPr>
        <p:spPr/>
        <p:txBody>
          <a:bodyPr/>
          <a:lstStyle/>
          <a:p>
            <a:pPr marL="742950" indent="-742950" eaLnBrk="1" hangingPunct="1">
              <a:buFont typeface="+mj-lt"/>
              <a:buAutoNum type="arabicPeriod" startAt="2"/>
            </a:pPr>
            <a:r>
              <a:rPr lang="en-US" sz="3600" dirty="0">
                <a:latin typeface="Liberation Serif" panose="02020603050405020304" pitchFamily="18" charset="0"/>
              </a:rPr>
              <a:t>How do places affect identity, and how can we see identities in places</a:t>
            </a:r>
            <a:r>
              <a:rPr lang="en-US" sz="3600" dirty="0" smtClean="0">
                <a:latin typeface="Liberation Serif" panose="02020603050405020304" pitchFamily="18" charset="0"/>
              </a:rPr>
              <a:t>?</a:t>
            </a:r>
            <a:endParaRPr lang="en-US" sz="36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04760"/>
            <a:ext cx="42672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4400" y="3276600"/>
            <a:ext cx="3962400" cy="2308324"/>
          </a:xfrm>
          <a:prstGeom prst="rect">
            <a:avLst/>
          </a:prstGeom>
          <a:noFill/>
        </p:spPr>
        <p:txBody>
          <a:bodyPr wrap="square" rtlCol="0">
            <a:spAutoFit/>
          </a:bodyPr>
          <a:lstStyle/>
          <a:p>
            <a:r>
              <a:rPr lang="en-US" b="1" dirty="0">
                <a:latin typeface="Liberation Serif" panose="02020603050405020304" pitchFamily="18" charset="0"/>
              </a:rPr>
              <a:t>Figure 5.8</a:t>
            </a:r>
          </a:p>
          <a:p>
            <a:r>
              <a:rPr lang="en-US" b="1" dirty="0">
                <a:latin typeface="Liberation Serif" panose="02020603050405020304" pitchFamily="18" charset="0"/>
              </a:rPr>
              <a:t>New Glarus, Wisconsin. </a:t>
            </a:r>
            <a:r>
              <a:rPr lang="en-US" dirty="0">
                <a:latin typeface="Liberation Serif" panose="02020603050405020304" pitchFamily="18" charset="0"/>
              </a:rPr>
              <a:t>The town of New Glarus was</a:t>
            </a:r>
          </a:p>
          <a:p>
            <a:r>
              <a:rPr lang="en-US" dirty="0">
                <a:latin typeface="Liberation Serif" panose="02020603050405020304" pitchFamily="18" charset="0"/>
              </a:rPr>
              <a:t>established by immigrants from Switzerland in 1845. The Swiss American town takes pride in its history and culture, as the flags at the New Glarus Hotel Restaurant demonstrate. </a:t>
            </a:r>
            <a:r>
              <a:rPr lang="en-US" dirty="0" smtClean="0">
                <a:latin typeface="Liberation Serif" panose="02020603050405020304" pitchFamily="18" charset="0"/>
              </a:rPr>
              <a:t>        </a:t>
            </a:r>
            <a:endParaRPr lang="en-US" dirty="0">
              <a:latin typeface="Liberation Serif" panose="02020603050405020304" pitchFamily="18" charset="0"/>
            </a:endParaRPr>
          </a:p>
        </p:txBody>
      </p:sp>
    </p:spTree>
    <p:extLst>
      <p:ext uri="{BB962C8B-B14F-4D97-AF65-F5344CB8AC3E}">
        <p14:creationId xmlns:p14="http://schemas.microsoft.com/office/powerpoint/2010/main" val="1275408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3" name="TextBox 8"/>
          <p:cNvSpPr txBox="1">
            <a:spLocks noChangeArrowheads="1"/>
          </p:cNvSpPr>
          <p:nvPr/>
        </p:nvSpPr>
        <p:spPr bwMode="auto">
          <a:xfrm>
            <a:off x="381000" y="1447800"/>
            <a:ext cx="8458200" cy="4419158"/>
          </a:xfrm>
          <a:prstGeom prst="rect">
            <a:avLst/>
          </a:prstGeom>
          <a:noFill/>
          <a:ln w="9525">
            <a:noFill/>
            <a:miter lim="800000"/>
            <a:headEnd/>
            <a:tailEnd/>
          </a:ln>
        </p:spPr>
        <p:txBody>
          <a:bodyPr>
            <a:spAutoFit/>
          </a:bodyPr>
          <a:lstStyle/>
          <a:p>
            <a:pPr marL="285750" indent="-285750">
              <a:spcBef>
                <a:spcPts val="672"/>
              </a:spcBef>
              <a:buFont typeface="Arial" charset="0"/>
              <a:buChar char="•"/>
            </a:pPr>
            <a:r>
              <a:rPr lang="en-US" sz="2800" b="1" dirty="0" smtClean="0">
                <a:latin typeface="Liberation Serif" panose="02020603050405020304" pitchFamily="18" charset="0"/>
              </a:rPr>
              <a:t>Ethnicity: </a:t>
            </a:r>
            <a:r>
              <a:rPr lang="en-US" sz="2800" dirty="0" smtClean="0">
                <a:latin typeface="Liberation Serif" panose="02020603050405020304" pitchFamily="18" charset="0"/>
              </a:rPr>
              <a:t>people are bounded in a certain place over time.</a:t>
            </a:r>
          </a:p>
          <a:p>
            <a:pPr marL="285750" indent="-285750">
              <a:spcBef>
                <a:spcPts val="672"/>
              </a:spcBef>
              <a:buFont typeface="Arial" charset="0"/>
              <a:buChar char="•"/>
            </a:pPr>
            <a:r>
              <a:rPr lang="en-US" sz="2800" b="1" i="1" dirty="0" smtClean="0">
                <a:latin typeface="Liberation Serif" panose="02020603050405020304" pitchFamily="18" charset="0"/>
              </a:rPr>
              <a:t>Ethnos</a:t>
            </a:r>
            <a:r>
              <a:rPr lang="en-US" sz="2800" dirty="0" smtClean="0">
                <a:latin typeface="Liberation Serif" panose="02020603050405020304" pitchFamily="18" charset="0"/>
              </a:rPr>
              <a:t> </a:t>
            </a:r>
            <a:r>
              <a:rPr lang="en-US" sz="2800" dirty="0">
                <a:latin typeface="Liberation Serif" panose="02020603050405020304" pitchFamily="18" charset="0"/>
              </a:rPr>
              <a:t>= “people</a:t>
            </a:r>
            <a:r>
              <a:rPr lang="en-US" sz="2800" dirty="0" smtClean="0">
                <a:latin typeface="Liberation Serif" panose="02020603050405020304" pitchFamily="18" charset="0"/>
              </a:rPr>
              <a:t>”</a:t>
            </a:r>
          </a:p>
          <a:p>
            <a:pPr marL="285750" indent="-285750">
              <a:spcBef>
                <a:spcPts val="672"/>
              </a:spcBef>
              <a:buFont typeface="Arial" charset="0"/>
              <a:buChar char="•"/>
            </a:pPr>
            <a:r>
              <a:rPr lang="en-US" sz="2800" b="1" dirty="0">
                <a:latin typeface="Liberation Serif" panose="02020603050405020304" pitchFamily="18" charset="0"/>
              </a:rPr>
              <a:t>Sense of Place: </a:t>
            </a:r>
            <a:r>
              <a:rPr lang="en-US" sz="2800" dirty="0">
                <a:latin typeface="Liberation Serif" panose="02020603050405020304" pitchFamily="18" charset="0"/>
              </a:rPr>
              <a:t>Places are infused with meanings, memories and </a:t>
            </a:r>
            <a:r>
              <a:rPr lang="en-US" sz="2800" dirty="0" smtClean="0">
                <a:latin typeface="Liberation Serif" panose="02020603050405020304" pitchFamily="18" charset="0"/>
              </a:rPr>
              <a:t>experiences.</a:t>
            </a:r>
            <a:endParaRPr lang="en-US" sz="2800" dirty="0">
              <a:latin typeface="Liberation Serif" panose="02020603050405020304" pitchFamily="18" charset="0"/>
            </a:endParaRPr>
          </a:p>
          <a:p>
            <a:pPr marL="285750" indent="-285750">
              <a:spcBef>
                <a:spcPts val="672"/>
              </a:spcBef>
              <a:buFont typeface="Arial" charset="0"/>
              <a:buChar char="•"/>
            </a:pPr>
            <a:r>
              <a:rPr lang="en-US" sz="2800" dirty="0">
                <a:latin typeface="Liberation Serif" panose="02020603050405020304" pitchFamily="18" charset="0"/>
              </a:rPr>
              <a:t>Ethnic identity is greatly affected by scale and </a:t>
            </a:r>
            <a:r>
              <a:rPr lang="en-US" sz="2800" dirty="0" smtClean="0">
                <a:latin typeface="Liberation Serif" panose="02020603050405020304" pitchFamily="18" charset="0"/>
              </a:rPr>
              <a:t>place.</a:t>
            </a:r>
          </a:p>
          <a:p>
            <a:pPr marL="285750" indent="-285750">
              <a:spcBef>
                <a:spcPts val="672"/>
              </a:spcBef>
              <a:buFont typeface="Arial" charset="0"/>
              <a:buChar char="•"/>
            </a:pPr>
            <a:r>
              <a:rPr lang="en-US" sz="2800" dirty="0" smtClean="0">
                <a:latin typeface="Liberation Serif" panose="02020603050405020304" pitchFamily="18" charset="0"/>
              </a:rPr>
              <a:t>Ethnicities create a sense </a:t>
            </a:r>
            <a:r>
              <a:rPr lang="en-US" sz="2800" dirty="0">
                <a:latin typeface="Liberation Serif" panose="02020603050405020304" pitchFamily="18" charset="0"/>
              </a:rPr>
              <a:t>of </a:t>
            </a:r>
            <a:r>
              <a:rPr lang="en-US" sz="2800" dirty="0" smtClean="0">
                <a:latin typeface="Liberation Serif" panose="02020603050405020304" pitchFamily="18" charset="0"/>
              </a:rPr>
              <a:t>place in their nations and neighborhoods, landscapes and locations. </a:t>
            </a:r>
          </a:p>
          <a:p>
            <a:pPr marL="285750" indent="-285750">
              <a:spcBef>
                <a:spcPts val="672"/>
              </a:spcBef>
              <a:buFont typeface="Arial" charset="0"/>
              <a:buChar char="•"/>
            </a:pPr>
            <a:endParaRPr lang="en-US" sz="2800" dirty="0">
              <a:latin typeface="Liberation Serif" panose="02020603050405020304" pitchFamily="18" charset="0"/>
            </a:endParaRPr>
          </a:p>
        </p:txBody>
      </p:sp>
      <p:sp>
        <p:nvSpPr>
          <p:cNvPr id="4" name="TextBox 2"/>
          <p:cNvSpPr txBox="1">
            <a:spLocks noChangeArrowheads="1"/>
          </p:cNvSpPr>
          <p:nvPr/>
        </p:nvSpPr>
        <p:spPr bwMode="auto">
          <a:xfrm>
            <a:off x="228600" y="457200"/>
            <a:ext cx="8610600" cy="646331"/>
          </a:xfrm>
          <a:prstGeom prst="rect">
            <a:avLst/>
          </a:prstGeom>
          <a:noFill/>
          <a:ln w="9525">
            <a:noFill/>
            <a:miter lim="800000"/>
            <a:headEnd/>
            <a:tailEnd/>
          </a:ln>
        </p:spPr>
        <p:txBody>
          <a:bodyPr>
            <a:spAutoFit/>
          </a:bodyPr>
          <a:lstStyle/>
          <a:p>
            <a:pPr algn="ctr"/>
            <a:r>
              <a:rPr lang="en-US" sz="3600" b="1" dirty="0" smtClean="0">
                <a:latin typeface="Liberation Serif" panose="02020603050405020304" pitchFamily="18" charset="0"/>
              </a:rPr>
              <a:t>Ethnicity and Place</a:t>
            </a:r>
            <a:endParaRPr lang="en-US" sz="3600" b="1" dirty="0">
              <a:latin typeface="Liberation Serif" panose="02020603050405020304" pitchFamily="18" charset="0"/>
            </a:endParaRPr>
          </a:p>
        </p:txBody>
      </p:sp>
    </p:spTree>
    <p:extLst>
      <p:ext uri="{BB962C8B-B14F-4D97-AF65-F5344CB8AC3E}">
        <p14:creationId xmlns:p14="http://schemas.microsoft.com/office/powerpoint/2010/main" val="149429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810" y="1001358"/>
            <a:ext cx="5824275" cy="432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3" name="Title 3"/>
          <p:cNvSpPr>
            <a:spLocks noGrp="1"/>
          </p:cNvSpPr>
          <p:nvPr>
            <p:ph type="title"/>
          </p:nvPr>
        </p:nvSpPr>
        <p:spPr>
          <a:xfrm>
            <a:off x="228600" y="228600"/>
            <a:ext cx="8534400" cy="808038"/>
          </a:xfrm>
        </p:spPr>
        <p:txBody>
          <a:bodyPr/>
          <a:lstStyle/>
          <a:p>
            <a:pPr algn="l" eaLnBrk="1" hangingPunct="1"/>
            <a:r>
              <a:rPr lang="en-US" sz="3600" b="1" dirty="0" smtClean="0">
                <a:latin typeface="Liberation Serif" panose="02020603050405020304" pitchFamily="18" charset="0"/>
              </a:rPr>
              <a:t>Case Study: Chinatown </a:t>
            </a:r>
            <a:r>
              <a:rPr lang="en-US" sz="3600" b="1" dirty="0">
                <a:latin typeface="Liberation Serif" panose="02020603050405020304" pitchFamily="18" charset="0"/>
              </a:rPr>
              <a:t>in Mexicali</a:t>
            </a:r>
            <a:endParaRPr lang="en-US" sz="3600" b="1" dirty="0" smtClean="0">
              <a:latin typeface="Liberation Serif" panose="02020603050405020304" pitchFamily="18" charset="0"/>
            </a:endParaRPr>
          </a:p>
        </p:txBody>
      </p:sp>
      <p:sp>
        <p:nvSpPr>
          <p:cNvPr id="2" name="Content Placeholder 1"/>
          <p:cNvSpPr>
            <a:spLocks noGrp="1"/>
          </p:cNvSpPr>
          <p:nvPr>
            <p:ph idx="1"/>
          </p:nvPr>
        </p:nvSpPr>
        <p:spPr>
          <a:xfrm>
            <a:off x="76200" y="1066800"/>
            <a:ext cx="3475732" cy="5486400"/>
          </a:xfrm>
        </p:spPr>
        <p:txBody>
          <a:bodyPr/>
          <a:lstStyle/>
          <a:p>
            <a:pPr eaLnBrk="1" hangingPunct="1">
              <a:defRPr/>
            </a:pPr>
            <a:r>
              <a:rPr lang="en-US" sz="2800" dirty="0" smtClean="0">
                <a:latin typeface="Liberation Serif" panose="02020603050405020304" pitchFamily="18" charset="0"/>
              </a:rPr>
              <a:t>Crucible </a:t>
            </a:r>
            <a:r>
              <a:rPr lang="en-US" sz="2800" dirty="0">
                <a:latin typeface="Liberation Serif" panose="02020603050405020304" pitchFamily="18" charset="0"/>
              </a:rPr>
              <a:t>of Chinese ethnicity in the Mexicali </a:t>
            </a:r>
            <a:r>
              <a:rPr lang="en-US" sz="2800" dirty="0" smtClean="0">
                <a:latin typeface="Liberation Serif" panose="02020603050405020304" pitchFamily="18" charset="0"/>
              </a:rPr>
              <a:t>Valley during 20</a:t>
            </a:r>
            <a:r>
              <a:rPr lang="en-US" sz="2800" baseline="30000" dirty="0" smtClean="0">
                <a:latin typeface="Liberation Serif" panose="02020603050405020304" pitchFamily="18" charset="0"/>
              </a:rPr>
              <a:t>th</a:t>
            </a:r>
            <a:r>
              <a:rPr lang="en-US" sz="2800" dirty="0" smtClean="0">
                <a:latin typeface="Liberation Serif" panose="02020603050405020304" pitchFamily="18" charset="0"/>
              </a:rPr>
              <a:t> century.</a:t>
            </a:r>
          </a:p>
          <a:p>
            <a:pPr eaLnBrk="1" hangingPunct="1">
              <a:defRPr/>
            </a:pPr>
            <a:r>
              <a:rPr lang="en-US" sz="2800" dirty="0" smtClean="0">
                <a:latin typeface="Liberation Serif" panose="02020603050405020304" pitchFamily="18" charset="0"/>
              </a:rPr>
              <a:t>Now a symbol and functions to preserving group identity and consciousness.</a:t>
            </a:r>
            <a:endParaRPr lang="en-US" b="1" dirty="0">
              <a:solidFill>
                <a:srgbClr val="FF0000"/>
              </a:solidFill>
              <a:latin typeface="Liberation Serif" panose="02020603050405020304" pitchFamily="18" charset="0"/>
            </a:endParaRPr>
          </a:p>
          <a:p>
            <a:pPr marL="0" indent="0" algn="ctr" eaLnBrk="1" hangingPunct="1">
              <a:buFont typeface="Arial" charset="0"/>
              <a:buNone/>
              <a:defRPr/>
            </a:pPr>
            <a:endParaRPr lang="en-US" dirty="0" smtClean="0">
              <a:latin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3276600"/>
          </a:xfrm>
        </p:spPr>
        <p:txBody>
          <a:bodyPr/>
          <a:lstStyle/>
          <a:p>
            <a:pPr eaLnBrk="1" hangingPunct="1"/>
            <a:r>
              <a:rPr lang="en-US" sz="2800" b="1" dirty="0" smtClean="0">
                <a:latin typeface="Liberation Serif" panose="02020603050405020304" pitchFamily="18" charset="0"/>
              </a:rPr>
              <a:t>Space</a:t>
            </a:r>
            <a:r>
              <a:rPr lang="en-US" sz="2800" dirty="0" smtClean="0">
                <a:latin typeface="Liberation Serif" panose="02020603050405020304" pitchFamily="18" charset="0"/>
              </a:rPr>
              <a:t>: “social relations stretched out”</a:t>
            </a:r>
          </a:p>
          <a:p>
            <a:pPr eaLnBrk="1" hangingPunct="1"/>
            <a:r>
              <a:rPr lang="en-US" sz="2800" b="1" dirty="0" smtClean="0">
                <a:latin typeface="Liberation Serif" panose="02020603050405020304" pitchFamily="18" charset="0"/>
              </a:rPr>
              <a:t>Place</a:t>
            </a:r>
            <a:r>
              <a:rPr lang="en-US" sz="2800" dirty="0" smtClean="0">
                <a:latin typeface="Liberation Serif" panose="02020603050405020304" pitchFamily="18" charset="0"/>
              </a:rPr>
              <a:t>: “particular articulations of those social relations as they have come together, over time, in that particular location.”</a:t>
            </a:r>
          </a:p>
          <a:p>
            <a:pPr eaLnBrk="1" hangingPunct="1"/>
            <a:r>
              <a:rPr lang="en-US" sz="2800" b="1" dirty="0" smtClean="0">
                <a:latin typeface="Liberation Serif" panose="02020603050405020304" pitchFamily="18" charset="0"/>
              </a:rPr>
              <a:t>Gendered places: </a:t>
            </a:r>
            <a:r>
              <a:rPr lang="en-US" sz="2800" dirty="0" smtClean="0">
                <a:latin typeface="Liberation Serif" panose="02020603050405020304" pitchFamily="18" charset="0"/>
              </a:rPr>
              <a:t>Social use of places change based on identities, especially g</a:t>
            </a:r>
            <a:r>
              <a:rPr lang="en-US" sz="2800" dirty="0">
                <a:latin typeface="Liberation Serif" panose="02020603050405020304" pitchFamily="18" charset="0"/>
              </a:rPr>
              <a:t>ender. </a:t>
            </a:r>
            <a:r>
              <a:rPr lang="en-US" sz="2800" dirty="0" smtClean="0">
                <a:latin typeface="Liberation Serif" panose="02020603050405020304" pitchFamily="18" charset="0"/>
              </a:rPr>
              <a:t>Social norms heavily influence individual and group behaviors.  </a:t>
            </a: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6" name="TextBox 2"/>
          <p:cNvSpPr txBox="1">
            <a:spLocks noChangeArrowheads="1"/>
          </p:cNvSpPr>
          <p:nvPr/>
        </p:nvSpPr>
        <p:spPr bwMode="auto">
          <a:xfrm>
            <a:off x="228600" y="457200"/>
            <a:ext cx="8610600" cy="646331"/>
          </a:xfrm>
          <a:prstGeom prst="rect">
            <a:avLst/>
          </a:prstGeom>
          <a:noFill/>
          <a:ln w="9525">
            <a:noFill/>
            <a:miter lim="800000"/>
            <a:headEnd/>
            <a:tailEnd/>
          </a:ln>
        </p:spPr>
        <p:txBody>
          <a:bodyPr>
            <a:spAutoFit/>
          </a:bodyPr>
          <a:lstStyle/>
          <a:p>
            <a:pPr algn="ctr"/>
            <a:r>
              <a:rPr lang="en-US" sz="3600" b="1" dirty="0" smtClean="0">
                <a:latin typeface="Liberation Serif" panose="02020603050405020304" pitchFamily="18" charset="0"/>
              </a:rPr>
              <a:t>Identity and Space</a:t>
            </a:r>
            <a:endParaRPr lang="en-US" sz="3600" b="1"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7200" y="1371600"/>
            <a:ext cx="8229600" cy="3429000"/>
          </a:xfrm>
        </p:spPr>
        <p:txBody>
          <a:bodyPr/>
          <a:lstStyle/>
          <a:p>
            <a:pPr eaLnBrk="1" hangingPunct="1"/>
            <a:r>
              <a:rPr lang="nb-NO" sz="2800" dirty="0" smtClean="0">
                <a:latin typeface="Liberation Serif" panose="02020603050405020304" pitchFamily="18" charset="0"/>
                <a:cs typeface="Liberation Serif" panose="02020603050405020304" pitchFamily="18" charset="0"/>
              </a:rPr>
              <a:t>Glen Elder, Lawrence Knopp, and Heidi Nast: </a:t>
            </a:r>
            <a:r>
              <a:rPr lang="en-US" sz="2800" b="1" dirty="0" smtClean="0">
                <a:latin typeface="Liberation Serif" panose="02020603050405020304" pitchFamily="18" charset="0"/>
                <a:cs typeface="Liberation Serif" panose="02020603050405020304" pitchFamily="18" charset="0"/>
              </a:rPr>
              <a:t>queer theory</a:t>
            </a:r>
          </a:p>
          <a:p>
            <a:pPr eaLnBrk="1" hangingPunct="1"/>
            <a:r>
              <a:rPr lang="en-US" sz="2800" dirty="0" smtClean="0">
                <a:latin typeface="Liberation Serif" panose="02020603050405020304" pitchFamily="18" charset="0"/>
                <a:cs typeface="Liberation Serif" panose="02020603050405020304" pitchFamily="18" charset="0"/>
              </a:rPr>
              <a:t>Gary Gates and Jason Ost</a:t>
            </a:r>
            <a:r>
              <a:rPr lang="en-US" sz="2800" i="1" dirty="0" smtClean="0">
                <a:latin typeface="Liberation Serif" panose="02020603050405020304" pitchFamily="18" charset="0"/>
                <a:cs typeface="Liberation Serif" panose="02020603050405020304" pitchFamily="18" charset="0"/>
              </a:rPr>
              <a:t>: The Gay and Lesbian Atlas</a:t>
            </a:r>
            <a:endParaRPr lang="en-US" sz="2800" dirty="0" smtClean="0">
              <a:latin typeface="Liberation Serif" panose="02020603050405020304" pitchFamily="18" charset="0"/>
              <a:cs typeface="Liberation Serif" panose="02020603050405020304" pitchFamily="18" charset="0"/>
            </a:endParaRPr>
          </a:p>
          <a:p>
            <a:pPr eaLnBrk="1" hangingPunct="1"/>
            <a:r>
              <a:rPr lang="en-US" sz="2800" dirty="0" smtClean="0">
                <a:latin typeface="Liberation Serif" panose="02020603050405020304" pitchFamily="18" charset="0"/>
                <a:cs typeface="Liberation Serif" panose="02020603050405020304" pitchFamily="18" charset="0"/>
              </a:rPr>
              <a:t>Concentrations of same-sex households in the United States are in cities with well-established gay and lesbian neighborhoods.</a:t>
            </a:r>
            <a:endParaRPr lang="en-US" sz="2800" b="1" dirty="0" smtClean="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6" name="TextBox 2"/>
          <p:cNvSpPr txBox="1">
            <a:spLocks noChangeArrowheads="1"/>
          </p:cNvSpPr>
          <p:nvPr/>
        </p:nvSpPr>
        <p:spPr bwMode="auto">
          <a:xfrm>
            <a:off x="228600" y="457200"/>
            <a:ext cx="8610600" cy="646331"/>
          </a:xfrm>
          <a:prstGeom prst="rect">
            <a:avLst/>
          </a:prstGeom>
          <a:noFill/>
          <a:ln w="9525">
            <a:noFill/>
            <a:miter lim="800000"/>
            <a:headEnd/>
            <a:tailEnd/>
          </a:ln>
        </p:spPr>
        <p:txBody>
          <a:bodyPr>
            <a:spAutoFit/>
          </a:bodyPr>
          <a:lstStyle/>
          <a:p>
            <a:pPr algn="ctr"/>
            <a:r>
              <a:rPr lang="en-US" sz="3600" b="1" dirty="0" smtClean="0">
                <a:latin typeface="Liberation Serif" panose="02020603050405020304" pitchFamily="18" charset="0"/>
              </a:rPr>
              <a:t>Sexuality and Space</a:t>
            </a:r>
            <a:endParaRPr lang="en-US" sz="3600" b="1"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Liberation Serif" panose="02020603050405020304" pitchFamily="18" charset="0"/>
              </a:rPr>
              <a:t>Field </a:t>
            </a:r>
            <a:r>
              <a:rPr lang="en-US" sz="4000" dirty="0" smtClean="0">
                <a:latin typeface="Liberation Serif" panose="02020603050405020304" pitchFamily="18" charset="0"/>
              </a:rPr>
              <a:t>Note: </a:t>
            </a:r>
            <a:br>
              <a:rPr lang="en-US" sz="4000" dirty="0" smtClean="0">
                <a:latin typeface="Liberation Serif" panose="02020603050405020304" pitchFamily="18" charset="0"/>
              </a:rPr>
            </a:br>
            <a:r>
              <a:rPr lang="en-US" sz="3600" dirty="0" smtClean="0">
                <a:latin typeface="Liberation Serif" panose="02020603050405020304" pitchFamily="18" charset="0"/>
              </a:rPr>
              <a:t>Building Walls</a:t>
            </a:r>
            <a:endParaRPr lang="en-US" sz="4000" dirty="0">
              <a:latin typeface="Liberation Serif" panose="02020603050405020304" pitchFamily="18" charset="0"/>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1"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dirty="0">
                <a:latin typeface="Arial" charset="0"/>
              </a:rPr>
              <a:t>“</a:t>
            </a:r>
          </a:p>
        </p:txBody>
      </p:sp>
      <p:sp>
        <p:nvSpPr>
          <p:cNvPr id="17412" name="Rectangle 3"/>
          <p:cNvSpPr>
            <a:spLocks noChangeArrowheads="1"/>
          </p:cNvSpPr>
          <p:nvPr/>
        </p:nvSpPr>
        <p:spPr bwMode="auto">
          <a:xfrm>
            <a:off x="4419600" y="1524000"/>
            <a:ext cx="4495800" cy="3970318"/>
          </a:xfrm>
          <a:prstGeom prst="rect">
            <a:avLst/>
          </a:prstGeom>
          <a:noFill/>
          <a:ln w="9525">
            <a:noFill/>
            <a:miter lim="800000"/>
            <a:headEnd/>
            <a:tailEnd/>
          </a:ln>
        </p:spPr>
        <p:txBody>
          <a:bodyPr wrap="square">
            <a:spAutoFit/>
          </a:bodyPr>
          <a:lstStyle/>
          <a:p>
            <a:pPr algn="just"/>
            <a:r>
              <a:rPr lang="en-US" dirty="0">
                <a:latin typeface="Liberation Serif" panose="02020603050405020304" pitchFamily="18" charset="0"/>
              </a:rPr>
              <a:t>“Traveling on the Indonesian island of Bali, I saw a brick-making facility and stopped to visit</a:t>
            </a:r>
            <a:r>
              <a:rPr lang="en-US" dirty="0" smtClean="0">
                <a:latin typeface="Liberation Serif" panose="02020603050405020304" pitchFamily="18" charset="0"/>
              </a:rPr>
              <a:t>. </a:t>
            </a:r>
            <a:r>
              <a:rPr lang="en-US" b="1" dirty="0" smtClean="0">
                <a:latin typeface="Liberation Serif" panose="02020603050405020304" pitchFamily="18" charset="0"/>
              </a:rPr>
              <a:t>Boys </a:t>
            </a:r>
            <a:r>
              <a:rPr lang="en-US" b="1" dirty="0">
                <a:latin typeface="Liberation Serif" panose="02020603050405020304" pitchFamily="18" charset="0"/>
              </a:rPr>
              <a:t>and women </a:t>
            </a:r>
            <a:r>
              <a:rPr lang="en-US" dirty="0">
                <a:latin typeface="Liberation Serif" panose="02020603050405020304" pitchFamily="18" charset="0"/>
              </a:rPr>
              <a:t>were building bricks by hand, in the hot sun. I watched young boys scoop wet mud from a quarry by a creek into their wheelbarrows. They poured the mud into wooden forms. Once </a:t>
            </a:r>
            <a:r>
              <a:rPr lang="en-US" dirty="0" smtClean="0">
                <a:latin typeface="Liberation Serif" panose="02020603050405020304" pitchFamily="18" charset="0"/>
              </a:rPr>
              <a:t>the bricks </a:t>
            </a:r>
            <a:r>
              <a:rPr lang="en-US" dirty="0">
                <a:latin typeface="Liberation Serif" panose="02020603050405020304" pitchFamily="18" charset="0"/>
              </a:rPr>
              <a:t>began to dry and </a:t>
            </a:r>
            <a:r>
              <a:rPr lang="en-US" dirty="0" smtClean="0">
                <a:latin typeface="Liberation Serif" panose="02020603050405020304" pitchFamily="18" charset="0"/>
              </a:rPr>
              <a:t>harden in </a:t>
            </a:r>
            <a:r>
              <a:rPr lang="en-US" dirty="0">
                <a:latin typeface="Liberation Serif" panose="02020603050405020304" pitchFamily="18" charset="0"/>
              </a:rPr>
              <a:t>the sun, </a:t>
            </a:r>
            <a:r>
              <a:rPr lang="en-US" b="1" dirty="0">
                <a:latin typeface="Liberation Serif" panose="02020603050405020304" pitchFamily="18" charset="0"/>
              </a:rPr>
              <a:t>someone</a:t>
            </a:r>
            <a:r>
              <a:rPr lang="en-US" dirty="0">
                <a:latin typeface="Liberation Serif" panose="02020603050405020304" pitchFamily="18" charset="0"/>
              </a:rPr>
              <a:t> had to </a:t>
            </a:r>
            <a:r>
              <a:rPr lang="en-US" dirty="0" smtClean="0">
                <a:latin typeface="Liberation Serif" panose="02020603050405020304" pitchFamily="18" charset="0"/>
              </a:rPr>
              <a:t>turn the </a:t>
            </a:r>
            <a:r>
              <a:rPr lang="en-US" dirty="0">
                <a:latin typeface="Liberation Serif" panose="02020603050405020304" pitchFamily="18" charset="0"/>
              </a:rPr>
              <a:t>bricks repeatedly to </a:t>
            </a:r>
            <a:r>
              <a:rPr lang="en-US" dirty="0" smtClean="0">
                <a:latin typeface="Liberation Serif" panose="02020603050405020304" pitchFamily="18" charset="0"/>
              </a:rPr>
              <a:t>prevent them </a:t>
            </a:r>
            <a:r>
              <a:rPr lang="en-US" dirty="0">
                <a:latin typeface="Liberation Serif" panose="02020603050405020304" pitchFamily="18" charset="0"/>
              </a:rPr>
              <a:t>from cracking. The woman in Figure 5.1 worked </a:t>
            </a:r>
            <a:r>
              <a:rPr lang="en-US" b="1" dirty="0">
                <a:latin typeface="Liberation Serif" panose="02020603050405020304" pitchFamily="18" charset="0"/>
              </a:rPr>
              <a:t>ten hours a day, six days a week</a:t>
            </a:r>
            <a:r>
              <a:rPr lang="en-US" dirty="0">
                <a:latin typeface="Liberation Serif" panose="02020603050405020304" pitchFamily="18" charset="0"/>
              </a:rPr>
              <a:t>, turning, stacking, and </a:t>
            </a:r>
            <a:r>
              <a:rPr lang="en-US" dirty="0" smtClean="0">
                <a:latin typeface="Liberation Serif" panose="02020603050405020304" pitchFamily="18" charset="0"/>
              </a:rPr>
              <a:t>re-stacking </a:t>
            </a:r>
            <a:r>
              <a:rPr lang="en-US" dirty="0">
                <a:latin typeface="Liberation Serif" panose="02020603050405020304" pitchFamily="18" charset="0"/>
              </a:rPr>
              <a:t>bricks to </a:t>
            </a:r>
            <a:r>
              <a:rPr lang="en-US" dirty="0" smtClean="0">
                <a:latin typeface="Liberation Serif" panose="02020603050405020304" pitchFamily="18" charset="0"/>
              </a:rPr>
              <a:t>prevent them </a:t>
            </a:r>
            <a:r>
              <a:rPr lang="en-US" dirty="0">
                <a:latin typeface="Liberation Serif" panose="02020603050405020304" pitchFamily="18" charset="0"/>
              </a:rPr>
              <a:t>from cracking. For her work, she earned about 45 cents (U.S.) per hour.”</a:t>
            </a:r>
          </a:p>
        </p:txBody>
      </p:sp>
      <p:sp>
        <p:nvSpPr>
          <p:cNvPr id="7" name="Footer Placeholder 6"/>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43232"/>
            <a:ext cx="3657600" cy="43841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p:nvPr>
        </p:nvSpPr>
        <p:spPr>
          <a:xfrm>
            <a:off x="-152400" y="1600200"/>
            <a:ext cx="4267200" cy="5853113"/>
          </a:xfrm>
        </p:spPr>
        <p:txBody>
          <a:bodyPr/>
          <a:lstStyle/>
          <a:p>
            <a:pPr algn="just" eaLnBrk="1" hangingPunct="1">
              <a:buNone/>
            </a:pPr>
            <a:r>
              <a:rPr lang="en-US" sz="1600" dirty="0" smtClean="0">
                <a:latin typeface="Liberation Serif" panose="02020603050405020304" pitchFamily="18" charset="0"/>
              </a:rPr>
              <a:t>      </a:t>
            </a:r>
            <a:r>
              <a:rPr lang="en-US" sz="2000" dirty="0" smtClean="0">
                <a:latin typeface="Liberation Serif" panose="02020603050405020304" pitchFamily="18" charset="0"/>
              </a:rPr>
              <a:t>In the 2010 census, the government tallied the number of </a:t>
            </a:r>
            <a:r>
              <a:rPr lang="en-US" sz="2000" i="1" dirty="0" smtClean="0">
                <a:latin typeface="Liberation Serif" panose="02020603050405020304" pitchFamily="18" charset="0"/>
              </a:rPr>
              <a:t>households </a:t>
            </a:r>
            <a:r>
              <a:rPr lang="en-US" sz="2000" dirty="0" smtClean="0">
                <a:latin typeface="Liberation Serif" panose="02020603050405020304" pitchFamily="18" charset="0"/>
              </a:rPr>
              <a:t>where a same-sex couple (with or without children) lived. Study the map of same-sex households in New York by census tract in Figure 5.10. How would the map change if sexuality were one of the “boxes” </a:t>
            </a:r>
            <a:r>
              <a:rPr lang="en-US" sz="2000" i="1" dirty="0" smtClean="0">
                <a:latin typeface="Liberation Serif" panose="02020603050405020304" pitchFamily="18" charset="0"/>
              </a:rPr>
              <a:t>every </a:t>
            </a:r>
            <a:r>
              <a:rPr lang="en-US" sz="2000" dirty="0" smtClean="0">
                <a:latin typeface="Liberation Serif" panose="02020603050405020304" pitchFamily="18" charset="0"/>
              </a:rPr>
              <a:t>person filled out on the census?</a:t>
            </a:r>
          </a:p>
          <a:p>
            <a:pPr algn="just" eaLnBrk="1" hangingPunct="1"/>
            <a:endParaRPr lang="en-US" sz="2800" dirty="0" smtClean="0">
              <a:latin typeface="Liberation Serif" panose="02020603050405020304" pitchFamily="18" charset="0"/>
            </a:endParaRPr>
          </a:p>
          <a:p>
            <a:pPr algn="just" eaLnBrk="1" hangingPunct="1"/>
            <a:endParaRPr lang="en-US" sz="2800" dirty="0" smtClean="0">
              <a:latin typeface="Liberation Serif" panose="02020603050405020304" pitchFamily="18" charset="0"/>
            </a:endParaRPr>
          </a:p>
        </p:txBody>
      </p:sp>
      <p:pic>
        <p:nvPicPr>
          <p:cNvPr id="53250" name="Picture 2"/>
          <p:cNvPicPr>
            <a:picLocks noChangeAspect="1" noChangeArrowheads="1"/>
          </p:cNvPicPr>
          <p:nvPr/>
        </p:nvPicPr>
        <p:blipFill>
          <a:blip r:embed="rId3" cstate="print"/>
          <a:srcRect/>
          <a:stretch>
            <a:fillRect/>
          </a:stretch>
        </p:blipFill>
        <p:spPr bwMode="auto">
          <a:xfrm>
            <a:off x="2514600" y="0"/>
            <a:ext cx="4572000" cy="1447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718" y="1620642"/>
            <a:ext cx="4495800" cy="43982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p:nvPr>
        </p:nvSpPr>
        <p:spPr>
          <a:xfrm>
            <a:off x="76200" y="1371600"/>
            <a:ext cx="4572000" cy="5486400"/>
          </a:xfrm>
        </p:spPr>
        <p:txBody>
          <a:bodyPr/>
          <a:lstStyle/>
          <a:p>
            <a:pPr marL="0" indent="0" algn="just" eaLnBrk="1" hangingPunct="1">
              <a:buFont typeface="Arial" charset="0"/>
              <a:buNone/>
            </a:pPr>
            <a:r>
              <a:rPr lang="en-US" sz="1800" dirty="0" smtClean="0">
                <a:latin typeface="Liberation Serif" panose="02020603050405020304" pitchFamily="18" charset="0"/>
              </a:rPr>
              <a:t>“It’s July 26, 2011, and I happen to be in New York City the weekend just after the State of New York </a:t>
            </a:r>
            <a:r>
              <a:rPr lang="en-US" sz="1800" b="1" dirty="0" smtClean="0">
                <a:latin typeface="Liberation Serif" panose="02020603050405020304" pitchFamily="18" charset="0"/>
              </a:rPr>
              <a:t>legalized</a:t>
            </a:r>
            <a:r>
              <a:rPr lang="en-US" sz="1800" dirty="0" smtClean="0">
                <a:latin typeface="Liberation Serif" panose="02020603050405020304" pitchFamily="18" charset="0"/>
              </a:rPr>
              <a:t> same-sex marriages. I cut it close getting to the airport so I could catch the first part of the </a:t>
            </a:r>
            <a:r>
              <a:rPr lang="en-US" sz="1800" b="1" dirty="0" smtClean="0">
                <a:latin typeface="Liberation Serif" panose="02020603050405020304" pitchFamily="18" charset="0"/>
              </a:rPr>
              <a:t>annual Gay Pride parade</a:t>
            </a:r>
            <a:r>
              <a:rPr lang="en-US" sz="1800" dirty="0" smtClean="0">
                <a:latin typeface="Liberation Serif" panose="02020603050405020304" pitchFamily="18" charset="0"/>
              </a:rPr>
              <a:t>. The parade, which started on the edge of the </a:t>
            </a:r>
            <a:r>
              <a:rPr lang="en-US" sz="1800" b="1" dirty="0" smtClean="0">
                <a:latin typeface="Liberation Serif" panose="02020603050405020304" pitchFamily="18" charset="0"/>
              </a:rPr>
              <a:t>Chelsea neighborhood </a:t>
            </a:r>
            <a:r>
              <a:rPr lang="en-US" sz="1800" dirty="0" smtClean="0">
                <a:latin typeface="Liberation Serif" panose="02020603050405020304" pitchFamily="18" charset="0"/>
              </a:rPr>
              <a:t>at 36th Street, traveled down 5th Avenue toward where I took this photograph near Union Square and ended in the West Village.  Always a </a:t>
            </a:r>
            <a:r>
              <a:rPr lang="en-US" sz="1800" b="1" dirty="0" smtClean="0">
                <a:latin typeface="Liberation Serif" panose="02020603050405020304" pitchFamily="18" charset="0"/>
              </a:rPr>
              <a:t>boisterous, celebratory event</a:t>
            </a:r>
            <a:r>
              <a:rPr lang="en-US" sz="1800" dirty="0" smtClean="0">
                <a:latin typeface="Liberation Serif" panose="02020603050405020304" pitchFamily="18" charset="0"/>
              </a:rPr>
              <a:t>, the parade has a special feel this year as celebrants cheer what many describe as one of the great civil rights victories of the current era.”</a:t>
            </a:r>
          </a:p>
        </p:txBody>
      </p:sp>
      <p:cxnSp>
        <p:nvCxnSpPr>
          <p:cNvPr id="4" name="Straight Connector 3"/>
          <p:cNvCxnSpPr/>
          <p:nvPr/>
        </p:nvCxnSpPr>
        <p:spPr>
          <a:xfrm>
            <a:off x="609600" y="10668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54275" name="TextBox 4"/>
          <p:cNvSpPr txBox="1">
            <a:spLocks noChangeArrowheads="1"/>
          </p:cNvSpPr>
          <p:nvPr/>
        </p:nvSpPr>
        <p:spPr bwMode="auto">
          <a:xfrm>
            <a:off x="2438400" y="228600"/>
            <a:ext cx="3581400" cy="646331"/>
          </a:xfrm>
          <a:prstGeom prst="rect">
            <a:avLst/>
          </a:prstGeom>
          <a:noFill/>
          <a:ln w="9525">
            <a:noFill/>
            <a:miter lim="800000"/>
            <a:headEnd/>
            <a:tailEnd/>
          </a:ln>
        </p:spPr>
        <p:txBody>
          <a:bodyPr>
            <a:spAutoFit/>
          </a:bodyPr>
          <a:lstStyle/>
          <a:p>
            <a:pPr algn="ctr"/>
            <a:r>
              <a:rPr lang="en-US" sz="3600" dirty="0">
                <a:latin typeface="Liberation Serif" panose="02020603050405020304" pitchFamily="18" charset="0"/>
              </a:rPr>
              <a:t>Field Note</a:t>
            </a:r>
          </a:p>
        </p:txBody>
      </p:sp>
      <p:pic>
        <p:nvPicPr>
          <p:cNvPr id="10242" name="Picture 2" descr="C:\Users\srigby\AppData\Local\Temp\88\wz9a2f\ch05\fou10e_fig_05_11.jpg"/>
          <p:cNvPicPr>
            <a:picLocks noChangeAspect="1" noChangeArrowheads="1"/>
          </p:cNvPicPr>
          <p:nvPr/>
        </p:nvPicPr>
        <p:blipFill>
          <a:blip r:embed="rId3" cstate="print"/>
          <a:srcRect/>
          <a:stretch>
            <a:fillRect/>
          </a:stretch>
        </p:blipFill>
        <p:spPr bwMode="auto">
          <a:xfrm>
            <a:off x="4700016" y="1768937"/>
            <a:ext cx="4291584" cy="3412663"/>
          </a:xfrm>
          <a:prstGeom prst="rect">
            <a:avLst/>
          </a:prstGeom>
          <a:noFill/>
        </p:spPr>
      </p:pic>
      <p:sp>
        <p:nvSpPr>
          <p:cNvPr id="6" name="Footer Placeholder 5"/>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457200" y="0"/>
            <a:ext cx="8229600" cy="1143000"/>
          </a:xfrm>
        </p:spPr>
        <p:txBody>
          <a:bodyPr/>
          <a:lstStyle/>
          <a:p>
            <a:pPr eaLnBrk="1" hangingPunct="1"/>
            <a:r>
              <a:rPr lang="en-US" dirty="0" smtClean="0">
                <a:latin typeface="Liberation Serif" panose="02020603050405020304" pitchFamily="18" charset="0"/>
              </a:rPr>
              <a:t>Key Question:</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p:txBody>
      </p:sp>
      <p:sp>
        <p:nvSpPr>
          <p:cNvPr id="56323" name="TextBox 8"/>
          <p:cNvSpPr txBox="1">
            <a:spLocks noChangeArrowheads="1"/>
          </p:cNvSpPr>
          <p:nvPr/>
        </p:nvSpPr>
        <p:spPr bwMode="auto">
          <a:xfrm>
            <a:off x="76200" y="1066800"/>
            <a:ext cx="9038492" cy="1754326"/>
          </a:xfrm>
          <a:prstGeom prst="rect">
            <a:avLst/>
          </a:prstGeom>
          <a:noFill/>
          <a:ln w="9525">
            <a:noFill/>
            <a:miter lim="800000"/>
            <a:headEnd/>
            <a:tailEnd/>
          </a:ln>
        </p:spPr>
        <p:txBody>
          <a:bodyPr wrap="square">
            <a:spAutoFit/>
          </a:bodyPr>
          <a:lstStyle/>
          <a:p>
            <a:pPr marL="742950" indent="-742950">
              <a:buFont typeface="+mj-lt"/>
              <a:buAutoNum type="arabicPeriod" startAt="3"/>
            </a:pPr>
            <a:r>
              <a:rPr lang="en-US" sz="3600" dirty="0">
                <a:latin typeface="Liberation Serif" panose="02020603050405020304" pitchFamily="18" charset="0"/>
              </a:rPr>
              <a:t>How Does Geography Reflect and Shape Power Relationships Among Groups of People?</a:t>
            </a:r>
          </a:p>
        </p:txBody>
      </p:sp>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3" name="TextBox 2"/>
          <p:cNvSpPr txBox="1"/>
          <p:nvPr/>
        </p:nvSpPr>
        <p:spPr>
          <a:xfrm>
            <a:off x="76200" y="2971800"/>
            <a:ext cx="5447567" cy="3416320"/>
          </a:xfrm>
          <a:prstGeom prst="rect">
            <a:avLst/>
          </a:prstGeom>
          <a:noFill/>
        </p:spPr>
        <p:txBody>
          <a:bodyPr wrap="square" rtlCol="0">
            <a:spAutoFit/>
          </a:bodyPr>
          <a:lstStyle/>
          <a:p>
            <a:r>
              <a:rPr lang="en-US" b="1" dirty="0">
                <a:latin typeface="Liberation Serif" panose="02020603050405020304" pitchFamily="18" charset="0"/>
              </a:rPr>
              <a:t>Figure 5.12</a:t>
            </a:r>
          </a:p>
          <a:p>
            <a:r>
              <a:rPr lang="en-US" b="1" dirty="0">
                <a:latin typeface="Liberation Serif" panose="02020603050405020304" pitchFamily="18" charset="0"/>
              </a:rPr>
              <a:t>Belfast, Northern Ireland. </a:t>
            </a:r>
            <a:r>
              <a:rPr lang="en-US" dirty="0">
                <a:latin typeface="Liberation Serif" panose="02020603050405020304" pitchFamily="18" charset="0"/>
                <a:ea typeface="Liberation Serif" panose="02020603050405020304" pitchFamily="18" charset="0"/>
                <a:cs typeface="Liberation Serif" panose="02020603050405020304" pitchFamily="18" charset="0"/>
              </a:rPr>
              <a:t>Signs of the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conflict </a:t>
            </a:r>
            <a:r>
              <a:rPr lang="en-US" dirty="0">
                <a:latin typeface="Liberation Serif" panose="02020603050405020304" pitchFamily="18" charset="0"/>
                <a:ea typeface="Liberation Serif" panose="02020603050405020304" pitchFamily="18" charset="0"/>
                <a:cs typeface="Liberation Serif" panose="02020603050405020304" pitchFamily="18" charset="0"/>
              </a:rPr>
              <a:t>in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Northern Ireland </a:t>
            </a:r>
            <a:r>
              <a:rPr lang="en-US" dirty="0">
                <a:latin typeface="Liberation Serif" panose="02020603050405020304" pitchFamily="18" charset="0"/>
                <a:ea typeface="Liberation Serif" panose="02020603050405020304" pitchFamily="18" charset="0"/>
                <a:cs typeface="Liberation Serif" panose="02020603050405020304" pitchFamily="18" charset="0"/>
              </a:rPr>
              <a:t>mark the cultural landscape throughout Belfast. In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the </a:t>
            </a:r>
            <a:r>
              <a:rPr lang="en-US" dirty="0" err="1" smtClean="0">
                <a:latin typeface="Liberation Serif" panose="02020603050405020304" pitchFamily="18" charset="0"/>
                <a:ea typeface="Liberation Serif" panose="02020603050405020304" pitchFamily="18" charset="0"/>
                <a:cs typeface="Liberation Serif" panose="02020603050405020304" pitchFamily="18" charset="0"/>
              </a:rPr>
              <a:t>Shankhill</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 </a:t>
            </a:r>
            <a:r>
              <a:rPr lang="en-US" dirty="0">
                <a:latin typeface="Liberation Serif" panose="02020603050405020304" pitchFamily="18" charset="0"/>
                <a:ea typeface="Liberation Serif" panose="02020603050405020304" pitchFamily="18" charset="0"/>
                <a:cs typeface="Liberation Serif" panose="02020603050405020304" pitchFamily="18" charset="0"/>
              </a:rPr>
              <a:t>area of Belfast, where Protestants are the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majority population</a:t>
            </a:r>
            <a:r>
              <a:rPr lang="en-US" dirty="0">
                <a:latin typeface="Liberation Serif" panose="02020603050405020304" pitchFamily="18" charset="0"/>
                <a:ea typeface="Liberation Serif" panose="02020603050405020304" pitchFamily="18" charset="0"/>
                <a:cs typeface="Liberation Serif" panose="02020603050405020304" pitchFamily="18" charset="0"/>
              </a:rPr>
              <a:t>, a mural commemorating Steve </a:t>
            </a:r>
            <a:r>
              <a:rPr lang="en-US" dirty="0" err="1">
                <a:latin typeface="Liberation Serif" panose="02020603050405020304" pitchFamily="18" charset="0"/>
                <a:ea typeface="Liberation Serif" panose="02020603050405020304" pitchFamily="18" charset="0"/>
                <a:cs typeface="Liberation Serif" panose="02020603050405020304" pitchFamily="18" charset="0"/>
              </a:rPr>
              <a:t>McKeag</a:t>
            </a:r>
            <a:r>
              <a:rPr lang="en-US" dirty="0">
                <a:latin typeface="Liberation Serif" panose="02020603050405020304" pitchFamily="18" charset="0"/>
                <a:ea typeface="Liberation Serif" panose="02020603050405020304" pitchFamily="18" charset="0"/>
                <a:cs typeface="Liberation Serif" panose="02020603050405020304" pitchFamily="18" charset="0"/>
              </a:rPr>
              <a:t>, member of the</a:t>
            </a:r>
          </a:p>
          <a:p>
            <a:r>
              <a:rPr lang="en-US" dirty="0">
                <a:latin typeface="Liberation Serif" panose="02020603050405020304" pitchFamily="18" charset="0"/>
                <a:ea typeface="Liberation Serif" panose="02020603050405020304" pitchFamily="18" charset="0"/>
                <a:cs typeface="Liberation Serif" panose="02020603050405020304" pitchFamily="18" charset="0"/>
              </a:rPr>
              <a:t>Ulster </a:t>
            </a:r>
            <a:r>
              <a:rPr lang="en-US" dirty="0" err="1">
                <a:latin typeface="Liberation Serif" panose="02020603050405020304" pitchFamily="18" charset="0"/>
                <a:ea typeface="Liberation Serif" panose="02020603050405020304" pitchFamily="18" charset="0"/>
                <a:cs typeface="Liberation Serif" panose="02020603050405020304" pitchFamily="18" charset="0"/>
              </a:rPr>
              <a:t>Defence</a:t>
            </a:r>
            <a:r>
              <a:rPr lang="en-US" dirty="0">
                <a:latin typeface="Liberation Serif" panose="02020603050405020304" pitchFamily="18" charset="0"/>
                <a:ea typeface="Liberation Serif" panose="02020603050405020304" pitchFamily="18" charset="0"/>
                <a:cs typeface="Liberation Serif" panose="02020603050405020304" pitchFamily="18" charset="0"/>
              </a:rPr>
              <a:t> Association, a Protestant paramilitary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organization, stands </a:t>
            </a:r>
            <a:r>
              <a:rPr lang="en-US" dirty="0">
                <a:latin typeface="Liberation Serif" panose="02020603050405020304" pitchFamily="18" charset="0"/>
                <a:ea typeface="Liberation Serif" panose="02020603050405020304" pitchFamily="18" charset="0"/>
                <a:cs typeface="Liberation Serif" panose="02020603050405020304" pitchFamily="18" charset="0"/>
              </a:rPr>
              <a:t>in the middle of a residential neighborhood. </a:t>
            </a:r>
            <a:r>
              <a:rPr lang="en-US" dirty="0" err="1">
                <a:latin typeface="Liberation Serif" panose="02020603050405020304" pitchFamily="18" charset="0"/>
                <a:ea typeface="Liberation Serif" panose="02020603050405020304" pitchFamily="18" charset="0"/>
                <a:cs typeface="Liberation Serif" panose="02020603050405020304" pitchFamily="18" charset="0"/>
              </a:rPr>
              <a:t>McKeag</a:t>
            </a:r>
            <a:r>
              <a:rPr lang="en-US" dirty="0">
                <a:latin typeface="Liberation Serif" panose="02020603050405020304" pitchFamily="18" charset="0"/>
                <a:ea typeface="Liberation Serif" panose="02020603050405020304" pitchFamily="18" charset="0"/>
                <a:cs typeface="Liberation Serif" panose="02020603050405020304" pitchFamily="18" charset="0"/>
              </a:rPr>
              <a:t> is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called “Top </a:t>
            </a:r>
            <a:r>
              <a:rPr lang="en-US" dirty="0">
                <a:latin typeface="Liberation Serif" panose="02020603050405020304" pitchFamily="18" charset="0"/>
                <a:ea typeface="Liberation Serif" panose="02020603050405020304" pitchFamily="18" charset="0"/>
                <a:cs typeface="Liberation Serif" panose="02020603050405020304" pitchFamily="18" charset="0"/>
              </a:rPr>
              <a:t>Gun” for killing 12 Catholics, most of whom were ordinary</a:t>
            </a:r>
          </a:p>
          <a:p>
            <a:r>
              <a:rPr lang="en-US" dirty="0">
                <a:latin typeface="Liberation Serif" panose="02020603050405020304" pitchFamily="18" charset="0"/>
                <a:ea typeface="Liberation Serif" panose="02020603050405020304" pitchFamily="18" charset="0"/>
                <a:cs typeface="Liberation Serif" panose="02020603050405020304" pitchFamily="18" charset="0"/>
              </a:rPr>
              <a:t>citizens, in the 1990s. He died in his home of a drug overdose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in 2000 </a:t>
            </a:r>
            <a:r>
              <a:rPr lang="en-US" dirty="0">
                <a:latin typeface="Liberation Serif" panose="02020603050405020304" pitchFamily="18" charset="0"/>
                <a:ea typeface="Liberation Serif" panose="02020603050405020304" pitchFamily="18" charset="0"/>
                <a:cs typeface="Liberation Serif" panose="02020603050405020304" pitchFamily="18" charset="0"/>
              </a:rPr>
              <a:t>at the age of 30</a:t>
            </a:r>
            <a:r>
              <a:rPr lang="en-US" dirty="0"/>
              <a:t>.</a:t>
            </a:r>
            <a:endParaRPr lang="en-US" dirty="0">
              <a:latin typeface="Liberation Serif"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7231"/>
          <a:stretch/>
        </p:blipFill>
        <p:spPr>
          <a:xfrm>
            <a:off x="5412285" y="3276600"/>
            <a:ext cx="3426524" cy="2743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524000"/>
            <a:ext cx="8686800" cy="3170099"/>
          </a:xfrm>
          <a:prstGeom prst="rect">
            <a:avLst/>
          </a:prstGeom>
          <a:noFill/>
        </p:spPr>
        <p:txBody>
          <a:bodyPr wrap="square">
            <a:spAutoFit/>
          </a:bodyPr>
          <a:lstStyle/>
          <a:p>
            <a:pPr marL="457200" indent="-457200">
              <a:buFont typeface="Arial" charset="0"/>
              <a:buChar char="•"/>
            </a:pPr>
            <a:r>
              <a:rPr lang="en-US" sz="2800" dirty="0" smtClean="0">
                <a:latin typeface="Liberation Serif" panose="02020603050405020304" pitchFamily="18" charset="0"/>
              </a:rPr>
              <a:t>Power relationships can subjugate entire groups of people, enabling society to enforce ideas about the ways people should behave or where people should be welcomed or turned away</a:t>
            </a:r>
          </a:p>
          <a:p>
            <a:pPr marL="914400" lvl="1" indent="-457200">
              <a:buFont typeface="Arial" charset="0"/>
              <a:buChar char="•"/>
            </a:pPr>
            <a:r>
              <a:rPr lang="en-US" sz="2800" dirty="0" smtClean="0">
                <a:latin typeface="Liberation Serif" panose="02020603050405020304" pitchFamily="18" charset="0"/>
              </a:rPr>
              <a:t>Jim Crow Laws</a:t>
            </a:r>
          </a:p>
          <a:p>
            <a:pPr marL="914400" lvl="1" indent="-457200">
              <a:buFont typeface="Arial" charset="0"/>
              <a:buChar char="•"/>
            </a:pPr>
            <a:r>
              <a:rPr lang="en-US" sz="2800" dirty="0" smtClean="0">
                <a:latin typeface="Liberation Serif" panose="02020603050405020304" pitchFamily="18" charset="0"/>
              </a:rPr>
              <a:t>Belfast, Northern Ireland</a:t>
            </a:r>
          </a:p>
          <a:p>
            <a:pPr marL="457200" indent="-457200"/>
            <a:endParaRPr lang="en-US" sz="3200" dirty="0">
              <a:latin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7" name="Rectangle 6"/>
          <p:cNvSpPr/>
          <p:nvPr/>
        </p:nvSpPr>
        <p:spPr>
          <a:xfrm>
            <a:off x="381000" y="381000"/>
            <a:ext cx="8458200" cy="646331"/>
          </a:xfrm>
          <a:prstGeom prst="rect">
            <a:avLst/>
          </a:prstGeom>
        </p:spPr>
        <p:txBody>
          <a:bodyPr wrap="square">
            <a:spAutoFit/>
          </a:bodyPr>
          <a:lstStyle/>
          <a:p>
            <a:pPr algn="ctr"/>
            <a:r>
              <a:rPr lang="en-US" sz="3600" b="1" dirty="0" smtClean="0">
                <a:latin typeface="Liberation Serif" panose="02020603050405020304" pitchFamily="18" charset="0"/>
              </a:rPr>
              <a:t>Power Differences among Groups</a:t>
            </a:r>
            <a:endParaRPr lang="en-US" sz="3600" b="1"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Empowerment</a:t>
            </a:r>
            <a:endParaRPr lang="en-US" dirty="0"/>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08800"/>
            <a:ext cx="8686800" cy="5315712"/>
          </a:xfrm>
          <a:prstGeom prst="rect">
            <a:avLst/>
          </a:prstGeom>
        </p:spPr>
      </p:pic>
    </p:spTree>
    <p:extLst>
      <p:ext uri="{BB962C8B-B14F-4D97-AF65-F5344CB8AC3E}">
        <p14:creationId xmlns:p14="http://schemas.microsoft.com/office/powerpoint/2010/main" val="129022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2" name="Content Placeholder 1"/>
          <p:cNvSpPr>
            <a:spLocks noGrp="1"/>
          </p:cNvSpPr>
          <p:nvPr>
            <p:ph idx="4294967295"/>
          </p:nvPr>
        </p:nvSpPr>
        <p:spPr>
          <a:xfrm>
            <a:off x="304800" y="1371601"/>
            <a:ext cx="8458200" cy="2438400"/>
          </a:xfrm>
        </p:spPr>
        <p:txBody>
          <a:bodyPr/>
          <a:lstStyle/>
          <a:p>
            <a:pPr marL="0" indent="0" eaLnBrk="1" hangingPunct="1">
              <a:buFont typeface="Arial" charset="0"/>
              <a:buNone/>
              <a:defRPr/>
            </a:pPr>
            <a:r>
              <a:rPr lang="en-US" b="1" dirty="0" smtClean="0">
                <a:latin typeface="Liberation Serif" panose="02020603050405020304" pitchFamily="18" charset="0"/>
              </a:rPr>
              <a:t>Statistics and Power</a:t>
            </a:r>
          </a:p>
          <a:p>
            <a:pPr eaLnBrk="1" hangingPunct="1">
              <a:spcBef>
                <a:spcPts val="0"/>
              </a:spcBef>
              <a:defRPr/>
            </a:pPr>
            <a:r>
              <a:rPr lang="en-US" sz="2400" dirty="0" smtClean="0">
                <a:latin typeface="Liberation Serif" panose="02020603050405020304" pitchFamily="18" charset="0"/>
              </a:rPr>
              <a:t>Women continue to be paid less than men</a:t>
            </a:r>
          </a:p>
          <a:p>
            <a:pPr eaLnBrk="1" hangingPunct="1">
              <a:spcBef>
                <a:spcPts val="0"/>
              </a:spcBef>
              <a:defRPr/>
            </a:pPr>
            <a:r>
              <a:rPr lang="en-US" sz="2400" i="1" dirty="0" smtClean="0">
                <a:latin typeface="Liberation Serif" panose="02020603050405020304" pitchFamily="18" charset="0"/>
              </a:rPr>
              <a:t>The </a:t>
            </a:r>
            <a:r>
              <a:rPr lang="en-US" sz="2400" i="1" dirty="0">
                <a:latin typeface="Liberation Serif" panose="02020603050405020304" pitchFamily="18" charset="0"/>
              </a:rPr>
              <a:t>World’s Women 2010: Trends and </a:t>
            </a:r>
            <a:r>
              <a:rPr lang="en-US" sz="2400" i="1" dirty="0" smtClean="0">
                <a:latin typeface="Liberation Serif" panose="02020603050405020304" pitchFamily="18" charset="0"/>
              </a:rPr>
              <a:t>Statistics</a:t>
            </a:r>
          </a:p>
          <a:p>
            <a:pPr eaLnBrk="1" hangingPunct="1">
              <a:spcBef>
                <a:spcPts val="0"/>
              </a:spcBef>
              <a:defRPr/>
            </a:pPr>
            <a:r>
              <a:rPr lang="en-US" sz="2400" dirty="0" smtClean="0">
                <a:latin typeface="Liberation Serif" panose="02020603050405020304" pitchFamily="18" charset="0"/>
              </a:rPr>
              <a:t>Regional variations in agriculture employment</a:t>
            </a:r>
            <a:endParaRPr lang="en-US" dirty="0">
              <a:latin typeface="Liberation Serif" panose="02020603050405020304" pitchFamily="18" charset="0"/>
            </a:endParaRPr>
          </a:p>
        </p:txBody>
      </p:sp>
      <p:sp>
        <p:nvSpPr>
          <p:cNvPr id="59395" name="TextBox 2"/>
          <p:cNvSpPr txBox="1">
            <a:spLocks noChangeArrowheads="1"/>
          </p:cNvSpPr>
          <p:nvPr/>
        </p:nvSpPr>
        <p:spPr bwMode="auto">
          <a:xfrm>
            <a:off x="205154" y="3661178"/>
            <a:ext cx="4138246" cy="1815882"/>
          </a:xfrm>
          <a:prstGeom prst="rect">
            <a:avLst/>
          </a:prstGeom>
          <a:noFill/>
          <a:ln w="9525">
            <a:noFill/>
            <a:miter lim="800000"/>
            <a:headEnd/>
            <a:tailEnd/>
          </a:ln>
        </p:spPr>
        <p:txBody>
          <a:bodyPr wrap="square">
            <a:spAutoFit/>
          </a:bodyPr>
          <a:lstStyle/>
          <a:p>
            <a:r>
              <a:rPr lang="en-US" sz="1600" b="1" dirty="0">
                <a:latin typeface="Liberation Serif" panose="02020603050405020304" pitchFamily="18" charset="0"/>
              </a:rPr>
              <a:t>Figure 5.13</a:t>
            </a:r>
          </a:p>
          <a:p>
            <a:r>
              <a:rPr lang="en-US" sz="1600" b="1" dirty="0">
                <a:latin typeface="Liberation Serif" panose="02020603050405020304" pitchFamily="18" charset="0"/>
              </a:rPr>
              <a:t>South Korea. </a:t>
            </a:r>
            <a:r>
              <a:rPr lang="en-US" sz="1600" dirty="0">
                <a:latin typeface="Liberation Serif" panose="02020603050405020304" pitchFamily="18" charset="0"/>
              </a:rPr>
              <a:t>The </a:t>
            </a:r>
            <a:r>
              <a:rPr lang="en-US" sz="1600" dirty="0" smtClean="0">
                <a:latin typeface="Liberation Serif" panose="02020603050405020304" pitchFamily="18" charset="0"/>
              </a:rPr>
              <a:t>women in </a:t>
            </a:r>
            <a:r>
              <a:rPr lang="en-US" sz="1600" dirty="0">
                <a:latin typeface="Liberation Serif" panose="02020603050405020304" pitchFamily="18" charset="0"/>
              </a:rPr>
              <a:t>this photo sat near one </a:t>
            </a:r>
            <a:r>
              <a:rPr lang="en-US" sz="1600" dirty="0" smtClean="0">
                <a:latin typeface="Liberation Serif" panose="02020603050405020304" pitchFamily="18" charset="0"/>
              </a:rPr>
              <a:t>of the </a:t>
            </a:r>
            <a:r>
              <a:rPr lang="en-US" sz="1600" dirty="0">
                <a:latin typeface="Liberation Serif" panose="02020603050405020304" pitchFamily="18" charset="0"/>
              </a:rPr>
              <a:t>ancient temples in </a:t>
            </a:r>
            <a:r>
              <a:rPr lang="en-US" sz="1600" dirty="0" smtClean="0">
                <a:latin typeface="Liberation Serif" panose="02020603050405020304" pitchFamily="18" charset="0"/>
              </a:rPr>
              <a:t>southern Korea</a:t>
            </a:r>
            <a:r>
              <a:rPr lang="en-US" sz="1600" dirty="0">
                <a:latin typeface="Liberation Serif" panose="02020603050405020304" pitchFamily="18" charset="0"/>
              </a:rPr>
              <a:t>, selling the </a:t>
            </a:r>
            <a:r>
              <a:rPr lang="en-US" sz="1600" dirty="0" smtClean="0">
                <a:latin typeface="Liberation Serif" panose="02020603050405020304" pitchFamily="18" charset="0"/>
              </a:rPr>
              <a:t>modest output </a:t>
            </a:r>
            <a:r>
              <a:rPr lang="en-US" sz="1600" dirty="0">
                <a:latin typeface="Liberation Serif" panose="02020603050405020304" pitchFamily="18" charset="0"/>
              </a:rPr>
              <a:t>from their own market</a:t>
            </a:r>
          </a:p>
          <a:p>
            <a:r>
              <a:rPr lang="en-US" sz="1600" dirty="0">
                <a:latin typeface="Liberation Serif" panose="02020603050405020304" pitchFamily="18" charset="0"/>
              </a:rPr>
              <a:t>gardens. This activity is </a:t>
            </a:r>
            <a:r>
              <a:rPr lang="en-US" sz="1600" dirty="0" smtClean="0">
                <a:latin typeface="Liberation Serif" panose="02020603050405020304" pitchFamily="18" charset="0"/>
              </a:rPr>
              <a:t>one part </a:t>
            </a:r>
            <a:r>
              <a:rPr lang="en-US" sz="1600" dirty="0">
                <a:latin typeface="Liberation Serif" panose="02020603050405020304" pitchFamily="18" charset="0"/>
              </a:rPr>
              <a:t>of the informal economy</a:t>
            </a:r>
            <a:r>
              <a:rPr lang="en-US" sz="1600" dirty="0" smtClean="0">
                <a:latin typeface="Liberation Serif" panose="02020603050405020304" pitchFamily="18" charset="0"/>
              </a:rPr>
              <a:t>, the </a:t>
            </a:r>
            <a:r>
              <a:rPr lang="en-US" sz="1600" dirty="0">
                <a:latin typeface="Liberation Serif" panose="02020603050405020304" pitchFamily="18" charset="0"/>
              </a:rPr>
              <a:t>“uncounted” economy </a:t>
            </a:r>
            <a:r>
              <a:rPr lang="en-US" sz="1600" dirty="0" smtClean="0">
                <a:latin typeface="Liberation Serif" panose="02020603050405020304" pitchFamily="18" charset="0"/>
              </a:rPr>
              <a:t>in which </a:t>
            </a:r>
            <a:r>
              <a:rPr lang="en-US" sz="1600" dirty="0">
                <a:latin typeface="Liberation Serif" panose="02020603050405020304" pitchFamily="18" charset="0"/>
              </a:rPr>
              <a:t>women play a large role</a:t>
            </a:r>
            <a:r>
              <a:rPr lang="en-US" sz="1600" dirty="0" smtClean="0">
                <a:latin typeface="Liberation Serif" panose="02020603050405020304" pitchFamily="18" charset="0"/>
              </a:rPr>
              <a:t>.                 </a:t>
            </a:r>
            <a:endParaRPr lang="en-US" sz="1600" dirty="0">
              <a:latin typeface="Liberation Serif" panose="02020603050405020304" pitchFamily="18" charset="0"/>
            </a:endParaRPr>
          </a:p>
        </p:txBody>
      </p:sp>
      <p:pic>
        <p:nvPicPr>
          <p:cNvPr id="12290" name="Picture 2" descr="C:\Users\srigby\AppData\Local\Temp\88\wza662\ch05\fou10e_fig_05_13.jpg"/>
          <p:cNvPicPr>
            <a:picLocks noChangeAspect="1" noChangeArrowheads="1"/>
          </p:cNvPicPr>
          <p:nvPr/>
        </p:nvPicPr>
        <p:blipFill>
          <a:blip r:embed="rId3" cstate="print"/>
          <a:srcRect/>
          <a:stretch>
            <a:fillRect/>
          </a:stretch>
        </p:blipFill>
        <p:spPr bwMode="auto">
          <a:xfrm>
            <a:off x="4340791" y="3200400"/>
            <a:ext cx="4727009" cy="3352799"/>
          </a:xfrm>
          <a:prstGeom prst="rect">
            <a:avLst/>
          </a:prstGeom>
          <a:noFill/>
        </p:spPr>
      </p:pic>
      <p:sp>
        <p:nvSpPr>
          <p:cNvPr id="6" name="Rectangle 5"/>
          <p:cNvSpPr/>
          <p:nvPr/>
        </p:nvSpPr>
        <p:spPr>
          <a:xfrm>
            <a:off x="381000" y="228600"/>
            <a:ext cx="8458200" cy="646331"/>
          </a:xfrm>
          <a:prstGeom prst="rect">
            <a:avLst/>
          </a:prstGeom>
        </p:spPr>
        <p:txBody>
          <a:bodyPr wrap="square">
            <a:spAutoFit/>
          </a:bodyPr>
          <a:lstStyle/>
          <a:p>
            <a:pPr algn="ctr"/>
            <a:r>
              <a:rPr lang="en-US" sz="3600" b="1" dirty="0" smtClean="0">
                <a:latin typeface="Liberation Serif" panose="02020603050405020304" pitchFamily="18" charset="0"/>
              </a:rPr>
              <a:t>Just Who Counts?</a:t>
            </a:r>
            <a:endParaRPr lang="en-US" sz="3600" b="1"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rPr>
              <a:t>Concept Caching:</a:t>
            </a:r>
          </a:p>
          <a:p>
            <a:r>
              <a:rPr lang="en-US" i="1" dirty="0">
                <a:solidFill>
                  <a:schemeClr val="bg1"/>
                </a:solidFill>
                <a:latin typeface="Liberation Serif" panose="02020603050405020304" pitchFamily="18" charset="0"/>
              </a:rPr>
              <a:t>Mount Vesuvius</a:t>
            </a:r>
          </a:p>
        </p:txBody>
      </p:sp>
      <p:sp>
        <p:nvSpPr>
          <p:cNvPr id="60418" name="Title 6"/>
          <p:cNvSpPr>
            <a:spLocks noGrp="1"/>
          </p:cNvSpPr>
          <p:nvPr>
            <p:ph type="title"/>
          </p:nvPr>
        </p:nvSpPr>
        <p:spPr/>
        <p:txBody>
          <a:bodyPr/>
          <a:lstStyle/>
          <a:p>
            <a:pPr eaLnBrk="1" hangingPunct="1"/>
            <a:r>
              <a:rPr lang="en-US" sz="3600" dirty="0" smtClean="0">
                <a:latin typeface="Liberation Serif" panose="02020603050405020304" pitchFamily="18" charset="0"/>
              </a:rPr>
              <a:t>Guest Field Note</a:t>
            </a:r>
          </a:p>
        </p:txBody>
      </p:sp>
      <p:sp>
        <p:nvSpPr>
          <p:cNvPr id="60419" name="Content Placeholder 7"/>
          <p:cNvSpPr>
            <a:spLocks noGrp="1"/>
          </p:cNvSpPr>
          <p:nvPr>
            <p:ph idx="1"/>
          </p:nvPr>
        </p:nvSpPr>
        <p:spPr>
          <a:xfrm>
            <a:off x="381000" y="1828800"/>
            <a:ext cx="4495800" cy="4498975"/>
          </a:xfrm>
        </p:spPr>
        <p:txBody>
          <a:bodyPr/>
          <a:lstStyle/>
          <a:p>
            <a:pPr marL="0" indent="0" eaLnBrk="1" hangingPunct="1">
              <a:buFont typeface="Arial" charset="0"/>
              <a:buNone/>
            </a:pPr>
            <a:r>
              <a:rPr lang="en-US" sz="2400" dirty="0" smtClean="0">
                <a:latin typeface="Liberation Serif" panose="02020603050405020304" pitchFamily="18" charset="0"/>
                <a:cs typeface="Arial" charset="0"/>
              </a:rPr>
              <a:t>“One of the leading causes of mortality and morbidity among children under the age of five in </a:t>
            </a:r>
            <a:r>
              <a:rPr lang="en-US" sz="2400" b="1" dirty="0" smtClean="0">
                <a:latin typeface="Liberation Serif" panose="02020603050405020304" pitchFamily="18" charset="0"/>
                <a:cs typeface="Arial" charset="0"/>
              </a:rPr>
              <a:t>developing countries </a:t>
            </a:r>
            <a:r>
              <a:rPr lang="en-US" sz="2400" dirty="0" smtClean="0">
                <a:latin typeface="Liberation Serif" panose="02020603050405020304" pitchFamily="18" charset="0"/>
                <a:cs typeface="Arial" charset="0"/>
              </a:rPr>
              <a:t>is waterborne disease. My research has focused on building an understanding of the factors that contribute to the </a:t>
            </a:r>
            <a:r>
              <a:rPr lang="en-US" sz="2400" b="1" dirty="0" smtClean="0">
                <a:latin typeface="Liberation Serif" panose="02020603050405020304" pitchFamily="18" charset="0"/>
                <a:cs typeface="Arial" charset="0"/>
              </a:rPr>
              <a:t>vulnerability</a:t>
            </a:r>
            <a:r>
              <a:rPr lang="en-US" sz="2400" dirty="0" smtClean="0">
                <a:latin typeface="Liberation Serif" panose="02020603050405020304" pitchFamily="18" charset="0"/>
                <a:cs typeface="Arial" charset="0"/>
              </a:rPr>
              <a:t> of young children to this significant </a:t>
            </a:r>
            <a:r>
              <a:rPr lang="en-US" sz="2400" b="1" dirty="0" smtClean="0">
                <a:latin typeface="Liberation Serif" panose="02020603050405020304" pitchFamily="18" charset="0"/>
                <a:cs typeface="Arial" charset="0"/>
              </a:rPr>
              <a:t>public health problem</a:t>
            </a:r>
            <a:r>
              <a:rPr lang="en-US" sz="2400" dirty="0" smtClean="0">
                <a:latin typeface="Liberation Serif" panose="02020603050405020304" pitchFamily="18" charset="0"/>
                <a:cs typeface="Arial" charset="0"/>
              </a:rPr>
              <a:t>.”</a:t>
            </a:r>
          </a:p>
        </p:txBody>
      </p:sp>
      <p:cxnSp>
        <p:nvCxnSpPr>
          <p:cNvPr id="10" name="Straight Connector 9"/>
          <p:cNvCxnSpPr/>
          <p:nvPr/>
        </p:nvCxnSpPr>
        <p:spPr>
          <a:xfrm>
            <a:off x="457200" y="13716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14" name="Picture 2" descr="C:\Users\srigby\AppData\Local\Temp\88\wz1038\ch05\fou10e_fig_05_14.jpg"/>
          <p:cNvPicPr>
            <a:picLocks noChangeAspect="1" noChangeArrowheads="1"/>
          </p:cNvPicPr>
          <p:nvPr/>
        </p:nvPicPr>
        <p:blipFill>
          <a:blip r:embed="rId3" cstate="print"/>
          <a:srcRect/>
          <a:stretch>
            <a:fillRect/>
          </a:stretch>
        </p:blipFill>
        <p:spPr bwMode="auto">
          <a:xfrm>
            <a:off x="5105400" y="1645920"/>
            <a:ext cx="3919555" cy="4831080"/>
          </a:xfrm>
          <a:prstGeom prst="rect">
            <a:avLst/>
          </a:prstGeom>
          <a:noFill/>
        </p:spPr>
      </p:pic>
      <p:sp>
        <p:nvSpPr>
          <p:cNvPr id="7" name="Footer Placeholder 6"/>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2" name="Content Placeholder 1"/>
          <p:cNvSpPr>
            <a:spLocks noGrp="1"/>
          </p:cNvSpPr>
          <p:nvPr>
            <p:ph idx="4294967295"/>
          </p:nvPr>
        </p:nvSpPr>
        <p:spPr>
          <a:xfrm>
            <a:off x="685800" y="457199"/>
            <a:ext cx="7543800" cy="5673725"/>
          </a:xfrm>
        </p:spPr>
        <p:txBody>
          <a:bodyPr/>
          <a:lstStyle/>
          <a:p>
            <a:pPr marL="0" indent="0" eaLnBrk="1" hangingPunct="1">
              <a:buFont typeface="Arial" charset="0"/>
              <a:buNone/>
              <a:defRPr/>
            </a:pPr>
            <a:r>
              <a:rPr lang="en-US" b="1" dirty="0" smtClean="0">
                <a:latin typeface="Liberation Serif" panose="02020603050405020304" pitchFamily="18" charset="0"/>
              </a:rPr>
              <a:t>Vulnerable Populations</a:t>
            </a:r>
          </a:p>
          <a:p>
            <a:pPr eaLnBrk="1" hangingPunct="1">
              <a:defRPr/>
            </a:pPr>
            <a:r>
              <a:rPr lang="en-US" sz="2400" dirty="0" smtClean="0">
                <a:latin typeface="Liberation Serif" panose="02020603050405020304" pitchFamily="18" charset="0"/>
              </a:rPr>
              <a:t>Geographers use </a:t>
            </a:r>
            <a:r>
              <a:rPr lang="en-US" sz="2400" dirty="0">
                <a:latin typeface="Liberation Serif" panose="02020603050405020304" pitchFamily="18" charset="0"/>
              </a:rPr>
              <a:t>mapping and spatial analysis to predict and </a:t>
            </a:r>
            <a:r>
              <a:rPr lang="en-US" sz="2400" dirty="0" smtClean="0">
                <a:latin typeface="Liberation Serif" panose="02020603050405020304" pitchFamily="18" charset="0"/>
              </a:rPr>
              <a:t>explain what </a:t>
            </a:r>
            <a:r>
              <a:rPr lang="en-US" sz="2400" dirty="0">
                <a:latin typeface="Liberation Serif" panose="02020603050405020304" pitchFamily="18" charset="0"/>
              </a:rPr>
              <a:t>populations or people will be affected most </a:t>
            </a:r>
            <a:r>
              <a:rPr lang="en-US" sz="2400" dirty="0" smtClean="0">
                <a:latin typeface="Liberation Serif" panose="02020603050405020304" pitchFamily="18" charset="0"/>
              </a:rPr>
              <a:t>by natural </a:t>
            </a:r>
            <a:r>
              <a:rPr lang="en-US" sz="2400" dirty="0">
                <a:latin typeface="Liberation Serif" panose="02020603050405020304" pitchFamily="18" charset="0"/>
              </a:rPr>
              <a:t>hazards such as earthquakes, volcanoes, </a:t>
            </a:r>
            <a:r>
              <a:rPr lang="en-US" sz="2400" dirty="0" smtClean="0">
                <a:latin typeface="Liberation Serif" panose="02020603050405020304" pitchFamily="18" charset="0"/>
              </a:rPr>
              <a:t>hurricanes, and </a:t>
            </a:r>
            <a:r>
              <a:rPr lang="en-US" sz="2400" dirty="0">
                <a:latin typeface="Liberation Serif" panose="02020603050405020304" pitchFamily="18" charset="0"/>
              </a:rPr>
              <a:t>tsunamis or by environmental </a:t>
            </a:r>
            <a:r>
              <a:rPr lang="en-US" sz="2400" dirty="0" smtClean="0">
                <a:latin typeface="Liberation Serif" panose="02020603050405020304" pitchFamily="18" charset="0"/>
              </a:rPr>
              <a:t>policies.</a:t>
            </a:r>
          </a:p>
          <a:p>
            <a:pPr eaLnBrk="1" hangingPunct="1">
              <a:defRPr/>
            </a:pPr>
            <a:r>
              <a:rPr lang="en-US" sz="2400" dirty="0">
                <a:latin typeface="Liberation Serif" panose="02020603050405020304" pitchFamily="18" charset="0"/>
              </a:rPr>
              <a:t>V</a:t>
            </a:r>
            <a:r>
              <a:rPr lang="en-US" sz="2400" dirty="0" smtClean="0">
                <a:latin typeface="Liberation Serif" panose="02020603050405020304" pitchFamily="18" charset="0"/>
              </a:rPr>
              <a:t>ulnerability </a:t>
            </a:r>
            <a:r>
              <a:rPr lang="en-US" sz="2400" dirty="0">
                <a:latin typeface="Liberation Serif" panose="02020603050405020304" pitchFamily="18" charset="0"/>
              </a:rPr>
              <a:t>is </a:t>
            </a:r>
            <a:r>
              <a:rPr lang="en-US" sz="2400" dirty="0" smtClean="0">
                <a:latin typeface="Liberation Serif" panose="02020603050405020304" pitchFamily="18" charset="0"/>
              </a:rPr>
              <a:t>fundamentally influenced </a:t>
            </a:r>
            <a:r>
              <a:rPr lang="en-US" sz="2400" dirty="0">
                <a:latin typeface="Liberation Serif" panose="02020603050405020304" pitchFamily="18" charset="0"/>
              </a:rPr>
              <a:t>by geographically </a:t>
            </a:r>
            <a:r>
              <a:rPr lang="en-US" sz="2400" dirty="0" smtClean="0">
                <a:latin typeface="Liberation Serif" panose="02020603050405020304" pitchFamily="18" charset="0"/>
              </a:rPr>
              <a:t>specific </a:t>
            </a:r>
            <a:r>
              <a:rPr lang="en-US" sz="2400" dirty="0">
                <a:latin typeface="Liberation Serif" panose="02020603050405020304" pitchFamily="18" charset="0"/>
              </a:rPr>
              <a:t>social and </a:t>
            </a:r>
            <a:r>
              <a:rPr lang="en-US" sz="2400" dirty="0" smtClean="0">
                <a:latin typeface="Liberation Serif" panose="02020603050405020304" pitchFamily="18" charset="0"/>
              </a:rPr>
              <a:t>environmental circumstances.</a:t>
            </a:r>
          </a:p>
          <a:p>
            <a:pPr eaLnBrk="1" hangingPunct="1">
              <a:defRPr/>
            </a:pPr>
            <a:r>
              <a:rPr lang="en-US" sz="2400" dirty="0">
                <a:latin typeface="Liberation Serif" panose="02020603050405020304" pitchFamily="18" charset="0"/>
              </a:rPr>
              <a:t>Through </a:t>
            </a:r>
            <a:r>
              <a:rPr lang="en-US" sz="2400" dirty="0" smtClean="0">
                <a:latin typeface="Liberation Serif" panose="02020603050405020304" pitchFamily="18" charset="0"/>
              </a:rPr>
              <a:t>fieldwork</a:t>
            </a:r>
            <a:r>
              <a:rPr lang="en-US" sz="2400" dirty="0">
                <a:latin typeface="Liberation Serif" panose="02020603050405020304" pitchFamily="18" charset="0"/>
              </a:rPr>
              <a:t> </a:t>
            </a:r>
            <a:r>
              <a:rPr lang="en-US" sz="2400" dirty="0" smtClean="0">
                <a:latin typeface="Liberation Serif" panose="02020603050405020304" pitchFamily="18" charset="0"/>
              </a:rPr>
              <a:t>and </a:t>
            </a:r>
            <a:r>
              <a:rPr lang="en-US" sz="2400" dirty="0">
                <a:latin typeface="Liberation Serif" panose="02020603050405020304" pitchFamily="18" charset="0"/>
              </a:rPr>
              <a:t>interviews, geographers can see differences in </a:t>
            </a:r>
            <a:r>
              <a:rPr lang="en-US" sz="2400" dirty="0" smtClean="0">
                <a:latin typeface="Liberation Serif" panose="02020603050405020304" pitchFamily="18" charset="0"/>
              </a:rPr>
              <a:t>vulnerability within </a:t>
            </a:r>
            <a:r>
              <a:rPr lang="en-US" sz="2400" dirty="0">
                <a:latin typeface="Liberation Serif" panose="02020603050405020304" pitchFamily="18" charset="0"/>
              </a:rPr>
              <a:t>groups of </a:t>
            </a:r>
            <a:r>
              <a:rPr lang="en-US" sz="2400" dirty="0" smtClean="0">
                <a:latin typeface="Liberation Serif" panose="02020603050405020304" pitchFamily="18" charset="0"/>
              </a:rPr>
              <a:t>people.</a:t>
            </a:r>
            <a:endParaRPr lang="en-US" sz="2400"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algn="l" eaLnBrk="1" hangingPunct="1"/>
            <a:r>
              <a:rPr lang="en-US" sz="3200" b="1" dirty="0" smtClean="0">
                <a:latin typeface="Liberation Serif" panose="02020603050405020304" pitchFamily="18" charset="0"/>
              </a:rPr>
              <a:t>Women in Subsaharan Africa</a:t>
            </a:r>
          </a:p>
        </p:txBody>
      </p:sp>
      <p:sp>
        <p:nvSpPr>
          <p:cNvPr id="63490" name="Content Placeholder 4"/>
          <p:cNvSpPr>
            <a:spLocks noGrp="1"/>
          </p:cNvSpPr>
          <p:nvPr>
            <p:ph idx="1"/>
          </p:nvPr>
        </p:nvSpPr>
        <p:spPr>
          <a:xfrm>
            <a:off x="152400" y="1295400"/>
            <a:ext cx="4724400" cy="5181600"/>
          </a:xfrm>
        </p:spPr>
        <p:txBody>
          <a:bodyPr/>
          <a:lstStyle/>
          <a:p>
            <a:pPr eaLnBrk="1" hangingPunct="1"/>
            <a:r>
              <a:rPr lang="en-US" sz="2400" dirty="0" smtClean="0">
                <a:latin typeface="Liberation Serif" panose="02020603050405020304" pitchFamily="18" charset="0"/>
              </a:rPr>
              <a:t>Women numerically dominate rural </a:t>
            </a:r>
            <a:r>
              <a:rPr lang="en-US" sz="2400" dirty="0" err="1" smtClean="0">
                <a:latin typeface="Liberation Serif" panose="02020603050405020304" pitchFamily="18" charset="0"/>
              </a:rPr>
              <a:t>Subsaharan</a:t>
            </a:r>
            <a:r>
              <a:rPr lang="en-US" sz="2400" dirty="0" smtClean="0">
                <a:latin typeface="Liberation Serif" panose="02020603050405020304" pitchFamily="18" charset="0"/>
              </a:rPr>
              <a:t> Africa.</a:t>
            </a:r>
          </a:p>
          <a:p>
            <a:pPr eaLnBrk="1" hangingPunct="1"/>
            <a:r>
              <a:rPr lang="en-US" sz="2400" dirty="0" smtClean="0">
                <a:latin typeface="Liberation Serif" panose="02020603050405020304" pitchFamily="18" charset="0"/>
              </a:rPr>
              <a:t>Women produce an estimated 70 percent of the region’s food, almost all of it without the aid of modern technology.</a:t>
            </a:r>
          </a:p>
          <a:p>
            <a:pPr eaLnBrk="1" hangingPunct="1"/>
            <a:r>
              <a:rPr lang="en-US" sz="2400" dirty="0">
                <a:latin typeface="Liberation Serif" panose="02020603050405020304" pitchFamily="18" charset="0"/>
              </a:rPr>
              <a:t>In East Africa, cash crops such as tea are sometimes called “men’s crops” because the men trade in what the women produce</a:t>
            </a:r>
            <a:r>
              <a:rPr lang="en-US" sz="2400" dirty="0" smtClean="0">
                <a:latin typeface="Liberation Serif" panose="02020603050405020304" pitchFamily="18" charset="0"/>
              </a:rPr>
              <a:t>.</a:t>
            </a:r>
            <a:endParaRPr lang="en-US" sz="24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66800"/>
            <a:ext cx="378506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76800" y="5867400"/>
            <a:ext cx="4419600" cy="646331"/>
          </a:xfrm>
          <a:prstGeom prst="rect">
            <a:avLst/>
          </a:prstGeom>
          <a:noFill/>
        </p:spPr>
        <p:txBody>
          <a:bodyPr wrap="square" rtlCol="0">
            <a:spAutoFit/>
          </a:bodyPr>
          <a:lstStyle/>
          <a:p>
            <a:r>
              <a:rPr lang="en-US" i="1" dirty="0">
                <a:latin typeface="Liberation Serif" panose="02020603050405020304" pitchFamily="18" charset="0"/>
              </a:rPr>
              <a:t>Concept Caching: Kanye, Botswana </a:t>
            </a:r>
          </a:p>
          <a:p>
            <a:endParaRPr lang="en-US"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p:txBody>
          <a:bodyPr/>
          <a:lstStyle/>
          <a:p>
            <a:pPr eaLnBrk="1" hangingPunct="1"/>
            <a:r>
              <a:rPr lang="en-US" sz="3600" dirty="0" smtClean="0">
                <a:latin typeface="Liberation Serif" panose="02020603050405020304" pitchFamily="18" charset="0"/>
              </a:rPr>
              <a:t>Field Note</a:t>
            </a:r>
            <a:r>
              <a:rPr lang="en-US" sz="3600" dirty="0" smtClean="0">
                <a:solidFill>
                  <a:srgbClr val="FF0000"/>
                </a:solidFill>
                <a:latin typeface="Liberation Serif" panose="02020603050405020304" pitchFamily="18" charset="0"/>
              </a:rPr>
              <a:t/>
            </a:r>
            <a:br>
              <a:rPr lang="en-US" sz="3600" dirty="0" smtClean="0">
                <a:solidFill>
                  <a:srgbClr val="FF0000"/>
                </a:solidFill>
                <a:latin typeface="Liberation Serif" panose="02020603050405020304" pitchFamily="18" charset="0"/>
              </a:rPr>
            </a:br>
            <a:endParaRPr lang="en-US" sz="3600" dirty="0" smtClean="0"/>
          </a:p>
        </p:txBody>
      </p:sp>
      <p:sp>
        <p:nvSpPr>
          <p:cNvPr id="66562" name="Content Placeholder 3"/>
          <p:cNvSpPr>
            <a:spLocks noGrp="1"/>
          </p:cNvSpPr>
          <p:nvPr>
            <p:ph idx="1"/>
          </p:nvPr>
        </p:nvSpPr>
        <p:spPr>
          <a:xfrm>
            <a:off x="304800" y="1600200"/>
            <a:ext cx="3581400" cy="5029200"/>
          </a:xfrm>
        </p:spPr>
        <p:txBody>
          <a:bodyPr/>
          <a:lstStyle/>
          <a:p>
            <a:pPr marL="0" indent="0" eaLnBrk="1" hangingPunct="1">
              <a:buFont typeface="Arial" charset="0"/>
              <a:buNone/>
            </a:pPr>
            <a:r>
              <a:rPr lang="en-US" sz="2000" dirty="0" smtClean="0">
                <a:latin typeface="Liberation Serif" panose="02020603050405020304" pitchFamily="18" charset="0"/>
              </a:rPr>
              <a:t>“I am filled with admiration </a:t>
            </a:r>
            <a:r>
              <a:rPr lang="en-US" sz="2000" b="1" dirty="0" smtClean="0">
                <a:latin typeface="Liberation Serif" panose="02020603050405020304" pitchFamily="18" charset="0"/>
              </a:rPr>
              <a:t>for the women </a:t>
            </a:r>
            <a:r>
              <a:rPr lang="en-US" sz="2000" dirty="0" smtClean="0">
                <a:latin typeface="Liberation Serif" panose="02020603050405020304" pitchFamily="18" charset="0"/>
              </a:rPr>
              <a:t>carrying water on their heads up the bank from the Niger River. Other women are at the water’s edge, filling their buckets. These women are performing a daily ritual requiring </a:t>
            </a:r>
            <a:r>
              <a:rPr lang="en-US" sz="2000" b="1" dirty="0" smtClean="0">
                <a:latin typeface="Liberation Serif" panose="02020603050405020304" pitchFamily="18" charset="0"/>
              </a:rPr>
              <a:t>incredible endurance </a:t>
            </a:r>
            <a:r>
              <a:rPr lang="en-US" sz="2000" dirty="0" smtClean="0">
                <a:latin typeface="Liberation Serif" panose="02020603050405020304" pitchFamily="18" charset="0"/>
              </a:rPr>
              <a:t>and strength. Once they carry their buckets to their dwellings, they will likely turn to preparing the </a:t>
            </a:r>
            <a:r>
              <a:rPr lang="en-US" sz="2000" b="1" dirty="0" smtClean="0">
                <a:latin typeface="Liberation Serif" panose="02020603050405020304" pitchFamily="18" charset="0"/>
              </a:rPr>
              <a:t>evening meal</a:t>
            </a:r>
            <a:r>
              <a:rPr lang="en-US" sz="2000" dirty="0" smtClean="0">
                <a:latin typeface="Liberation Serif" panose="02020603050405020304" pitchFamily="18" charset="0"/>
              </a:rPr>
              <a:t>.”</a:t>
            </a:r>
          </a:p>
        </p:txBody>
      </p:sp>
      <p:sp>
        <p:nvSpPr>
          <p:cNvPr id="66564" name="TextBox 7"/>
          <p:cNvSpPr txBox="1">
            <a:spLocks noChangeArrowheads="1"/>
          </p:cNvSpPr>
          <p:nvPr/>
        </p:nvSpPr>
        <p:spPr bwMode="auto">
          <a:xfrm>
            <a:off x="4419600" y="5323582"/>
            <a:ext cx="3886200" cy="1077218"/>
          </a:xfrm>
          <a:prstGeom prst="rect">
            <a:avLst/>
          </a:prstGeom>
          <a:noFill/>
          <a:ln w="9525">
            <a:noFill/>
            <a:miter lim="800000"/>
            <a:headEnd/>
            <a:tailEnd/>
          </a:ln>
        </p:spPr>
        <p:txBody>
          <a:bodyPr>
            <a:spAutoFit/>
          </a:bodyPr>
          <a:lstStyle/>
          <a:p>
            <a:r>
              <a:rPr lang="en-US" sz="1600" b="1" dirty="0">
                <a:latin typeface="Liberation Serif" panose="02020603050405020304" pitchFamily="18" charset="0"/>
              </a:rPr>
              <a:t>Figure 5.16</a:t>
            </a:r>
          </a:p>
          <a:p>
            <a:r>
              <a:rPr lang="en-US" sz="1600" b="1" dirty="0">
                <a:latin typeface="Liberation Serif" panose="02020603050405020304" pitchFamily="18" charset="0"/>
              </a:rPr>
              <a:t>Along the banks of the Niger River just outside Mopti, Mali</a:t>
            </a:r>
            <a:r>
              <a:rPr lang="en-US" sz="1600" dirty="0">
                <a:latin typeface="Liberation Serif" panose="02020603050405020304" pitchFamily="18" charset="0"/>
              </a:rPr>
              <a:t>. © Alexander B. Murphy</a:t>
            </a:r>
          </a:p>
        </p:txBody>
      </p:sp>
      <p:cxnSp>
        <p:nvCxnSpPr>
          <p:cNvPr id="6" name="Straight Connector 5"/>
          <p:cNvCxnSpPr/>
          <p:nvPr/>
        </p:nvCxnSpPr>
        <p:spPr>
          <a:xfrm>
            <a:off x="457200" y="1066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362" name="Picture 2" descr="C:\Users\srigby\AppData\Local\Temp\88\wzbf37\ch05\fou10e_fig_05_16.jpg"/>
          <p:cNvPicPr>
            <a:picLocks noChangeAspect="1" noChangeArrowheads="1"/>
          </p:cNvPicPr>
          <p:nvPr/>
        </p:nvPicPr>
        <p:blipFill>
          <a:blip r:embed="rId3" cstate="print"/>
          <a:srcRect/>
          <a:stretch>
            <a:fillRect/>
          </a:stretch>
        </p:blipFill>
        <p:spPr bwMode="auto">
          <a:xfrm>
            <a:off x="4114800" y="1752600"/>
            <a:ext cx="4876800" cy="3472978"/>
          </a:xfrm>
          <a:prstGeom prst="rect">
            <a:avLst/>
          </a:prstGeom>
          <a:noFill/>
        </p:spPr>
      </p:pic>
      <p:sp>
        <p:nvSpPr>
          <p:cNvPr id="7" name="Footer Placeholder 6"/>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Liberation Serif" panose="02020603050405020304" pitchFamily="18" charset="0"/>
              </a:rPr>
              <a:t>Key Question:</a:t>
            </a:r>
          </a:p>
        </p:txBody>
      </p:sp>
      <p:sp>
        <p:nvSpPr>
          <p:cNvPr id="19458" name="Rectangle 3"/>
          <p:cNvSpPr>
            <a:spLocks noGrp="1" noChangeArrowheads="1"/>
          </p:cNvSpPr>
          <p:nvPr>
            <p:ph idx="1"/>
          </p:nvPr>
        </p:nvSpPr>
        <p:spPr/>
        <p:txBody>
          <a:bodyPr/>
          <a:lstStyle/>
          <a:p>
            <a:pPr marL="742950" indent="-742950" eaLnBrk="1" hangingPunct="1">
              <a:buAutoNum type="arabicPeriod"/>
            </a:pPr>
            <a:r>
              <a:rPr lang="en-US" sz="3600" dirty="0" smtClean="0">
                <a:latin typeface="Liberation Serif" panose="02020603050405020304" pitchFamily="18" charset="0"/>
              </a:rPr>
              <a:t>What is identity, and how are identities constructed?</a:t>
            </a: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5"/>
          <p:cNvSpPr txBox="1">
            <a:spLocks noChangeArrowheads="1"/>
          </p:cNvSpPr>
          <p:nvPr/>
        </p:nvSpPr>
        <p:spPr bwMode="auto">
          <a:xfrm>
            <a:off x="457200" y="1384280"/>
            <a:ext cx="7772400" cy="2677656"/>
          </a:xfrm>
          <a:prstGeom prst="rect">
            <a:avLst/>
          </a:prstGeom>
          <a:noFill/>
          <a:ln w="9525">
            <a:noFill/>
            <a:miter lim="800000"/>
            <a:headEnd/>
            <a:tailEnd/>
          </a:ln>
        </p:spPr>
        <p:txBody>
          <a:bodyPr>
            <a:spAutoFit/>
          </a:bodyPr>
          <a:lstStyle/>
          <a:p>
            <a:pPr marL="285750" indent="-285750">
              <a:buFont typeface="Arial" charset="0"/>
              <a:buChar char="•"/>
            </a:pPr>
            <a:r>
              <a:rPr lang="en-US" sz="2400" dirty="0">
                <a:latin typeface="Liberation Serif" panose="02020603050405020304" pitchFamily="18" charset="0"/>
              </a:rPr>
              <a:t>In an arranged marriage, the dowry is the price to be paid by the bride’s family to the groom’s </a:t>
            </a:r>
            <a:r>
              <a:rPr lang="en-US" sz="2400" dirty="0" smtClean="0">
                <a:latin typeface="Liberation Serif" panose="02020603050405020304" pitchFamily="18" charset="0"/>
              </a:rPr>
              <a:t>father</a:t>
            </a:r>
            <a:r>
              <a:rPr lang="en-US" sz="2400" dirty="0" smtClean="0">
                <a:solidFill>
                  <a:srgbClr val="4BACC6"/>
                </a:solidFill>
                <a:latin typeface="Liberation Serif" panose="02020603050405020304" pitchFamily="18" charset="0"/>
              </a:rPr>
              <a:t>.</a:t>
            </a:r>
            <a:endParaRPr lang="en-US" sz="2400" dirty="0">
              <a:solidFill>
                <a:srgbClr val="4BACC6"/>
              </a:solidFill>
              <a:latin typeface="Liberation Serif" panose="02020603050405020304" pitchFamily="18" charset="0"/>
            </a:endParaRPr>
          </a:p>
          <a:p>
            <a:pPr marL="285750" indent="-285750">
              <a:buFont typeface="Arial" charset="0"/>
              <a:buChar char="•"/>
            </a:pPr>
            <a:r>
              <a:rPr lang="en-US" sz="2400" dirty="0">
                <a:latin typeface="Liberation Serif" panose="02020603050405020304" pitchFamily="18" charset="0"/>
              </a:rPr>
              <a:t>In extreme cases, disputes over the dowry have led to the death of the </a:t>
            </a:r>
            <a:r>
              <a:rPr lang="en-US" sz="2400" dirty="0" smtClean="0">
                <a:latin typeface="Liberation Serif" panose="02020603050405020304" pitchFamily="18" charset="0"/>
              </a:rPr>
              <a:t>bride</a:t>
            </a:r>
            <a:r>
              <a:rPr lang="en-US" sz="2400" dirty="0" smtClean="0">
                <a:solidFill>
                  <a:srgbClr val="4BACC6"/>
                </a:solidFill>
                <a:latin typeface="Liberation Serif" panose="02020603050405020304" pitchFamily="18" charset="0"/>
              </a:rPr>
              <a:t>.</a:t>
            </a:r>
            <a:endParaRPr lang="en-US" sz="2400" dirty="0">
              <a:solidFill>
                <a:srgbClr val="4BACC6"/>
              </a:solidFill>
              <a:latin typeface="Liberation Serif" panose="02020603050405020304" pitchFamily="18" charset="0"/>
            </a:endParaRPr>
          </a:p>
          <a:p>
            <a:pPr marL="285750" indent="-285750">
              <a:buFont typeface="Arial" charset="0"/>
              <a:buChar char="•"/>
            </a:pPr>
            <a:r>
              <a:rPr lang="en-US" sz="2400" dirty="0">
                <a:latin typeface="Liberation Serif" panose="02020603050405020304" pitchFamily="18" charset="0"/>
              </a:rPr>
              <a:t>Power relationships place women below men in </a:t>
            </a:r>
            <a:r>
              <a:rPr lang="en-US" sz="2400" dirty="0" smtClean="0">
                <a:latin typeface="Liberation Serif" panose="02020603050405020304" pitchFamily="18" charset="0"/>
              </a:rPr>
              <a:t>India</a:t>
            </a:r>
            <a:r>
              <a:rPr lang="en-US" sz="2400" dirty="0" smtClean="0">
                <a:solidFill>
                  <a:srgbClr val="4BACC6"/>
                </a:solidFill>
                <a:latin typeface="Liberation Serif" panose="02020603050405020304" pitchFamily="18" charset="0"/>
              </a:rPr>
              <a:t>.</a:t>
            </a:r>
            <a:endParaRPr lang="en-US" sz="2400" dirty="0">
              <a:solidFill>
                <a:srgbClr val="4BACC6"/>
              </a:solidFill>
              <a:latin typeface="Liberation Serif" panose="02020603050405020304" pitchFamily="18" charset="0"/>
            </a:endParaRPr>
          </a:p>
          <a:p>
            <a:pPr marL="285750" indent="-285750">
              <a:buFont typeface="Arial" charset="0"/>
              <a:buChar char="•"/>
            </a:pPr>
            <a:r>
              <a:rPr lang="en-US" sz="2400" dirty="0">
                <a:latin typeface="Liberation Serif" panose="02020603050405020304" pitchFamily="18" charset="0"/>
              </a:rPr>
              <a:t>Family Courts Act passed in 1984 to provide support for women who feared dowry </a:t>
            </a:r>
            <a:r>
              <a:rPr lang="en-US" sz="2400" dirty="0" smtClean="0">
                <a:latin typeface="Liberation Serif" panose="02020603050405020304" pitchFamily="18" charset="0"/>
              </a:rPr>
              <a:t>death.</a:t>
            </a:r>
            <a:endParaRPr lang="en-US" sz="24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5" name="Rectangle 4"/>
          <p:cNvSpPr/>
          <p:nvPr/>
        </p:nvSpPr>
        <p:spPr>
          <a:xfrm>
            <a:off x="381000" y="381000"/>
            <a:ext cx="8458200" cy="646331"/>
          </a:xfrm>
          <a:prstGeom prst="rect">
            <a:avLst/>
          </a:prstGeom>
        </p:spPr>
        <p:txBody>
          <a:bodyPr wrap="square">
            <a:spAutoFit/>
          </a:bodyPr>
          <a:lstStyle/>
          <a:p>
            <a:pPr algn="ctr"/>
            <a:r>
              <a:rPr lang="en-US" sz="3600" b="1" dirty="0" smtClean="0">
                <a:latin typeface="Liberation Serif" panose="02020603050405020304" pitchFamily="18" charset="0"/>
              </a:rPr>
              <a:t>Case Study: Dowry Deaths in India</a:t>
            </a:r>
            <a:endParaRPr lang="en-US" sz="3600" b="1" dirty="0">
              <a:latin typeface="Liberation Serif"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515" y="3634038"/>
            <a:ext cx="2969686" cy="272936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524000"/>
            <a:ext cx="8229600" cy="4267200"/>
          </a:xfrm>
        </p:spPr>
        <p:txBody>
          <a:bodyPr/>
          <a:lstStyle/>
          <a:p>
            <a:pPr eaLnBrk="1" hangingPunct="1"/>
            <a:r>
              <a:rPr lang="en-US" sz="2400" dirty="0" smtClean="0">
                <a:latin typeface="Liberation Serif" panose="02020603050405020304" pitchFamily="18" charset="0"/>
              </a:rPr>
              <a:t>The practice of dowry deaths is not declining in India.</a:t>
            </a:r>
          </a:p>
          <a:p>
            <a:pPr eaLnBrk="1" hangingPunct="1"/>
            <a:r>
              <a:rPr lang="en-US" sz="2400" dirty="0" smtClean="0">
                <a:latin typeface="Liberation Serif" panose="02020603050405020304" pitchFamily="18" charset="0"/>
              </a:rPr>
              <a:t>The number of love marriages is on the rise and many couples in love marriages are meeting online. </a:t>
            </a:r>
          </a:p>
          <a:p>
            <a:pPr eaLnBrk="1" hangingPunct="1"/>
            <a:r>
              <a:rPr lang="en-US" sz="2400" dirty="0" smtClean="0">
                <a:latin typeface="Liberation Serif" panose="02020603050405020304" pitchFamily="18" charset="0"/>
              </a:rPr>
              <a:t>The number of divorces is also on the rise, with 1 in 1,000 marriages ending in divorce in India today.</a:t>
            </a:r>
          </a:p>
          <a:p>
            <a:pPr eaLnBrk="1" hangingPunct="1"/>
            <a:r>
              <a:rPr lang="en-US" sz="2400" dirty="0" smtClean="0">
                <a:latin typeface="Liberation Serif" panose="02020603050405020304" pitchFamily="18" charset="0"/>
              </a:rPr>
              <a:t>Just as some statistics point to an improving place of women in Indian society, other statistics confirm India still has a preference for males overall.</a:t>
            </a:r>
          </a:p>
        </p:txBody>
      </p:sp>
      <p:sp>
        <p:nvSpPr>
          <p:cNvPr id="3" name="Footer Placeholder 2"/>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4" name="TextBox 4"/>
          <p:cNvSpPr txBox="1">
            <a:spLocks noChangeArrowheads="1"/>
          </p:cNvSpPr>
          <p:nvPr/>
        </p:nvSpPr>
        <p:spPr bwMode="auto">
          <a:xfrm>
            <a:off x="457200" y="762000"/>
            <a:ext cx="8458200" cy="584776"/>
          </a:xfrm>
          <a:prstGeom prst="rect">
            <a:avLst/>
          </a:prstGeom>
          <a:noFill/>
          <a:ln w="9525">
            <a:noFill/>
            <a:miter lim="800000"/>
            <a:headEnd/>
            <a:tailEnd/>
          </a:ln>
        </p:spPr>
        <p:txBody>
          <a:bodyPr>
            <a:spAutoFit/>
          </a:bodyPr>
          <a:lstStyle/>
          <a:p>
            <a:r>
              <a:rPr lang="en-US" sz="3200" b="1" dirty="0">
                <a:latin typeface="Liberation Serif" panose="02020603050405020304" pitchFamily="18" charset="0"/>
              </a:rPr>
              <a:t>Dowry Deaths in </a:t>
            </a:r>
            <a:r>
              <a:rPr lang="en-US" sz="3200" b="1" dirty="0" smtClean="0">
                <a:latin typeface="Liberation Serif" panose="02020603050405020304" pitchFamily="18" charset="0"/>
              </a:rPr>
              <a:t>India, </a:t>
            </a:r>
            <a:r>
              <a:rPr lang="en-US" sz="2000" b="1" dirty="0" smtClean="0">
                <a:latin typeface="Liberation Serif" panose="02020603050405020304" pitchFamily="18" charset="0"/>
              </a:rPr>
              <a:t>continued</a:t>
            </a:r>
            <a:endParaRPr lang="en-US" sz="2000" b="1" dirty="0">
              <a:latin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Shifting Power Relations among Ethnic Groups</a:t>
            </a:r>
          </a:p>
        </p:txBody>
      </p:sp>
      <p:sp>
        <p:nvSpPr>
          <p:cNvPr id="71682" name="Content Placeholder 2"/>
          <p:cNvSpPr>
            <a:spLocks noGrp="1"/>
          </p:cNvSpPr>
          <p:nvPr>
            <p:ph idx="1"/>
          </p:nvPr>
        </p:nvSpPr>
        <p:spPr>
          <a:xfrm>
            <a:off x="457200" y="1447800"/>
            <a:ext cx="8458200" cy="4953000"/>
          </a:xfrm>
        </p:spPr>
        <p:txBody>
          <a:bodyPr/>
          <a:lstStyle/>
          <a:p>
            <a:pPr eaLnBrk="1" hangingPunct="1"/>
            <a:r>
              <a:rPr lang="en-US" sz="2400" dirty="0" smtClean="0">
                <a:latin typeface="Liberation Serif" panose="02020603050405020304" pitchFamily="18" charset="0"/>
              </a:rPr>
              <a:t>Urban geographers, John Frazier, Florence Margai, and Eugene Tettey-Fio: </a:t>
            </a:r>
            <a:r>
              <a:rPr lang="en-US" sz="2400" i="1" dirty="0" smtClean="0">
                <a:latin typeface="Liberation Serif" panose="02020603050405020304" pitchFamily="18" charset="0"/>
              </a:rPr>
              <a:t>Race and Place: Equity Issues in Urban America</a:t>
            </a:r>
          </a:p>
          <a:p>
            <a:pPr eaLnBrk="1" hangingPunct="1"/>
            <a:r>
              <a:rPr lang="en-US" sz="2400" dirty="0" smtClean="0">
                <a:latin typeface="Liberation Serif" panose="02020603050405020304" pitchFamily="18" charset="0"/>
              </a:rPr>
              <a:t>Areas with multiple ethnicities often experience an ebb and flow of acceptance over time.</a:t>
            </a:r>
          </a:p>
          <a:p>
            <a:pPr eaLnBrk="1" hangingPunct="1"/>
            <a:r>
              <a:rPr lang="en-US" sz="2400" dirty="0" smtClean="0">
                <a:latin typeface="Liberation Serif" panose="02020603050405020304" pitchFamily="18" charset="0"/>
              </a:rPr>
              <a:t>In California and in much of the rest of the United States, the “Asian” box is drawn around a stereotype of what some call the “model minority.”</a:t>
            </a:r>
          </a:p>
          <a:p>
            <a:pPr eaLnBrk="1" hangingPunct="1"/>
            <a:r>
              <a:rPr lang="en-US" sz="2400" dirty="0" smtClean="0">
                <a:latin typeface="Liberation Serif" panose="02020603050405020304" pitchFamily="18" charset="0"/>
              </a:rPr>
              <a:t>The myth of the model minority: “paints Asians as good, hardworking people who, despite their suffering through discrimination, harassment, and exclusion, have found ways to prosper through peaceful means.”</a:t>
            </a:r>
          </a:p>
          <a:p>
            <a:pPr eaLnBrk="1" hangingPunct="1"/>
            <a:endParaRPr lang="en-US" sz="20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676400"/>
            <a:ext cx="6477000" cy="655638"/>
          </a:xfrm>
        </p:spPr>
        <p:txBody>
          <a:bodyPr/>
          <a:lstStyle/>
          <a:p>
            <a:pPr algn="l" eaLnBrk="1" hangingPunct="1"/>
            <a:r>
              <a:rPr lang="en-US" sz="2800" b="1" dirty="0" smtClean="0">
                <a:latin typeface="Liberation Serif" panose="02020603050405020304" pitchFamily="18" charset="0"/>
              </a:rPr>
              <a:t>Power Relations in Los Angeles</a:t>
            </a:r>
          </a:p>
        </p:txBody>
      </p:sp>
      <p:sp>
        <p:nvSpPr>
          <p:cNvPr id="72706" name="Content Placeholder 2"/>
          <p:cNvSpPr>
            <a:spLocks noGrp="1"/>
          </p:cNvSpPr>
          <p:nvPr>
            <p:ph idx="1"/>
          </p:nvPr>
        </p:nvSpPr>
        <p:spPr>
          <a:xfrm>
            <a:off x="457200" y="2286000"/>
            <a:ext cx="8229600" cy="3962400"/>
          </a:xfrm>
        </p:spPr>
        <p:txBody>
          <a:bodyPr/>
          <a:lstStyle/>
          <a:p>
            <a:pPr eaLnBrk="1" hangingPunct="1"/>
            <a:r>
              <a:rPr lang="en-US" sz="2400" dirty="0" smtClean="0">
                <a:latin typeface="Liberation Serif" panose="02020603050405020304" pitchFamily="18" charset="0"/>
              </a:rPr>
              <a:t>Geographer James Curtis: southeastern Los Angeles County is today “home to one of the largest and highest concentrations of Latinos in Southern California.”</a:t>
            </a:r>
          </a:p>
          <a:p>
            <a:pPr eaLnBrk="1" hangingPunct="1"/>
            <a:r>
              <a:rPr lang="en-US" sz="2400" b="1" dirty="0" smtClean="0">
                <a:latin typeface="Liberation Serif" panose="02020603050405020304" pitchFamily="18" charset="0"/>
              </a:rPr>
              <a:t>Barrioization: </a:t>
            </a:r>
            <a:r>
              <a:rPr lang="en-US" sz="2400" dirty="0" smtClean="0">
                <a:latin typeface="Liberation Serif" panose="02020603050405020304" pitchFamily="18" charset="0"/>
              </a:rPr>
              <a:t>describes a change that saw the Hispanic population of a neighborhood jump from 4 percent in 1960 to over 90 percent in 2000.</a:t>
            </a:r>
          </a:p>
          <a:p>
            <a:pPr eaLnBrk="1" hangingPunct="1"/>
            <a:r>
              <a:rPr lang="en-US" sz="2400" dirty="0" smtClean="0">
                <a:latin typeface="Liberation Serif" panose="02020603050405020304" pitchFamily="18" charset="0"/>
              </a:rPr>
              <a:t>April 29–30, 1992: Riots in Los Angeles after the verdict in the Rodney King case led to deaths, injuries, and about $1 billion in property loss.</a:t>
            </a: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Shifting Power Relations among Ethnic Groups, </a:t>
            </a:r>
            <a:r>
              <a:rPr lang="en-US" sz="2400" b="1" dirty="0" smtClean="0">
                <a:latin typeface="Liberation Serif" panose="02020603050405020304" pitchFamily="18" charset="0"/>
              </a:rPr>
              <a:t>continued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85" y="381000"/>
            <a:ext cx="7665629" cy="597371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457200" y="1828800"/>
            <a:ext cx="8229600" cy="5029200"/>
          </a:xfrm>
        </p:spPr>
        <p:txBody>
          <a:bodyPr/>
          <a:lstStyle/>
          <a:p>
            <a:pPr marL="0" indent="0" algn="just" eaLnBrk="1" hangingPunct="1">
              <a:buFont typeface="Arial" charset="0"/>
              <a:buNone/>
            </a:pPr>
            <a:r>
              <a:rPr lang="en-US" sz="2800" dirty="0" smtClean="0">
                <a:latin typeface="Liberation Serif" panose="02020603050405020304" pitchFamily="18" charset="0"/>
              </a:rPr>
              <a:t>Geographers who study race, ethnicity, gender, or sexuality are interested in the power relations embedded in a place from which assumptions about “others” are formed or reinforced. Consider your own place, your campus, or your locality. What power relations are embedded in this place?</a:t>
            </a:r>
          </a:p>
        </p:txBody>
      </p:sp>
      <p:pic>
        <p:nvPicPr>
          <p:cNvPr id="75778" name="Picture 2"/>
          <p:cNvPicPr>
            <a:picLocks noChangeAspect="1" noChangeArrowheads="1"/>
          </p:cNvPicPr>
          <p:nvPr/>
        </p:nvPicPr>
        <p:blipFill>
          <a:blip r:embed="rId3" cstate="print"/>
          <a:srcRect/>
          <a:stretch>
            <a:fillRect/>
          </a:stretch>
        </p:blipFill>
        <p:spPr bwMode="auto">
          <a:xfrm>
            <a:off x="2286000" y="3048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dirty="0" smtClean="0">
                <a:latin typeface="Liberation Serif" panose="02020603050405020304" pitchFamily="18" charset="0"/>
              </a:rPr>
              <a:t>Additional Resources</a:t>
            </a:r>
          </a:p>
        </p:txBody>
      </p:sp>
      <p:sp>
        <p:nvSpPr>
          <p:cNvPr id="76802" name="Content Placeholder 2"/>
          <p:cNvSpPr>
            <a:spLocks noGrp="1"/>
          </p:cNvSpPr>
          <p:nvPr>
            <p:ph idx="1"/>
          </p:nvPr>
        </p:nvSpPr>
        <p:spPr>
          <a:xfrm>
            <a:off x="457200" y="1600200"/>
            <a:ext cx="8229600" cy="4724400"/>
          </a:xfrm>
        </p:spPr>
        <p:txBody>
          <a:bodyPr/>
          <a:lstStyle/>
          <a:p>
            <a:pPr eaLnBrk="1" hangingPunct="1"/>
            <a:r>
              <a:rPr lang="en-US" sz="2800" dirty="0" smtClean="0"/>
              <a:t>Gay and Lesbian Atlas </a:t>
            </a:r>
            <a:r>
              <a:rPr lang="en-US" sz="2800" dirty="0" smtClean="0">
                <a:hlinkClick r:id="rId3"/>
              </a:rPr>
              <a:t>www.urban.org/pubs/gayatlas/</a:t>
            </a:r>
            <a:endParaRPr lang="en-US" sz="2800" dirty="0" smtClean="0"/>
          </a:p>
          <a:p>
            <a:pPr eaLnBrk="1" hangingPunct="1"/>
            <a:r>
              <a:rPr lang="en-US" sz="2800" dirty="0" smtClean="0"/>
              <a:t>Racial and Ethnic Segregation in the United States, 1980–2000 </a:t>
            </a:r>
            <a:r>
              <a:rPr lang="en-US" sz="2800" dirty="0" smtClean="0">
                <a:hlinkClick r:id="rId4"/>
              </a:rPr>
              <a:t>http://www.census.gov/hhes/www/housing/resseg/papertoc.html</a:t>
            </a:r>
            <a:endParaRPr lang="en-US" sz="2800" dirty="0" smtClean="0"/>
          </a:p>
          <a:p>
            <a:pPr eaLnBrk="1" hangingPunct="1"/>
            <a:r>
              <a:rPr lang="en-US" sz="2800" dirty="0" smtClean="0"/>
              <a:t>Murals in Northern Ireland </a:t>
            </a:r>
            <a:r>
              <a:rPr lang="en-US" sz="2800" dirty="0" smtClean="0">
                <a:hlinkClick r:id="rId5"/>
              </a:rPr>
              <a:t>http://cain.ulst.ac.uk/mccormick/intro.htm</a:t>
            </a:r>
            <a:endParaRPr lang="en-US" sz="2800" dirty="0" smtClean="0"/>
          </a:p>
          <a:p>
            <a:pPr eaLnBrk="1" hangingPunct="1"/>
            <a:r>
              <a:rPr lang="en-US" sz="2800" dirty="0" smtClean="0"/>
              <a:t>Related resources on Geography Education:        </a:t>
            </a:r>
            <a:r>
              <a:rPr lang="en-US" sz="2800" dirty="0" smtClean="0">
                <a:hlinkClick r:id="rId6"/>
              </a:rPr>
              <a:t>Race</a:t>
            </a:r>
            <a:r>
              <a:rPr lang="en-US" sz="2800" dirty="0" smtClean="0"/>
              <a:t>, </a:t>
            </a:r>
            <a:r>
              <a:rPr lang="en-US" sz="2800" dirty="0" smtClean="0">
                <a:hlinkClick r:id="rId7"/>
              </a:rPr>
              <a:t>Ethnicity</a:t>
            </a:r>
            <a:r>
              <a:rPr lang="en-US" sz="2800" dirty="0" smtClean="0"/>
              <a:t>, </a:t>
            </a:r>
            <a:r>
              <a:rPr lang="en-US" sz="2800" dirty="0" smtClean="0">
                <a:hlinkClick r:id="rId8"/>
              </a:rPr>
              <a:t>Gender</a:t>
            </a:r>
            <a:r>
              <a:rPr lang="en-US" sz="2800" dirty="0" smtClean="0"/>
              <a:t>, </a:t>
            </a:r>
            <a:r>
              <a:rPr lang="en-US" sz="2800" dirty="0" smtClean="0">
                <a:hlinkClick r:id="rId9"/>
              </a:rPr>
              <a:t>Sexuality</a:t>
            </a:r>
            <a:r>
              <a:rPr lang="en-US" sz="2800" dirty="0" smtClean="0"/>
              <a:t> </a:t>
            </a:r>
          </a:p>
        </p:txBody>
      </p:sp>
      <p:sp>
        <p:nvSpPr>
          <p:cNvPr id="4" name="Footer Placeholder 3"/>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533400" y="1524000"/>
            <a:ext cx="8229600" cy="3810000"/>
          </a:xfrm>
        </p:spPr>
        <p:txBody>
          <a:bodyPr/>
          <a:lstStyle/>
          <a:p>
            <a:pPr eaLnBrk="1" hangingPunct="1">
              <a:spcBef>
                <a:spcPts val="1200"/>
              </a:spcBef>
            </a:pPr>
            <a:r>
              <a:rPr lang="en-US" sz="2800" dirty="0" smtClean="0">
                <a:latin typeface="Liberation Serif" panose="02020603050405020304" pitchFamily="18" charset="0"/>
              </a:rPr>
              <a:t>Geographer Gillian Rose defines </a:t>
            </a:r>
            <a:r>
              <a:rPr lang="en-US" sz="2800" b="1" dirty="0" smtClean="0">
                <a:latin typeface="Liberation Serif" panose="02020603050405020304" pitchFamily="18" charset="0"/>
              </a:rPr>
              <a:t>identity </a:t>
            </a:r>
            <a:r>
              <a:rPr lang="en-US" sz="2800" dirty="0" smtClean="0">
                <a:latin typeface="Liberation Serif" panose="02020603050405020304" pitchFamily="18" charset="0"/>
              </a:rPr>
              <a:t>as “how we make sense of ourselves.”</a:t>
            </a:r>
          </a:p>
          <a:p>
            <a:pPr eaLnBrk="1" hangingPunct="1">
              <a:spcBef>
                <a:spcPts val="1200"/>
              </a:spcBef>
            </a:pPr>
            <a:r>
              <a:rPr lang="en-US" sz="2800" dirty="0" smtClean="0">
                <a:latin typeface="Liberation Serif" panose="02020603050405020304" pitchFamily="18" charset="0"/>
              </a:rPr>
              <a:t>We </a:t>
            </a:r>
            <a:r>
              <a:rPr lang="en-US" sz="2800" i="1" dirty="0" smtClean="0">
                <a:latin typeface="Liberation Serif" panose="02020603050405020304" pitchFamily="18" charset="0"/>
              </a:rPr>
              <a:t>construct </a:t>
            </a:r>
            <a:r>
              <a:rPr lang="en-US" sz="2800" dirty="0" smtClean="0">
                <a:latin typeface="Liberation Serif" panose="02020603050405020304" pitchFamily="18" charset="0"/>
              </a:rPr>
              <a:t>our own identities through experiences, emotions, connections, and </a:t>
            </a:r>
            <a:r>
              <a:rPr lang="en-US" sz="2800" dirty="0" smtClean="0">
                <a:latin typeface="Liberation Serif" panose="02020603050405020304" pitchFamily="18" charset="0"/>
              </a:rPr>
              <a:t>rejections</a:t>
            </a:r>
          </a:p>
          <a:p>
            <a:pPr eaLnBrk="1" hangingPunct="1">
              <a:spcBef>
                <a:spcPts val="1200"/>
              </a:spcBef>
            </a:pPr>
            <a:r>
              <a:rPr lang="en-US" sz="2800" b="1" dirty="0" smtClean="0">
                <a:latin typeface="Liberation Serif" panose="02020603050405020304" pitchFamily="18" charset="0"/>
              </a:rPr>
              <a:t>Identifying against </a:t>
            </a:r>
            <a:r>
              <a:rPr lang="en-US" sz="2800" dirty="0" smtClean="0">
                <a:latin typeface="Liberation Serif" panose="02020603050405020304" pitchFamily="18" charset="0"/>
              </a:rPr>
              <a:t>other people: define the “Other,” and then we define ourselves in opposing terms</a:t>
            </a:r>
          </a:p>
          <a:p>
            <a:pPr eaLnBrk="1" hangingPunct="1">
              <a:lnSpc>
                <a:spcPct val="90000"/>
              </a:lnSpc>
              <a:buFont typeface="Wingdings" pitchFamily="2" charset="2"/>
              <a:buNone/>
            </a:pPr>
            <a:r>
              <a:rPr lang="en-US" dirty="0" smtClean="0">
                <a:latin typeface="Liberation Serif" panose="02020603050405020304" pitchFamily="18" charset="0"/>
              </a:rPr>
              <a:t>		</a:t>
            </a:r>
          </a:p>
          <a:p>
            <a:pPr eaLnBrk="1" hangingPunct="1">
              <a:lnSpc>
                <a:spcPct val="90000"/>
              </a:lnSpc>
              <a:buFont typeface="Wingdings" pitchFamily="2" charset="2"/>
              <a:buNone/>
            </a:pPr>
            <a:r>
              <a:rPr lang="en-US" dirty="0" smtClean="0">
                <a:latin typeface="Liberation Serif" panose="02020603050405020304"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2" name="TextBox 1"/>
          <p:cNvSpPr txBox="1"/>
          <p:nvPr/>
        </p:nvSpPr>
        <p:spPr>
          <a:xfrm>
            <a:off x="152400" y="381000"/>
            <a:ext cx="8839200" cy="630942"/>
          </a:xfrm>
          <a:prstGeom prst="rect">
            <a:avLst/>
          </a:prstGeom>
          <a:noFill/>
        </p:spPr>
        <p:txBody>
          <a:bodyPr wrap="square" rtlCol="0">
            <a:spAutoFit/>
          </a:bodyPr>
          <a:lstStyle/>
          <a:p>
            <a:pPr algn="ctr"/>
            <a:r>
              <a:rPr lang="en-US" sz="3500" b="1" dirty="0" smtClean="0">
                <a:latin typeface="Liberation Serif" panose="02020603050405020304" pitchFamily="18" charset="0"/>
              </a:rPr>
              <a:t>Identity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867400"/>
          </a:xfrm>
        </p:spPr>
        <p:txBody>
          <a:bodyPr/>
          <a:lstStyle/>
          <a:p>
            <a:pPr eaLnBrk="1" hangingPunct="1">
              <a:defRPr/>
            </a:pPr>
            <a:r>
              <a:rPr lang="en-US" sz="2800" dirty="0" smtClean="0">
                <a:latin typeface="Liberation Serif" panose="02020603050405020304" pitchFamily="18" charset="0"/>
              </a:rPr>
              <a:t>“Races” are </a:t>
            </a:r>
            <a:r>
              <a:rPr lang="en-US" sz="2800" dirty="0">
                <a:latin typeface="Liberation Serif" panose="02020603050405020304" pitchFamily="18" charset="0"/>
              </a:rPr>
              <a:t>the product of ways </a:t>
            </a:r>
            <a:r>
              <a:rPr lang="en-US" sz="2800" dirty="0" smtClean="0">
                <a:latin typeface="Liberation Serif" panose="02020603050405020304" pitchFamily="18" charset="0"/>
              </a:rPr>
              <a:t>of </a:t>
            </a:r>
            <a:r>
              <a:rPr lang="en-US" sz="2800" dirty="0">
                <a:latin typeface="Liberation Serif" panose="02020603050405020304" pitchFamily="18" charset="0"/>
              </a:rPr>
              <a:t>viewing minor genetic differences that developed as </a:t>
            </a:r>
            <a:r>
              <a:rPr lang="en-US" sz="2800" dirty="0" smtClean="0">
                <a:latin typeface="Liberation Serif" panose="02020603050405020304" pitchFamily="18" charset="0"/>
              </a:rPr>
              <a:t>modern humans </a:t>
            </a:r>
            <a:r>
              <a:rPr lang="en-US" sz="2800" dirty="0">
                <a:latin typeface="Liberation Serif" panose="02020603050405020304" pitchFamily="18" charset="0"/>
              </a:rPr>
              <a:t>spread around the </a:t>
            </a:r>
            <a:r>
              <a:rPr lang="en-US" sz="2800" dirty="0" smtClean="0">
                <a:latin typeface="Liberation Serif" panose="02020603050405020304" pitchFamily="18" charset="0"/>
              </a:rPr>
              <a:t>world</a:t>
            </a:r>
          </a:p>
          <a:p>
            <a:pPr marL="0" indent="0" eaLnBrk="1" hangingPunct="1">
              <a:buFont typeface="Arial" charset="0"/>
              <a:buNone/>
              <a:defRPr/>
            </a:pPr>
            <a:endParaRPr lang="en-US" dirty="0" smtClean="0">
              <a:latin typeface="Liberation Serif" panose="02020603050405020304" pitchFamily="18" charset="0"/>
            </a:endParaRPr>
          </a:p>
        </p:txBody>
      </p:sp>
      <p:sp>
        <p:nvSpPr>
          <p:cNvPr id="23554" name="TextBox 4"/>
          <p:cNvSpPr txBox="1">
            <a:spLocks noChangeArrowheads="1"/>
          </p:cNvSpPr>
          <p:nvPr/>
        </p:nvSpPr>
        <p:spPr bwMode="auto">
          <a:xfrm>
            <a:off x="609600" y="152400"/>
            <a:ext cx="62484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rPr>
              <a:t>Race</a:t>
            </a:r>
          </a:p>
        </p:txBody>
      </p:sp>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291" y="2196111"/>
            <a:ext cx="5705418" cy="41284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1828800"/>
            <a:ext cx="8229600" cy="4495800"/>
          </a:xfrm>
        </p:spPr>
        <p:txBody>
          <a:bodyPr/>
          <a:lstStyle/>
          <a:p>
            <a:pPr eaLnBrk="1" hangingPunct="1">
              <a:spcBef>
                <a:spcPts val="1000"/>
              </a:spcBef>
            </a:pPr>
            <a:r>
              <a:rPr lang="en-US" sz="2800" dirty="0" smtClean="0">
                <a:latin typeface="Liberation Serif" panose="02020603050405020304" pitchFamily="18" charset="0"/>
              </a:rPr>
              <a:t>Many of societies’ modern assumptions about race grew out of the period of European exploration and colonialism</a:t>
            </a:r>
          </a:p>
          <a:p>
            <a:pPr eaLnBrk="1" hangingPunct="1">
              <a:spcBef>
                <a:spcPts val="1000"/>
              </a:spcBef>
            </a:pPr>
            <a:r>
              <a:rPr lang="en-US" sz="2800" b="1" dirty="0" smtClean="0">
                <a:latin typeface="Liberation Serif" panose="02020603050405020304" pitchFamily="18" charset="0"/>
              </a:rPr>
              <a:t>Racism</a:t>
            </a:r>
          </a:p>
          <a:p>
            <a:pPr eaLnBrk="1" hangingPunct="1">
              <a:spcBef>
                <a:spcPts val="1000"/>
              </a:spcBef>
            </a:pPr>
            <a:r>
              <a:rPr lang="en-US" sz="2800" dirty="0" smtClean="0">
                <a:latin typeface="Liberation Serif" panose="02020603050405020304" pitchFamily="18" charset="0"/>
              </a:rPr>
              <a:t>What society typically calls a “race” is in fact a combination of physical attributes in a population</a:t>
            </a:r>
          </a:p>
          <a:p>
            <a:pPr eaLnBrk="1" hangingPunct="1">
              <a:spcBef>
                <a:spcPts val="1000"/>
              </a:spcBef>
            </a:pPr>
            <a:r>
              <a:rPr lang="en-US" sz="2800" dirty="0" smtClean="0">
                <a:latin typeface="Liberation Serif" panose="02020603050405020304" pitchFamily="18" charset="0"/>
              </a:rPr>
              <a:t>Skin color is </a:t>
            </a:r>
            <a:r>
              <a:rPr lang="en-US" sz="2800" i="1" dirty="0" smtClean="0">
                <a:latin typeface="Liberation Serif" panose="02020603050405020304" pitchFamily="18" charset="0"/>
              </a:rPr>
              <a:t>not </a:t>
            </a:r>
            <a:r>
              <a:rPr lang="en-US" sz="2800" dirty="0" smtClean="0">
                <a:latin typeface="Liberation Serif" panose="02020603050405020304" pitchFamily="18" charset="0"/>
              </a:rPr>
              <a:t>a reliable indicator of genetic closeness</a:t>
            </a:r>
          </a:p>
        </p:txBody>
      </p:sp>
      <p:sp>
        <p:nvSpPr>
          <p:cNvPr id="3" name="Footer Placeholder 2"/>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4" name="TextBox 4"/>
          <p:cNvSpPr txBox="1">
            <a:spLocks noChangeArrowheads="1"/>
          </p:cNvSpPr>
          <p:nvPr/>
        </p:nvSpPr>
        <p:spPr bwMode="auto">
          <a:xfrm>
            <a:off x="381000" y="1295400"/>
            <a:ext cx="62484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rPr>
              <a:t>Race</a:t>
            </a:r>
          </a:p>
        </p:txBody>
      </p:sp>
      <p:sp>
        <p:nvSpPr>
          <p:cNvPr id="5" name="TextBox 4"/>
          <p:cNvSpPr txBox="1"/>
          <p:nvPr/>
        </p:nvSpPr>
        <p:spPr>
          <a:xfrm>
            <a:off x="152400" y="381000"/>
            <a:ext cx="8839200" cy="630942"/>
          </a:xfrm>
          <a:prstGeom prst="rect">
            <a:avLst/>
          </a:prstGeom>
          <a:noFill/>
        </p:spPr>
        <p:txBody>
          <a:bodyPr wrap="square" rtlCol="0">
            <a:spAutoFit/>
          </a:bodyPr>
          <a:lstStyle/>
          <a:p>
            <a:pPr algn="ctr"/>
            <a:r>
              <a:rPr lang="en-US" sz="3500" b="1" dirty="0" smtClean="0">
                <a:latin typeface="Liberation Serif" panose="02020603050405020304" pitchFamily="18" charset="0"/>
              </a:rPr>
              <a:t>Race and Racism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rPr>
              <a:t>Concept Caching:</a:t>
            </a:r>
          </a:p>
          <a:p>
            <a:r>
              <a:rPr lang="en-US" i="1" dirty="0">
                <a:solidFill>
                  <a:schemeClr val="bg1"/>
                </a:solidFill>
                <a:latin typeface="Liberation Serif" panose="02020603050405020304" pitchFamily="18" charset="0"/>
              </a:rPr>
              <a:t>Fenway Park, Boston, MA</a:t>
            </a:r>
          </a:p>
        </p:txBody>
      </p:sp>
      <p:sp>
        <p:nvSpPr>
          <p:cNvPr id="27650" name="TextBox 4"/>
          <p:cNvSpPr txBox="1">
            <a:spLocks noChangeArrowheads="1"/>
          </p:cNvSpPr>
          <p:nvPr/>
        </p:nvSpPr>
        <p:spPr bwMode="auto">
          <a:xfrm>
            <a:off x="1447800" y="152400"/>
            <a:ext cx="6019800" cy="646331"/>
          </a:xfrm>
          <a:prstGeom prst="rect">
            <a:avLst/>
          </a:prstGeom>
          <a:noFill/>
          <a:ln w="9525">
            <a:noFill/>
            <a:miter lim="800000"/>
            <a:headEnd/>
            <a:tailEnd/>
          </a:ln>
        </p:spPr>
        <p:txBody>
          <a:bodyPr>
            <a:spAutoFit/>
          </a:bodyPr>
          <a:lstStyle/>
          <a:p>
            <a:pPr algn="ctr"/>
            <a:r>
              <a:rPr lang="en-US" sz="3600" dirty="0">
                <a:latin typeface="Liberation Serif" panose="02020603050405020304" pitchFamily="18" charset="0"/>
              </a:rPr>
              <a:t>Field Note</a:t>
            </a:r>
          </a:p>
        </p:txBody>
      </p:sp>
      <p:cxnSp>
        <p:nvCxnSpPr>
          <p:cNvPr id="7" name="Straight Connector 6"/>
          <p:cNvCxnSpPr/>
          <p:nvPr/>
        </p:nvCxnSpPr>
        <p:spPr>
          <a:xfrm>
            <a:off x="152400" y="1255713"/>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653" name="TextBox 7"/>
          <p:cNvSpPr txBox="1">
            <a:spLocks noChangeArrowheads="1"/>
          </p:cNvSpPr>
          <p:nvPr/>
        </p:nvSpPr>
        <p:spPr bwMode="auto">
          <a:xfrm>
            <a:off x="152400" y="1252478"/>
            <a:ext cx="8763000" cy="2308324"/>
          </a:xfrm>
          <a:prstGeom prst="rect">
            <a:avLst/>
          </a:prstGeom>
          <a:noFill/>
          <a:ln w="9525">
            <a:noFill/>
            <a:miter lim="800000"/>
            <a:headEnd/>
            <a:tailEnd/>
          </a:ln>
        </p:spPr>
        <p:txBody>
          <a:bodyPr>
            <a:spAutoFit/>
          </a:bodyPr>
          <a:lstStyle/>
          <a:p>
            <a:r>
              <a:rPr lang="en-US" dirty="0">
                <a:latin typeface="Liberation Serif" panose="02020603050405020304" pitchFamily="18" charset="0"/>
              </a:rPr>
              <a:t>“We were traveling in Darwin, Australia, in 1994 and decided to walk away from the modern downtown for a few hours. Darwin is a </a:t>
            </a:r>
            <a:r>
              <a:rPr lang="en-US" b="1" dirty="0">
                <a:latin typeface="Liberation Serif" panose="02020603050405020304" pitchFamily="18" charset="0"/>
              </a:rPr>
              <a:t>multicultural city </a:t>
            </a:r>
            <a:r>
              <a:rPr lang="en-US" dirty="0">
                <a:latin typeface="Liberation Serif" panose="02020603050405020304" pitchFamily="18" charset="0"/>
              </a:rPr>
              <a:t>in the midst of a region of Australia that is </a:t>
            </a:r>
            <a:r>
              <a:rPr lang="en-US" b="1" dirty="0">
                <a:latin typeface="Liberation Serif" panose="02020603050405020304" pitchFamily="18" charset="0"/>
              </a:rPr>
              <a:t>largely populated by Aboriginals</a:t>
            </a:r>
            <a:r>
              <a:rPr lang="en-US" dirty="0">
                <a:latin typeface="Liberation Serif" panose="02020603050405020304" pitchFamily="18" charset="0"/>
              </a:rPr>
              <a:t>. At the bus stops on the outskirts of the city, Aboriginals reached Darwin to work in the city or to obtain social services only offered in the city. With a </a:t>
            </a:r>
            <a:r>
              <a:rPr lang="en-US" b="1" dirty="0">
                <a:latin typeface="Liberation Serif" panose="02020603050405020304" pitchFamily="18" charset="0"/>
              </a:rPr>
              <a:t>language barrier</a:t>
            </a:r>
            <a:r>
              <a:rPr lang="en-US" dirty="0">
                <a:latin typeface="Liberation Serif" panose="02020603050405020304" pitchFamily="18" charset="0"/>
              </a:rPr>
              <a:t> between us, we used hand gestures to ask the man in the white shirt and his son if we could take their picture. Gesturing back to us, they agreed to the picture. Our continued attempts at sign language soon led to much laughter among the people waiting for the next bus.”</a:t>
            </a:r>
          </a:p>
        </p:txBody>
      </p:sp>
      <p:pic>
        <p:nvPicPr>
          <p:cNvPr id="4098" name="Picture 2" descr="C:\Users\srigby\AppData\Local\Temp\88\wzcd9f\ch05\fou10e_fig_05_03.jpg"/>
          <p:cNvPicPr>
            <a:picLocks noChangeAspect="1" noChangeArrowheads="1"/>
          </p:cNvPicPr>
          <p:nvPr/>
        </p:nvPicPr>
        <p:blipFill>
          <a:blip r:embed="rId3" cstate="print"/>
          <a:srcRect/>
          <a:stretch>
            <a:fillRect/>
          </a:stretch>
        </p:blipFill>
        <p:spPr bwMode="auto">
          <a:xfrm>
            <a:off x="2667000" y="3805237"/>
            <a:ext cx="3810000" cy="2713264"/>
          </a:xfrm>
          <a:prstGeom prst="rect">
            <a:avLst/>
          </a:prstGeom>
          <a:noFill/>
        </p:spPr>
      </p:pic>
      <p:sp>
        <p:nvSpPr>
          <p:cNvPr id="8" name="Footer Placeholder 7"/>
          <p:cNvSpPr>
            <a:spLocks noGrp="1"/>
          </p:cNvSpPr>
          <p:nvPr>
            <p:ph type="ftr" sz="quarter" idx="11"/>
          </p:nvPr>
        </p:nvSpPr>
        <p:spPr/>
        <p:txBody>
          <a:bodyPr/>
          <a:lstStyle/>
          <a:p>
            <a:pPr>
              <a:defRPr/>
            </a:pPr>
            <a:r>
              <a:rPr lang="en-US" smtClean="0"/>
              <a:t>Copyright © 2015 John Wiley &amp; Sons, Inc. All rights reserved.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4343400" cy="4154984"/>
          </a:xfrm>
          <a:prstGeom prst="rect">
            <a:avLst/>
          </a:prstGeom>
          <a:noFill/>
        </p:spPr>
        <p:txBody>
          <a:bodyPr wrap="square">
            <a:spAutoFit/>
          </a:bodyPr>
          <a:lstStyle/>
          <a:p>
            <a:pPr marL="285750" indent="-285750">
              <a:buFont typeface="Arial" pitchFamily="34" charset="0"/>
              <a:buChar char="•"/>
              <a:defRPr/>
            </a:pPr>
            <a:r>
              <a:rPr lang="en-US" sz="2200" dirty="0">
                <a:latin typeface="Liberation Serif" panose="02020603050405020304" pitchFamily="18" charset="0"/>
              </a:rPr>
              <a:t>Unlike a local culture or ethnicity to which we may </a:t>
            </a:r>
            <a:r>
              <a:rPr lang="en-US" sz="2200" i="1" dirty="0">
                <a:latin typeface="Liberation Serif" panose="02020603050405020304" pitchFamily="18" charset="0"/>
              </a:rPr>
              <a:t>choose </a:t>
            </a:r>
            <a:r>
              <a:rPr lang="en-US" sz="2200" dirty="0">
                <a:latin typeface="Liberation Serif" panose="02020603050405020304" pitchFamily="18" charset="0"/>
              </a:rPr>
              <a:t>to belong, race is an identity that is more often </a:t>
            </a:r>
            <a:r>
              <a:rPr lang="en-US" sz="2200" i="1" dirty="0" smtClean="0">
                <a:latin typeface="Liberation Serif" panose="02020603050405020304" pitchFamily="18" charset="0"/>
              </a:rPr>
              <a:t>assigned.</a:t>
            </a:r>
            <a:br>
              <a:rPr lang="en-US" sz="2200" i="1" dirty="0" smtClean="0">
                <a:latin typeface="Liberation Serif" panose="02020603050405020304" pitchFamily="18" charset="0"/>
              </a:rPr>
            </a:br>
            <a:endParaRPr lang="en-US" sz="2200" i="1" dirty="0">
              <a:latin typeface="Liberation Serif" panose="02020603050405020304" pitchFamily="18" charset="0"/>
            </a:endParaRPr>
          </a:p>
          <a:p>
            <a:pPr marL="342900" indent="-342900">
              <a:buFont typeface="Arial" pitchFamily="34" charset="0"/>
              <a:buChar char="•"/>
              <a:defRPr/>
            </a:pPr>
            <a:r>
              <a:rPr lang="en-US" sz="2200" dirty="0" smtClean="0">
                <a:latin typeface="Liberation Serif" panose="02020603050405020304" pitchFamily="18" charset="0"/>
              </a:rPr>
              <a:t>U.S. racial </a:t>
            </a:r>
            <a:r>
              <a:rPr lang="en-US" sz="2200" dirty="0">
                <a:latin typeface="Liberation Serif" panose="02020603050405020304" pitchFamily="18" charset="0"/>
              </a:rPr>
              <a:t>categories are reinforced through residential segregation, racialized divisions of labor, and </a:t>
            </a:r>
            <a:r>
              <a:rPr lang="en-US" sz="2200" dirty="0" smtClean="0">
                <a:latin typeface="Liberation Serif" panose="02020603050405020304" pitchFamily="18" charset="0"/>
              </a:rPr>
              <a:t>categories </a:t>
            </a:r>
            <a:r>
              <a:rPr lang="en-US" sz="2200" dirty="0">
                <a:latin typeface="Liberation Serif" panose="02020603050405020304" pitchFamily="18" charset="0"/>
              </a:rPr>
              <a:t>of races recorded by the </a:t>
            </a:r>
            <a:r>
              <a:rPr lang="en-US" sz="2200" dirty="0" smtClean="0">
                <a:latin typeface="Liberation Serif" panose="02020603050405020304" pitchFamily="18" charset="0"/>
              </a:rPr>
              <a:t>Census </a:t>
            </a:r>
            <a:r>
              <a:rPr lang="en-US" sz="2200" dirty="0">
                <a:latin typeface="Liberation Serif" panose="02020603050405020304" pitchFamily="18" charset="0"/>
              </a:rPr>
              <a:t>Bureau and other </a:t>
            </a:r>
            <a:r>
              <a:rPr lang="en-US" sz="2200" dirty="0" smtClean="0">
                <a:latin typeface="Liberation Serif" panose="02020603050405020304" pitchFamily="18" charset="0"/>
              </a:rPr>
              <a:t>government and nongovernmental </a:t>
            </a:r>
            <a:r>
              <a:rPr lang="en-US" sz="2200" dirty="0">
                <a:latin typeface="Liberation Serif" panose="02020603050405020304" pitchFamily="18" charset="0"/>
              </a:rPr>
              <a:t>agencies</a:t>
            </a:r>
            <a:r>
              <a:rPr lang="en-US" sz="2200" dirty="0" smtClean="0">
                <a:latin typeface="Liberation Serif" panose="02020603050405020304" pitchFamily="18" charset="0"/>
              </a:rPr>
              <a:t>.</a:t>
            </a:r>
            <a:endParaRPr lang="en-US" sz="2200" dirty="0">
              <a:latin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sp>
        <p:nvSpPr>
          <p:cNvPr id="6" name="TextBox 5"/>
          <p:cNvSpPr txBox="1"/>
          <p:nvPr/>
        </p:nvSpPr>
        <p:spPr>
          <a:xfrm>
            <a:off x="152400" y="381000"/>
            <a:ext cx="8839200" cy="630942"/>
          </a:xfrm>
          <a:prstGeom prst="rect">
            <a:avLst/>
          </a:prstGeom>
          <a:noFill/>
        </p:spPr>
        <p:txBody>
          <a:bodyPr wrap="square" rtlCol="0">
            <a:spAutoFit/>
          </a:bodyPr>
          <a:lstStyle/>
          <a:p>
            <a:pPr algn="ctr"/>
            <a:r>
              <a:rPr lang="en-US" sz="3500" b="1" dirty="0" smtClean="0">
                <a:latin typeface="Liberation Serif" panose="02020603050405020304" pitchFamily="18" charset="0"/>
              </a:rPr>
              <a:t>Race and Ethnicity in the U.S. </a:t>
            </a:r>
          </a:p>
        </p:txBody>
      </p:sp>
      <p:sp>
        <p:nvSpPr>
          <p:cNvPr id="2" name="TextBox 1"/>
          <p:cNvSpPr txBox="1"/>
          <p:nvPr/>
        </p:nvSpPr>
        <p:spPr>
          <a:xfrm>
            <a:off x="228600" y="5410200"/>
            <a:ext cx="8382000" cy="1384995"/>
          </a:xfrm>
          <a:prstGeom prst="rect">
            <a:avLst/>
          </a:prstGeom>
          <a:noFill/>
        </p:spPr>
        <p:txBody>
          <a:bodyPr wrap="square" rtlCol="0">
            <a:spAutoFit/>
          </a:bodyPr>
          <a:lstStyle/>
          <a:p>
            <a:pPr marL="342900" indent="-342900">
              <a:buFont typeface="Arial" pitchFamily="34" charset="0"/>
              <a:buChar char="•"/>
              <a:defRPr/>
            </a:pPr>
            <a:r>
              <a:rPr lang="en-US" sz="2200" dirty="0">
                <a:latin typeface="Liberation Serif" panose="02020603050405020304" pitchFamily="18" charset="0"/>
              </a:rPr>
              <a:t>Because of immigration and differences in fertility rates, the United States is increasingly “nonwhite.”</a:t>
            </a:r>
          </a:p>
          <a:p>
            <a:pPr marL="342900" indent="-342900">
              <a:buFont typeface="Arial" pitchFamily="34" charset="0"/>
              <a:buChar char="•"/>
              <a:defRPr/>
            </a:pPr>
            <a:r>
              <a:rPr lang="en-US" sz="2200" dirty="0">
                <a:latin typeface="Liberation Serif" panose="02020603050405020304" pitchFamily="18" charset="0"/>
              </a:rPr>
              <a:t>How Americans define “race” is changing.</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828800"/>
            <a:ext cx="4320540" cy="28978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pPr marL="0" indent="0" eaLnBrk="1" hangingPunct="1">
              <a:buFont typeface="Arial" charset="0"/>
              <a:buNone/>
            </a:pPr>
            <a:endParaRPr lang="en-US" dirty="0" smtClean="0"/>
          </a:p>
          <a:p>
            <a:pPr marL="0" indent="0" eaLnBrk="1" hangingPunct="1">
              <a:buFont typeface="Arial" charset="0"/>
              <a:buNone/>
            </a:pPr>
            <a:endParaRPr lang="en-US" dirty="0" smtClean="0"/>
          </a:p>
        </p:txBody>
      </p:sp>
      <p:pic>
        <p:nvPicPr>
          <p:cNvPr id="6146" name="Picture 2" descr="C:\Users\srigby\AppData\Local\Temp\88\wz8f8b\ch05\fou10e_tab_05_01.jpg"/>
          <p:cNvPicPr>
            <a:picLocks noChangeAspect="1" noChangeArrowheads="1"/>
          </p:cNvPicPr>
          <p:nvPr/>
        </p:nvPicPr>
        <p:blipFill>
          <a:blip r:embed="rId3" cstate="print"/>
          <a:srcRect/>
          <a:stretch>
            <a:fillRect/>
          </a:stretch>
        </p:blipFill>
        <p:spPr bwMode="auto">
          <a:xfrm>
            <a:off x="76200" y="533400"/>
            <a:ext cx="4588534" cy="4953000"/>
          </a:xfrm>
          <a:prstGeom prst="rect">
            <a:avLst/>
          </a:prstGeom>
          <a:noFill/>
        </p:spPr>
      </p:pic>
      <p:sp>
        <p:nvSpPr>
          <p:cNvPr id="5" name="Footer Placeholder 4"/>
          <p:cNvSpPr>
            <a:spLocks noGrp="1"/>
          </p:cNvSpPr>
          <p:nvPr>
            <p:ph type="ftr" sz="quarter" idx="11"/>
          </p:nvPr>
        </p:nvSpPr>
        <p:spPr/>
        <p:txBody>
          <a:bodyPr/>
          <a:lstStyle/>
          <a:p>
            <a:pPr>
              <a:defRPr/>
            </a:pPr>
            <a:r>
              <a:rPr lang="en-US" smtClean="0"/>
              <a:t>Copyright © 2015 John Wiley &amp; Sons, Inc. All rights reserved. </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512" y="615696"/>
            <a:ext cx="3822192" cy="494690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2773</Words>
  <Application>Microsoft Office PowerPoint</Application>
  <PresentationFormat>On-screen Show (4:3)</PresentationFormat>
  <Paragraphs>237</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Field Note:  Building Walls</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vt:lpstr>
      <vt:lpstr>PowerPoint Presentation</vt:lpstr>
      <vt:lpstr>Case Study: Chinatown in Mexicali</vt:lpstr>
      <vt:lpstr>PowerPoint Presentation</vt:lpstr>
      <vt:lpstr>PowerPoint Presentation</vt:lpstr>
      <vt:lpstr>PowerPoint Presentation</vt:lpstr>
      <vt:lpstr>PowerPoint Presentation</vt:lpstr>
      <vt:lpstr>Key Question:</vt:lpstr>
      <vt:lpstr>PowerPoint Presentation</vt:lpstr>
      <vt:lpstr>Gender Empowerment</vt:lpstr>
      <vt:lpstr>PowerPoint Presentation</vt:lpstr>
      <vt:lpstr>Guest Field Note</vt:lpstr>
      <vt:lpstr>PowerPoint Presentation</vt:lpstr>
      <vt:lpstr>Women in Subsaharan Africa</vt:lpstr>
      <vt:lpstr>Field Note </vt:lpstr>
      <vt:lpstr>PowerPoint Presentation</vt:lpstr>
      <vt:lpstr>PowerPoint Presentation</vt:lpstr>
      <vt:lpstr>Shifting Power Relations among Ethnic Groups</vt:lpstr>
      <vt:lpstr>Power Relations in Los Angeles</vt:lpstr>
      <vt:lpstr>PowerPoint Presentation</vt:lpstr>
      <vt:lpstr>PowerPoint Presentation</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Foxman, Janet - Hoboken</cp:lastModifiedBy>
  <cp:revision>266</cp:revision>
  <dcterms:created xsi:type="dcterms:W3CDTF">2012-02-01T23:34:28Z</dcterms:created>
  <dcterms:modified xsi:type="dcterms:W3CDTF">2015-01-05T17:06:05Z</dcterms:modified>
</cp:coreProperties>
</file>