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7"/>
  </p:sldMasterIdLst>
  <p:notesMasterIdLst>
    <p:notesMasterId r:id="rId47"/>
  </p:notesMasterIdLst>
  <p:handoutMasterIdLst>
    <p:handoutMasterId r:id="rId48"/>
  </p:handoutMasterIdLst>
  <p:sldIdLst>
    <p:sldId id="352" r:id="rId8"/>
    <p:sldId id="257" r:id="rId9"/>
    <p:sldId id="260" r:id="rId10"/>
    <p:sldId id="288" r:id="rId11"/>
    <p:sldId id="264" r:id="rId12"/>
    <p:sldId id="289" r:id="rId13"/>
    <p:sldId id="275" r:id="rId14"/>
    <p:sldId id="340" r:id="rId15"/>
    <p:sldId id="276" r:id="rId16"/>
    <p:sldId id="278" r:id="rId17"/>
    <p:sldId id="279" r:id="rId18"/>
    <p:sldId id="280" r:id="rId19"/>
    <p:sldId id="282" r:id="rId20"/>
    <p:sldId id="284" r:id="rId21"/>
    <p:sldId id="286" r:id="rId22"/>
    <p:sldId id="287" r:id="rId23"/>
    <p:sldId id="290" r:id="rId24"/>
    <p:sldId id="291" r:id="rId25"/>
    <p:sldId id="292" r:id="rId26"/>
    <p:sldId id="293" r:id="rId27"/>
    <p:sldId id="341" r:id="rId28"/>
    <p:sldId id="294" r:id="rId29"/>
    <p:sldId id="295" r:id="rId30"/>
    <p:sldId id="299" r:id="rId31"/>
    <p:sldId id="300" r:id="rId32"/>
    <p:sldId id="302" r:id="rId33"/>
    <p:sldId id="342" r:id="rId34"/>
    <p:sldId id="303" r:id="rId35"/>
    <p:sldId id="305" r:id="rId36"/>
    <p:sldId id="306" r:id="rId37"/>
    <p:sldId id="307" r:id="rId38"/>
    <p:sldId id="308" r:id="rId39"/>
    <p:sldId id="309" r:id="rId40"/>
    <p:sldId id="347" r:id="rId41"/>
    <p:sldId id="317" r:id="rId42"/>
    <p:sldId id="319" r:id="rId43"/>
    <p:sldId id="320" r:id="rId44"/>
    <p:sldId id="321" r:id="rId45"/>
    <p:sldId id="34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Cheryl Ferguson" initials="CF" lastIdx="7" clrIdx="0"/>
  <p:cmAuthor id="1" name="Rhode Island College" initials="RIC" lastIdx="1" clrIdx="1"/>
  <p:cmAuthor id="2" name="WileyService" initials="W"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3083" autoAdjust="0"/>
  </p:normalViewPr>
  <p:slideViewPr>
    <p:cSldViewPr>
      <p:cViewPr varScale="1">
        <p:scale>
          <a:sx n="87" d="100"/>
          <a:sy n="87" d="100"/>
        </p:scale>
        <p:origin x="10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7C160B-9241-5449-ADDA-68B3D54AC7FC}" type="datetimeFigureOut">
              <a:rPr lang="en-US" smtClean="0">
                <a:latin typeface="Liberation Serif" panose="02020603050405020304" pitchFamily="18" charset="0"/>
                <a:cs typeface="Liberation Serif" panose="02020603050405020304" pitchFamily="18" charset="0"/>
              </a:rPr>
              <a:pPr/>
              <a:t>1/16/2015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19B727-EE70-5F40-A3F7-705928A989BC}"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54013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pPr>
              <a:defRPr/>
            </a:pPr>
            <a:fld id="{0CA647EE-427D-4761-9530-8A4CED3F6F64}" type="slidenum">
              <a:rPr lang="en-US" smtClean="0"/>
              <a:pPr>
                <a:defRPr/>
              </a:pPr>
              <a:t>‹#›</a:t>
            </a:fld>
            <a:endParaRPr lang="en-US" dirty="0"/>
          </a:p>
        </p:txBody>
      </p:sp>
    </p:spTree>
    <p:extLst>
      <p:ext uri="{BB962C8B-B14F-4D97-AF65-F5344CB8AC3E}">
        <p14:creationId xmlns:p14="http://schemas.microsoft.com/office/powerpoint/2010/main" val="34070201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eaLnBrk="0" fontAlgn="base" hangingPunct="0">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A647EE-427D-4761-9530-8A4CED3F6F64}" type="slidenum">
              <a:rPr lang="en-US" smtClean="0"/>
              <a:pPr>
                <a:defRPr/>
              </a:pPr>
              <a:t>1</a:t>
            </a:fld>
            <a:endParaRPr lang="en-US"/>
          </a:p>
        </p:txBody>
      </p:sp>
    </p:spTree>
    <p:extLst>
      <p:ext uri="{BB962C8B-B14F-4D97-AF65-F5344CB8AC3E}">
        <p14:creationId xmlns:p14="http://schemas.microsoft.com/office/powerpoint/2010/main" val="66489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3F0E81A-4E52-4027-BFA7-8C23D3349184}" type="slidenum">
              <a:rPr lang="en-US" smtClean="0"/>
              <a:pPr/>
              <a:t>10</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4774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BB88E7BB-4CD0-4FC1-8AA5-AD561CCD8D5C}"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244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5041750-E3EA-443A-9DF3-A67D79755381}"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47095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1BE2603-2AEC-4085-A302-386E6C87AACF}" type="slidenum">
              <a:rPr lang="en-US" smtClean="0"/>
              <a:pPr/>
              <a:t>13</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30801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C507F4A3-349F-4329-B3FB-5DF9E99D7708}" type="slidenum">
              <a:rPr lang="en-US" smtClean="0"/>
              <a:pPr/>
              <a:t>14</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0911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8B41767-2BE5-462D-9B7C-7643359DE7EA}" type="slidenum">
              <a:rPr lang="en-US" smtClean="0"/>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556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7BD42B9-9765-4E5E-ADF6-3D1150DF6820}" type="slidenum">
              <a:rPr lang="en-US" smtClean="0"/>
              <a:pPr/>
              <a:t>16</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9659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102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7657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117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A0FB412-2020-4BEC-A511-BA02A23735FC}"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840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430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F3B2F115-51DE-4D3D-BCFB-56851842E5A0}" type="slidenum">
              <a:rPr lang="en-US" smtClean="0"/>
              <a:pPr/>
              <a:t>21</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dirty="0" smtClean="0"/>
              <a:t>*</a:t>
            </a:r>
            <a:r>
              <a:rPr lang="fi-FI" dirty="0" smtClean="0"/>
              <a:t>Credit:</a:t>
            </a:r>
            <a:r>
              <a:rPr lang="en-US" dirty="0" smtClean="0"/>
              <a:t> Jason Dittmer, University College London</a:t>
            </a:r>
          </a:p>
        </p:txBody>
      </p:sp>
    </p:spTree>
    <p:extLst>
      <p:ext uri="{BB962C8B-B14F-4D97-AF65-F5344CB8AC3E}">
        <p14:creationId xmlns:p14="http://schemas.microsoft.com/office/powerpoint/2010/main" val="1732521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3129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5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7798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p>
        </p:txBody>
      </p:sp>
      <p:sp>
        <p:nvSpPr>
          <p:cNvPr id="64515" name="Slide Number Placeholder 3"/>
          <p:cNvSpPr>
            <a:spLocks noGrp="1"/>
          </p:cNvSpPr>
          <p:nvPr>
            <p:ph type="sldNum" sz="quarter" idx="5"/>
          </p:nvPr>
        </p:nvSpPr>
        <p:spPr>
          <a:noFill/>
        </p:spPr>
        <p:txBody>
          <a:bodyPr/>
          <a:lstStyle/>
          <a:p>
            <a:fld id="{BC2F03AB-F824-46D0-9790-EA34B4E5AD5B}" type="slidenum">
              <a:rPr lang="en-US" smtClean="0"/>
              <a:pPr/>
              <a:t>26</a:t>
            </a:fld>
            <a:endParaRPr lang="en-US" smtClean="0"/>
          </a:p>
        </p:txBody>
      </p:sp>
    </p:spTree>
    <p:extLst>
      <p:ext uri="{BB962C8B-B14F-4D97-AF65-F5344CB8AC3E}">
        <p14:creationId xmlns:p14="http://schemas.microsoft.com/office/powerpoint/2010/main" val="179717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588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3434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771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ECB5CEC-357B-4A5D-AE9E-E22D1CB2A838}"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8537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59579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718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endParaRPr lang="en-US" smtClean="0"/>
          </a:p>
        </p:txBody>
      </p:sp>
      <p:sp>
        <p:nvSpPr>
          <p:cNvPr id="73731" name="Slide Number Placeholder 3"/>
          <p:cNvSpPr>
            <a:spLocks noGrp="1"/>
          </p:cNvSpPr>
          <p:nvPr>
            <p:ph type="sldNum" sz="quarter" idx="5"/>
          </p:nvPr>
        </p:nvSpPr>
        <p:spPr>
          <a:noFill/>
        </p:spPr>
        <p:txBody>
          <a:bodyPr/>
          <a:lstStyle/>
          <a:p>
            <a:fld id="{E679EFED-F6B3-4BB4-9EFC-FBD72D699730}" type="slidenum">
              <a:rPr lang="en-US" smtClean="0"/>
              <a:pPr/>
              <a:t>32</a:t>
            </a:fld>
            <a:endParaRPr lang="en-US" smtClean="0"/>
          </a:p>
        </p:txBody>
      </p:sp>
    </p:spTree>
    <p:extLst>
      <p:ext uri="{BB962C8B-B14F-4D97-AF65-F5344CB8AC3E}">
        <p14:creationId xmlns:p14="http://schemas.microsoft.com/office/powerpoint/2010/main" val="4057674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smtClean="0"/>
          </a:p>
        </p:txBody>
      </p:sp>
      <p:sp>
        <p:nvSpPr>
          <p:cNvPr id="75779" name="Slide Number Placeholder 3"/>
          <p:cNvSpPr>
            <a:spLocks noGrp="1"/>
          </p:cNvSpPr>
          <p:nvPr>
            <p:ph type="sldNum" sz="quarter" idx="5"/>
          </p:nvPr>
        </p:nvSpPr>
        <p:spPr>
          <a:noFill/>
        </p:spPr>
        <p:txBody>
          <a:bodyPr/>
          <a:lstStyle/>
          <a:p>
            <a:fld id="{917DFF7A-FBF8-4C3F-B802-C2B4EA6F2D7C}" type="slidenum">
              <a:rPr lang="en-US" smtClean="0"/>
              <a:pPr/>
              <a:t>33</a:t>
            </a:fld>
            <a:endParaRPr lang="en-US" smtClean="0"/>
          </a:p>
        </p:txBody>
      </p:sp>
    </p:spTree>
    <p:extLst>
      <p:ext uri="{BB962C8B-B14F-4D97-AF65-F5344CB8AC3E}">
        <p14:creationId xmlns:p14="http://schemas.microsoft.com/office/powerpoint/2010/main" val="4227024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7184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776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8525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9627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150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385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CC744F0-F741-497C-94E6-1826AF89CEB5}"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p>
        </p:txBody>
      </p:sp>
    </p:spTree>
    <p:extLst>
      <p:ext uri="{BB962C8B-B14F-4D97-AF65-F5344CB8AC3E}">
        <p14:creationId xmlns:p14="http://schemas.microsoft.com/office/powerpoint/2010/main" val="81535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63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20282C5-BF7D-40B0-B85D-68B0DC4F1D1A}" type="slidenum">
              <a:rPr lang="en-US" smtClean="0"/>
              <a:pPr/>
              <a:t>7</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54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039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99FEC05-E1A8-44A4-8D4B-DDF32DE0B1C7}"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7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AF0294AC-D5B0-4C41-BED8-3D2E04E28D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pPr>
              <a:defRPr/>
            </a:pPr>
            <a:fld id="{56FDC6D2-FEE7-41AB-B292-E4705D1AA1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4" name="Slide Number Placeholder 5"/>
          <p:cNvSpPr>
            <a:spLocks noGrp="1"/>
          </p:cNvSpPr>
          <p:nvPr>
            <p:ph type="sldNum" sz="quarter" idx="12"/>
          </p:nvPr>
        </p:nvSpPr>
        <p:spPr/>
        <p:txBody>
          <a:bodyPr/>
          <a:lstStyle>
            <a:lvl1pPr>
              <a:defRPr/>
            </a:lvl1pPr>
          </a:lstStyle>
          <a:p>
            <a:pPr>
              <a:defRPr/>
            </a:pPr>
            <a:fld id="{D78CD0C7-B700-43B2-9633-E833064878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E68BEAF2-AC08-476D-827D-C3707444BE3F}" type="slidenum">
              <a:rPr lang="en-US"/>
              <a:pPr>
                <a:defRPr/>
              </a:pPr>
              <a:t>‹#›</a:t>
            </a:fld>
            <a:endParaRPr lang="en-US"/>
          </a:p>
        </p:txBody>
      </p:sp>
      <p:sp>
        <p:nvSpPr>
          <p:cNvPr id="6" name="Footer Placeholder 4"/>
          <p:cNvSpPr>
            <a:spLocks noGrp="1"/>
          </p:cNvSpPr>
          <p:nvPr>
            <p:ph type="ftr" sz="quarter" idx="3"/>
          </p:nvPr>
        </p:nvSpPr>
        <p:spPr>
          <a:xfrm>
            <a:off x="2400300" y="6492875"/>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Copyright © 2015 John Wiley &amp; Sons, Inc. All rights reserved.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endParaRPr lang="en-US" dirty="0"/>
          </a:p>
        </p:txBody>
      </p:sp>
      <p:sp>
        <p:nvSpPr>
          <p:cNvPr id="5" name="Footer Placeholder 4"/>
          <p:cNvSpPr>
            <a:spLocks noGrp="1"/>
          </p:cNvSpPr>
          <p:nvPr>
            <p:ph type="ftr" sz="quarter" idx="3"/>
          </p:nvPr>
        </p:nvSpPr>
        <p:spPr>
          <a:xfrm>
            <a:off x="2400300" y="6492875"/>
            <a:ext cx="4343400" cy="365125"/>
          </a:xfrm>
          <a:prstGeom prst="rect">
            <a:avLst/>
          </a:prstGeom>
        </p:spPr>
        <p:txBody>
          <a:bodyPr vert="horz" lIns="91440" tIns="45720" rIns="91440" bIns="45720" rtlCol="0" anchor="ctr"/>
          <a:lstStyle>
            <a:lvl1pPr algn="ct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r>
              <a:rPr lang="en-US" dirty="0" smtClean="0"/>
              <a:t>Copyright © 2015 John Wiley &amp; Sons, Inc. All rights reserved.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erif" panose="02020603050405020304" pitchFamily="18" charset="0"/>
                <a:cs typeface="Liberation Serif" panose="02020603050405020304" pitchFamily="18" charset="0"/>
              </a:defRPr>
            </a:lvl1pPr>
          </a:lstStyle>
          <a:p>
            <a:pPr>
              <a:defRPr/>
            </a:pPr>
            <a:fld id="{1B2B2268-83F9-4BF3-91CA-EFF09816089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68" r:id="rId3"/>
    <p:sldLayoutId id="2147483675" r:id="rId4"/>
  </p:sldLayoutIdLst>
  <p:hf sldNum="0" hdr="0" dt="0"/>
  <p:txStyles>
    <p:titleStyle>
      <a:lvl1pPr algn="ctr" rtl="0" eaLnBrk="0" fontAlgn="base" hangingPunct="0">
        <a:spcBef>
          <a:spcPct val="0"/>
        </a:spcBef>
        <a:spcAft>
          <a:spcPct val="0"/>
        </a:spcAft>
        <a:defRPr sz="4400" kern="1200">
          <a:solidFill>
            <a:schemeClr val="tx1"/>
          </a:solidFill>
          <a:latin typeface="Liberation Serif"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Liberation Serif" panose="02020603050405020304"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Liberation Serif" panose="02020603050405020304"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Liberation Serif" panose="02020603050405020304"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Liberation Serif"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onceptcaching.com/view_a_cache.php?cid=28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ceptcaching.com/view_a_cache.php?cid=51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census.gov/population/www/socdemo/migrate.html" TargetMode="External"/><Relationship Id="rId4" Type="http://schemas.openxmlformats.org/officeDocument/2006/relationships/hyperlink" Target="http://www.unhcr.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352800"/>
            <a:ext cx="6858000" cy="1625918"/>
          </a:xfrm>
          <a:prstGeom prst="rect">
            <a:avLst/>
          </a:prstGeom>
        </p:spPr>
      </p:pic>
    </p:spTree>
    <p:extLst>
      <p:ext uri="{BB962C8B-B14F-4D97-AF65-F5344CB8AC3E}">
        <p14:creationId xmlns:p14="http://schemas.microsoft.com/office/powerpoint/2010/main" val="2469883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838200"/>
            <a:ext cx="7061200" cy="1938992"/>
          </a:xfrm>
          <a:prstGeom prst="rect">
            <a:avLst/>
          </a:prstGeom>
        </p:spPr>
        <p:txBody>
          <a:bodyPr wrap="square">
            <a:spAutoFit/>
          </a:bodyPr>
          <a:lstStyle/>
          <a:p>
            <a:pPr marL="342900" indent="-342900">
              <a:buFont typeface="Arial"/>
              <a:buChar char="•"/>
              <a:defRPr/>
            </a:pPr>
            <a:r>
              <a:rPr lang="en-US" sz="2400" dirty="0" smtClean="0">
                <a:latin typeface="Liberation Serif" panose="02020603050405020304" pitchFamily="18" charset="0"/>
                <a:cs typeface="Liberation Serif" panose="02020603050405020304" pitchFamily="18" charset="0"/>
              </a:rPr>
              <a:t>Forced migration still happens today. </a:t>
            </a:r>
          </a:p>
          <a:p>
            <a:pPr marL="342900" indent="-342900">
              <a:buFont typeface="Arial"/>
              <a:buChar char="•"/>
              <a:defRPr/>
            </a:pPr>
            <a:r>
              <a:rPr lang="en-US" sz="2400" dirty="0" smtClean="0">
                <a:latin typeface="Liberation Serif" panose="02020603050405020304" pitchFamily="18" charset="0"/>
                <a:cs typeface="Liberation Serif" panose="02020603050405020304" pitchFamily="18" charset="0"/>
              </a:rPr>
              <a:t>Example: </a:t>
            </a:r>
            <a:r>
              <a:rPr lang="en-US" sz="2400" b="1" dirty="0" err="1" smtClean="0">
                <a:latin typeface="Liberation Serif" panose="02020603050405020304" pitchFamily="18" charset="0"/>
                <a:cs typeface="Liberation Serif" panose="02020603050405020304" pitchFamily="18" charset="0"/>
              </a:rPr>
              <a:t>countermigration</a:t>
            </a:r>
            <a:r>
              <a:rPr lang="en-US" sz="2400" dirty="0">
                <a:latin typeface="Liberation Serif" panose="02020603050405020304" pitchFamily="18" charset="0"/>
                <a:cs typeface="Liberation Serif" panose="02020603050405020304" pitchFamily="18" charset="0"/>
              </a:rPr>
              <a:t>, in which governments detain migrants who enter or attempt to enter their countries illegally and return the migrants to their home </a:t>
            </a:r>
            <a:r>
              <a:rPr lang="en-US" sz="2400" dirty="0" smtClean="0">
                <a:latin typeface="Liberation Serif" panose="02020603050405020304" pitchFamily="18" charset="0"/>
                <a:cs typeface="Liberation Serif" panose="02020603050405020304" pitchFamily="18" charset="0"/>
              </a:rPr>
              <a:t>countries.</a:t>
            </a:r>
            <a:endParaRPr lang="en-US" sz="2400" b="1" dirty="0">
              <a:latin typeface="Liberation Serif" panose="02020603050405020304" pitchFamily="18" charset="0"/>
              <a:cs typeface="Liberation Serif" panose="02020603050405020304" pitchFamily="18" charset="0"/>
            </a:endParaRP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3" name="TextBox 2"/>
          <p:cNvSpPr txBox="1"/>
          <p:nvPr/>
        </p:nvSpPr>
        <p:spPr>
          <a:xfrm>
            <a:off x="177800" y="152400"/>
            <a:ext cx="4572000" cy="861774"/>
          </a:xfrm>
          <a:prstGeom prst="rect">
            <a:avLst/>
          </a:prstGeom>
          <a:noFill/>
        </p:spPr>
        <p:txBody>
          <a:bodyPr wrap="square" rtlCol="0">
            <a:spAutoFit/>
          </a:bodyPr>
          <a:lstStyle/>
          <a:p>
            <a:r>
              <a:rPr lang="en-US" sz="3200" b="1" dirty="0">
                <a:latin typeface="Liberation Serif" panose="02020603050405020304" pitchFamily="18" charset="0"/>
                <a:cs typeface="Liberation Serif" panose="02020603050405020304" pitchFamily="18" charset="0"/>
              </a:rPr>
              <a:t>Forced Migration</a:t>
            </a: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76200"/>
            <a:ext cx="8534400" cy="1143000"/>
          </a:xfrm>
        </p:spPr>
        <p:txBody>
          <a:bodyPr/>
          <a:lstStyle/>
          <a:p>
            <a:pPr algn="l" eaLnBrk="1" hangingPunct="1"/>
            <a:r>
              <a:rPr lang="en-US" sz="3200" b="1" dirty="0" smtClean="0">
                <a:latin typeface="Liberation Serif" panose="02020603050405020304" pitchFamily="18" charset="0"/>
              </a:rPr>
              <a:t>Push and Pull Factors in Voluntary Migration</a:t>
            </a:r>
          </a:p>
        </p:txBody>
      </p:sp>
      <p:sp>
        <p:nvSpPr>
          <p:cNvPr id="52226" name="Rectangle 3"/>
          <p:cNvSpPr>
            <a:spLocks noGrp="1" noChangeArrowheads="1"/>
          </p:cNvSpPr>
          <p:nvPr>
            <p:ph idx="1"/>
          </p:nvPr>
        </p:nvSpPr>
        <p:spPr>
          <a:xfrm>
            <a:off x="457200" y="1143000"/>
            <a:ext cx="8382000" cy="4419600"/>
          </a:xfrm>
        </p:spPr>
        <p:txBody>
          <a:bodyPr/>
          <a:lstStyle/>
          <a:p>
            <a:pPr eaLnBrk="1" hangingPunct="1">
              <a:defRPr/>
            </a:pPr>
            <a:r>
              <a:rPr lang="en-US" sz="2400" dirty="0" smtClean="0">
                <a:latin typeface="Liberation Serif" panose="02020603050405020304" pitchFamily="18" charset="0"/>
              </a:rPr>
              <a:t>Ernst Ravenstein proposed </a:t>
            </a:r>
            <a:r>
              <a:rPr lang="en-US" sz="2400" b="1" dirty="0" smtClean="0">
                <a:latin typeface="Liberation Serif" panose="02020603050405020304" pitchFamily="18" charset="0"/>
              </a:rPr>
              <a:t>laws of migration:</a:t>
            </a:r>
          </a:p>
          <a:p>
            <a:pPr marL="857250" lvl="1" indent="-457200" eaLnBrk="1" hangingPunct="1">
              <a:buFont typeface="+mj-lt"/>
              <a:buAutoNum type="arabicPeriod"/>
              <a:defRPr/>
            </a:pPr>
            <a:r>
              <a:rPr lang="en-US" sz="2400" dirty="0" smtClean="0">
                <a:latin typeface="Liberation Serif" panose="02020603050405020304" pitchFamily="18" charset="0"/>
              </a:rPr>
              <a:t>Every </a:t>
            </a:r>
            <a:r>
              <a:rPr lang="en-US" sz="2400" dirty="0">
                <a:latin typeface="Liberation Serif" panose="02020603050405020304" pitchFamily="18" charset="0"/>
              </a:rPr>
              <a:t>migration </a:t>
            </a:r>
            <a:r>
              <a:rPr lang="en-US" sz="2400" dirty="0" smtClean="0">
                <a:latin typeface="Liberation Serif" panose="02020603050405020304" pitchFamily="18" charset="0"/>
              </a:rPr>
              <a:t>flow </a:t>
            </a:r>
            <a:r>
              <a:rPr lang="en-US" sz="2400" dirty="0">
                <a:latin typeface="Liberation Serif" panose="02020603050405020304" pitchFamily="18" charset="0"/>
              </a:rPr>
              <a:t>generates a return or countermigration.</a:t>
            </a:r>
          </a:p>
          <a:p>
            <a:pPr marL="857250" lvl="1" indent="-457200" eaLnBrk="1" hangingPunct="1">
              <a:buFont typeface="+mj-lt"/>
              <a:buAutoNum type="arabicPeriod"/>
              <a:defRPr/>
            </a:pPr>
            <a:r>
              <a:rPr lang="en-US" sz="2400" dirty="0" smtClean="0">
                <a:latin typeface="Liberation Serif" panose="02020603050405020304" pitchFamily="18" charset="0"/>
              </a:rPr>
              <a:t>The </a:t>
            </a:r>
            <a:r>
              <a:rPr lang="en-US" sz="2400" dirty="0">
                <a:latin typeface="Liberation Serif" panose="02020603050405020304" pitchFamily="18" charset="0"/>
              </a:rPr>
              <a:t>majority of migrants move a short distance.</a:t>
            </a:r>
          </a:p>
          <a:p>
            <a:pPr marL="857250" lvl="1" indent="-457200" eaLnBrk="1" hangingPunct="1">
              <a:buFont typeface="+mj-lt"/>
              <a:buAutoNum type="arabicPeriod"/>
              <a:defRPr/>
            </a:pPr>
            <a:r>
              <a:rPr lang="en-US" sz="2400" dirty="0" smtClean="0">
                <a:latin typeface="Liberation Serif" panose="02020603050405020304" pitchFamily="18" charset="0"/>
              </a:rPr>
              <a:t>Migrants </a:t>
            </a:r>
            <a:r>
              <a:rPr lang="en-US" sz="2400" dirty="0">
                <a:latin typeface="Liberation Serif" panose="02020603050405020304" pitchFamily="18" charset="0"/>
              </a:rPr>
              <a:t>who move longer distances tend to </a:t>
            </a:r>
            <a:r>
              <a:rPr lang="en-US" sz="2400" dirty="0" smtClean="0">
                <a:latin typeface="Liberation Serif" panose="02020603050405020304" pitchFamily="18" charset="0"/>
              </a:rPr>
              <a:t>choose big-city </a:t>
            </a:r>
            <a:r>
              <a:rPr lang="en-US" sz="2400" dirty="0">
                <a:latin typeface="Liberation Serif" panose="02020603050405020304" pitchFamily="18" charset="0"/>
              </a:rPr>
              <a:t>destinations.</a:t>
            </a:r>
          </a:p>
          <a:p>
            <a:pPr marL="857250" lvl="1" indent="-457200" eaLnBrk="1" hangingPunct="1">
              <a:buFont typeface="+mj-lt"/>
              <a:buAutoNum type="arabicPeriod"/>
              <a:defRPr/>
            </a:pPr>
            <a:r>
              <a:rPr lang="en-US" sz="2400" dirty="0" smtClean="0">
                <a:latin typeface="Liberation Serif" panose="02020603050405020304" pitchFamily="18" charset="0"/>
              </a:rPr>
              <a:t>Urban </a:t>
            </a:r>
            <a:r>
              <a:rPr lang="en-US" sz="2400" dirty="0">
                <a:latin typeface="Liberation Serif" panose="02020603050405020304" pitchFamily="18" charset="0"/>
              </a:rPr>
              <a:t>residents are less migratory than inhabitants </a:t>
            </a:r>
            <a:r>
              <a:rPr lang="en-US" sz="2400" dirty="0" smtClean="0">
                <a:latin typeface="Liberation Serif" panose="02020603050405020304" pitchFamily="18" charset="0"/>
              </a:rPr>
              <a:t>of rural </a:t>
            </a:r>
            <a:r>
              <a:rPr lang="en-US" sz="2400" dirty="0">
                <a:latin typeface="Liberation Serif" panose="02020603050405020304" pitchFamily="18" charset="0"/>
              </a:rPr>
              <a:t>areas.</a:t>
            </a:r>
          </a:p>
          <a:p>
            <a:pPr marL="857250" lvl="1" indent="-457200" eaLnBrk="1" hangingPunct="1">
              <a:buFont typeface="+mj-lt"/>
              <a:buAutoNum type="arabicPeriod"/>
              <a:defRPr/>
            </a:pPr>
            <a:r>
              <a:rPr lang="en-US" sz="2400" dirty="0" smtClean="0">
                <a:latin typeface="Liberation Serif" panose="02020603050405020304" pitchFamily="18" charset="0"/>
              </a:rPr>
              <a:t>Families </a:t>
            </a:r>
            <a:r>
              <a:rPr lang="en-US" sz="2400" dirty="0">
                <a:latin typeface="Liberation Serif" panose="02020603050405020304" pitchFamily="18" charset="0"/>
              </a:rPr>
              <a:t>are less likely to make international </a:t>
            </a:r>
            <a:r>
              <a:rPr lang="en-US" sz="2400" dirty="0" smtClean="0">
                <a:latin typeface="Liberation Serif" panose="02020603050405020304" pitchFamily="18" charset="0"/>
              </a:rPr>
              <a:t>moves than </a:t>
            </a:r>
            <a:r>
              <a:rPr lang="en-US" sz="2400" dirty="0">
                <a:latin typeface="Liberation Serif" panose="02020603050405020304" pitchFamily="18" charset="0"/>
              </a:rPr>
              <a:t>young adults.</a:t>
            </a:r>
            <a:endParaRPr lang="en-US" sz="24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525963"/>
          </a:xfrm>
        </p:spPr>
        <p:txBody>
          <a:bodyPr/>
          <a:lstStyle/>
          <a:p>
            <a:pPr marL="0" indent="0" eaLnBrk="1" hangingPunct="1">
              <a:buNone/>
            </a:pPr>
            <a:r>
              <a:rPr lang="en-US" sz="2800" b="1" dirty="0" smtClean="0">
                <a:latin typeface="Liberation Serif" panose="02020603050405020304" pitchFamily="18" charset="0"/>
              </a:rPr>
              <a:t>Gravity model: </a:t>
            </a:r>
          </a:p>
          <a:p>
            <a:pPr eaLnBrk="1" hangingPunct="1"/>
            <a:r>
              <a:rPr lang="en-US" sz="2800" dirty="0" smtClean="0">
                <a:latin typeface="Liberation Serif" panose="02020603050405020304" pitchFamily="18" charset="0"/>
              </a:rPr>
              <a:t>Predicts interaction between places on the basis of their population size and distance between them</a:t>
            </a:r>
          </a:p>
          <a:p>
            <a:pPr eaLnBrk="1" hangingPunct="1"/>
            <a:r>
              <a:rPr lang="en-US" sz="2800" dirty="0" smtClean="0">
                <a:latin typeface="Liberation Serif" panose="02020603050405020304" pitchFamily="18" charset="0"/>
              </a:rPr>
              <a:t>Assumes that spatial interaction (such as migration) is directly related to the populations and inversely related to the </a:t>
            </a:r>
            <a:r>
              <a:rPr lang="en-US" sz="2800" i="1" dirty="0" smtClean="0">
                <a:latin typeface="Liberation Serif" panose="02020603050405020304" pitchFamily="18" charset="0"/>
              </a:rPr>
              <a:t>distance </a:t>
            </a:r>
            <a:r>
              <a:rPr lang="en-US" sz="2800" dirty="0" smtClean="0">
                <a:latin typeface="Liberation Serif" panose="02020603050405020304" pitchFamily="18" charset="0"/>
              </a:rPr>
              <a:t>between them</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8" name="Rectangle 2"/>
          <p:cNvSpPr>
            <a:spLocks noGrp="1" noChangeArrowheads="1"/>
          </p:cNvSpPr>
          <p:nvPr>
            <p:ph type="title"/>
          </p:nvPr>
        </p:nvSpPr>
        <p:spPr>
          <a:xfrm>
            <a:off x="457200" y="122237"/>
            <a:ext cx="8534400" cy="1143000"/>
          </a:xfrm>
        </p:spPr>
        <p:txBody>
          <a:bodyPr/>
          <a:lstStyle/>
          <a:p>
            <a:pPr algn="l" eaLnBrk="1" hangingPunct="1"/>
            <a:r>
              <a:rPr lang="en-US" sz="3200" b="1" dirty="0" smtClean="0">
                <a:latin typeface="Liberation Serif" panose="02020603050405020304" pitchFamily="18" charset="0"/>
              </a:rPr>
              <a:t>Push and Pull Factors in Voluntary Migration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a:xfrm>
            <a:off x="533400" y="1371601"/>
            <a:ext cx="8153400" cy="3657600"/>
          </a:xfrm>
        </p:spPr>
        <p:txBody>
          <a:bodyPr/>
          <a:lstStyle/>
          <a:p>
            <a:pPr eaLnBrk="1" hangingPunct="1"/>
            <a:r>
              <a:rPr lang="en-US" sz="2800" b="1" dirty="0" smtClean="0">
                <a:latin typeface="Liberation Serif" panose="02020603050405020304" pitchFamily="18" charset="0"/>
              </a:rPr>
              <a:t>Push factors </a:t>
            </a:r>
            <a:r>
              <a:rPr lang="en-US" sz="2800" dirty="0" smtClean="0">
                <a:latin typeface="Liberation Serif" panose="02020603050405020304" pitchFamily="18" charset="0"/>
              </a:rPr>
              <a:t>are the conditions and perceptions that help the migrant decide to leave a place.</a:t>
            </a:r>
          </a:p>
          <a:p>
            <a:pPr eaLnBrk="1" hangingPunct="1"/>
            <a:r>
              <a:rPr lang="en-US" sz="2800" dirty="0" smtClean="0">
                <a:latin typeface="Liberation Serif" panose="02020603050405020304" pitchFamily="18" charset="0"/>
              </a:rPr>
              <a:t>They include individual considerations such as work or retirement conditions, cost of living, personal safety and security, and, for many, environmental catastrophes or even issues like weather and climate.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Rectangle 2"/>
          <p:cNvSpPr txBox="1">
            <a:spLocks noChangeArrowheads="1"/>
          </p:cNvSpPr>
          <p:nvPr/>
        </p:nvSpPr>
        <p:spPr bwMode="auto">
          <a:xfrm>
            <a:off x="609600" y="1524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Push and Pull Factors in Voluntary Migration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371600"/>
            <a:ext cx="8515350" cy="2677656"/>
          </a:xfrm>
          <a:prstGeom prst="rect">
            <a:avLst/>
          </a:prstGeom>
          <a:noFill/>
        </p:spPr>
        <p:txBody>
          <a:bodyPr>
            <a:spAutoFit/>
          </a:bodyPr>
          <a:lstStyle/>
          <a:p>
            <a:pPr marL="457200" indent="-457200">
              <a:buFont typeface="Arial"/>
              <a:buChar char="•"/>
            </a:pPr>
            <a:r>
              <a:rPr lang="en-US" sz="2800" b="1" dirty="0" smtClean="0">
                <a:latin typeface="Liberation Serif" panose="02020603050405020304" pitchFamily="18" charset="0"/>
                <a:cs typeface="Liberation Serif" panose="02020603050405020304" pitchFamily="18" charset="0"/>
              </a:rPr>
              <a:t>Pull factors </a:t>
            </a:r>
            <a:r>
              <a:rPr lang="en-US" sz="2800" dirty="0" smtClean="0">
                <a:latin typeface="Liberation Serif" panose="02020603050405020304" pitchFamily="18" charset="0"/>
                <a:cs typeface="Liberation Serif" panose="02020603050405020304" pitchFamily="18" charset="0"/>
              </a:rPr>
              <a:t>are </a:t>
            </a:r>
            <a:r>
              <a:rPr lang="en-US" sz="2800" dirty="0">
                <a:latin typeface="Liberation Serif" panose="02020603050405020304" pitchFamily="18" charset="0"/>
                <a:cs typeface="Liberation Serif" panose="02020603050405020304" pitchFamily="18" charset="0"/>
              </a:rPr>
              <a:t>t</a:t>
            </a:r>
            <a:r>
              <a:rPr lang="en-US" sz="2800" dirty="0" smtClean="0">
                <a:latin typeface="Liberation Serif" panose="02020603050405020304" pitchFamily="18" charset="0"/>
                <a:cs typeface="Liberation Serif" panose="02020603050405020304" pitchFamily="18" charset="0"/>
              </a:rPr>
              <a:t>he </a:t>
            </a:r>
            <a:r>
              <a:rPr lang="en-US" sz="2800" dirty="0">
                <a:latin typeface="Liberation Serif" panose="02020603050405020304" pitchFamily="18" charset="0"/>
                <a:cs typeface="Liberation Serif" panose="02020603050405020304" pitchFamily="18" charset="0"/>
              </a:rPr>
              <a:t>circumstances that effectively attract the migrant to certain locales from other places, the decision of where to </a:t>
            </a:r>
            <a:r>
              <a:rPr lang="en-US" sz="2800" dirty="0" smtClean="0">
                <a:latin typeface="Liberation Serif" panose="02020603050405020304" pitchFamily="18" charset="0"/>
                <a:cs typeface="Liberation Serif" panose="02020603050405020304" pitchFamily="18" charset="0"/>
              </a:rPr>
              <a:t>go.</a:t>
            </a:r>
            <a:endParaRPr lang="en-US" sz="2800" dirty="0">
              <a:latin typeface="Liberation Serif" panose="02020603050405020304" pitchFamily="18" charset="0"/>
              <a:cs typeface="Liberation Serif" panose="02020603050405020304" pitchFamily="18" charset="0"/>
            </a:endParaRPr>
          </a:p>
          <a:p>
            <a:pPr marL="457200" indent="-457200">
              <a:buFont typeface="Arial"/>
              <a:buChar char="•"/>
            </a:pPr>
            <a:r>
              <a:rPr lang="en-US" sz="2800" dirty="0" smtClean="0">
                <a:latin typeface="Liberation Serif" panose="02020603050405020304" pitchFamily="18" charset="0"/>
                <a:cs typeface="Liberation Serif" panose="02020603050405020304" pitchFamily="18" charset="0"/>
              </a:rPr>
              <a:t>They tend </a:t>
            </a:r>
            <a:r>
              <a:rPr lang="en-US" sz="2800" dirty="0">
                <a:latin typeface="Liberation Serif" panose="02020603050405020304" pitchFamily="18" charset="0"/>
                <a:cs typeface="Liberation Serif" panose="02020603050405020304" pitchFamily="18" charset="0"/>
              </a:rPr>
              <a:t>to be vaguer and may depend solely on perceptions construed from things heard and read rather than on experiences in the destination </a:t>
            </a:r>
            <a:r>
              <a:rPr lang="en-US" sz="2800" dirty="0" smtClean="0">
                <a:latin typeface="Liberation Serif" panose="02020603050405020304" pitchFamily="18" charset="0"/>
                <a:cs typeface="Liberation Serif" panose="02020603050405020304" pitchFamily="18" charset="0"/>
              </a:rPr>
              <a:t>place.</a:t>
            </a:r>
            <a:endParaRPr lang="en-US" sz="2800" dirty="0">
              <a:latin typeface="Liberation Serif" panose="02020603050405020304" pitchFamily="18" charset="0"/>
              <a:cs typeface="Liberation Serif" panose="02020603050405020304" pitchFamily="18" charset="0"/>
            </a:endParaRP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2"/>
          <p:cNvSpPr txBox="1">
            <a:spLocks noChangeArrowheads="1"/>
          </p:cNvSpPr>
          <p:nvPr/>
        </p:nvSpPr>
        <p:spPr bwMode="auto">
          <a:xfrm>
            <a:off x="609600" y="1524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Push and Pull Factors in Voluntary Migration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19200"/>
            <a:ext cx="8229600" cy="3581400"/>
          </a:xfrm>
        </p:spPr>
        <p:txBody>
          <a:bodyPr/>
          <a:lstStyle/>
          <a:p>
            <a:pPr eaLnBrk="1" hangingPunct="1">
              <a:defRPr/>
            </a:pPr>
            <a:r>
              <a:rPr lang="en-US" sz="2800" b="1" dirty="0" smtClean="0">
                <a:latin typeface="Liberation Serif" panose="02020603050405020304" pitchFamily="18" charset="0"/>
              </a:rPr>
              <a:t>Distance decay: </a:t>
            </a:r>
            <a:r>
              <a:rPr lang="en-US" sz="2800" dirty="0" smtClean="0">
                <a:latin typeface="Liberation Serif" panose="02020603050405020304" pitchFamily="18" charset="0"/>
              </a:rPr>
              <a:t>Prospective migrants </a:t>
            </a:r>
            <a:r>
              <a:rPr lang="en-US" sz="2800" dirty="0">
                <a:latin typeface="Liberation Serif" panose="02020603050405020304" pitchFamily="18" charset="0"/>
              </a:rPr>
              <a:t>are likely to have more complete </a:t>
            </a:r>
            <a:r>
              <a:rPr lang="en-US" sz="2800" dirty="0" smtClean="0">
                <a:latin typeface="Liberation Serif" panose="02020603050405020304" pitchFamily="18" charset="0"/>
              </a:rPr>
              <a:t>perceptions of </a:t>
            </a:r>
            <a:r>
              <a:rPr lang="en-US" sz="2800" dirty="0">
                <a:latin typeface="Liberation Serif" panose="02020603050405020304" pitchFamily="18" charset="0"/>
              </a:rPr>
              <a:t>nearer places than of farther </a:t>
            </a:r>
            <a:r>
              <a:rPr lang="en-US" sz="2800" dirty="0" smtClean="0">
                <a:latin typeface="Liberation Serif" panose="02020603050405020304" pitchFamily="18" charset="0"/>
              </a:rPr>
              <a:t>ones.</a:t>
            </a:r>
          </a:p>
          <a:p>
            <a:pPr eaLnBrk="1" hangingPunct="1">
              <a:defRPr/>
            </a:pPr>
            <a:r>
              <a:rPr lang="en-US" sz="2800" dirty="0">
                <a:latin typeface="Liberation Serif" panose="02020603050405020304" pitchFamily="18" charset="0"/>
              </a:rPr>
              <a:t>Since interaction with faraway places </a:t>
            </a:r>
            <a:r>
              <a:rPr lang="en-US" sz="2800" dirty="0" smtClean="0">
                <a:latin typeface="Liberation Serif" panose="02020603050405020304" pitchFamily="18" charset="0"/>
              </a:rPr>
              <a:t>generally decreases </a:t>
            </a:r>
            <a:r>
              <a:rPr lang="en-US" sz="2800" dirty="0">
                <a:latin typeface="Liberation Serif" panose="02020603050405020304" pitchFamily="18" charset="0"/>
              </a:rPr>
              <a:t>as distance increases, prospective </a:t>
            </a:r>
            <a:r>
              <a:rPr lang="en-US" sz="2800" dirty="0" smtClean="0">
                <a:latin typeface="Liberation Serif" panose="02020603050405020304" pitchFamily="18" charset="0"/>
              </a:rPr>
              <a:t>migrants are </a:t>
            </a:r>
            <a:r>
              <a:rPr lang="en-US" sz="2800" dirty="0">
                <a:latin typeface="Liberation Serif" panose="02020603050405020304" pitchFamily="18" charset="0"/>
              </a:rPr>
              <a:t>likely to feel much less certain about distant </a:t>
            </a:r>
            <a:r>
              <a:rPr lang="en-US" sz="2800" dirty="0" smtClean="0">
                <a:latin typeface="Liberation Serif" panose="02020603050405020304" pitchFamily="18" charset="0"/>
              </a:rPr>
              <a:t>destinations than </a:t>
            </a:r>
            <a:r>
              <a:rPr lang="en-US" sz="2800" dirty="0">
                <a:latin typeface="Liberation Serif" panose="02020603050405020304" pitchFamily="18" charset="0"/>
              </a:rPr>
              <a:t>about nearer </a:t>
            </a:r>
            <a:r>
              <a:rPr lang="en-US" sz="2800" dirty="0" smtClean="0">
                <a:latin typeface="Liberation Serif" panose="02020603050405020304" pitchFamily="18" charset="0"/>
              </a:rPr>
              <a:t>ones.</a:t>
            </a:r>
          </a:p>
          <a:p>
            <a:pPr eaLnBrk="1" hangingPunct="1">
              <a:defRPr/>
            </a:pPr>
            <a:r>
              <a:rPr lang="en-US" sz="2800" dirty="0" smtClean="0">
                <a:latin typeface="Liberation Serif" panose="02020603050405020304" pitchFamily="18" charset="0"/>
              </a:rPr>
              <a:t>Less important with better travel and communication technologies.</a:t>
            </a:r>
          </a:p>
        </p:txBody>
      </p:sp>
      <p:sp>
        <p:nvSpPr>
          <p:cNvPr id="3"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sp>
        <p:nvSpPr>
          <p:cNvPr id="4" name="Rectangle 2"/>
          <p:cNvSpPr txBox="1">
            <a:spLocks noChangeArrowheads="1"/>
          </p:cNvSpPr>
          <p:nvPr/>
        </p:nvSpPr>
        <p:spPr bwMode="auto">
          <a:xfrm>
            <a:off x="609600" y="762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Push and Pull Factors in Voluntary Migration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1000"/>
            <a:ext cx="6321552" cy="594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Content Placeholder 1"/>
          <p:cNvSpPr>
            <a:spLocks noGrp="1"/>
          </p:cNvSpPr>
          <p:nvPr>
            <p:ph idx="4294967295"/>
          </p:nvPr>
        </p:nvSpPr>
        <p:spPr>
          <a:xfrm>
            <a:off x="685800" y="735013"/>
            <a:ext cx="7581900" cy="4217987"/>
          </a:xfrm>
        </p:spPr>
        <p:txBody>
          <a:bodyPr/>
          <a:lstStyle/>
          <a:p>
            <a:pPr marL="0" indent="0" algn="ctr" eaLnBrk="1" hangingPunct="1">
              <a:buFont typeface="Arial" charset="0"/>
              <a:buNone/>
              <a:defRPr/>
            </a:pPr>
            <a:endParaRPr lang="en-US" dirty="0" smtClean="0">
              <a:latin typeface="Liberation Serif" panose="02020603050405020304" pitchFamily="18" charset="0"/>
            </a:endParaRPr>
          </a:p>
          <a:p>
            <a:pPr eaLnBrk="1" hangingPunct="1">
              <a:defRPr/>
            </a:pPr>
            <a:r>
              <a:rPr lang="en-US" sz="2800" b="1" dirty="0" smtClean="0">
                <a:latin typeface="Liberation Serif" panose="02020603050405020304" pitchFamily="18" charset="0"/>
              </a:rPr>
              <a:t>Step migration: </a:t>
            </a:r>
            <a:r>
              <a:rPr lang="en-US" sz="2800" dirty="0" smtClean="0">
                <a:latin typeface="Liberation Serif" panose="02020603050405020304" pitchFamily="18" charset="0"/>
              </a:rPr>
              <a:t>Migration streams consist of a series of stages.</a:t>
            </a:r>
            <a:endParaRPr lang="en-US" sz="2800" b="1" dirty="0">
              <a:latin typeface="Liberation Serif" panose="02020603050405020304" pitchFamily="18" charset="0"/>
            </a:endParaRPr>
          </a:p>
          <a:p>
            <a:pPr eaLnBrk="1" hangingPunct="1">
              <a:defRPr/>
            </a:pPr>
            <a:r>
              <a:rPr lang="en-US" sz="2800" b="1" dirty="0" smtClean="0">
                <a:latin typeface="Liberation Serif" panose="02020603050405020304" pitchFamily="18" charset="0"/>
              </a:rPr>
              <a:t>Intervening opportunity</a:t>
            </a:r>
            <a:r>
              <a:rPr lang="en-US" sz="2800" dirty="0" smtClean="0">
                <a:latin typeface="Liberation Serif" panose="02020603050405020304" pitchFamily="18" charset="0"/>
              </a:rPr>
              <a:t>: Many migrants encounter an opportunity along their migration stream that keeps them from getting to the metropolis that impelled them to move in the first place.   Example: during the Great Migration</a:t>
            </a:r>
            <a:endParaRPr lang="en-US" sz="2800" dirty="0">
              <a:latin typeface="Liberation Serif" panose="02020603050405020304" pitchFamily="18" charset="0"/>
            </a:endParaRPr>
          </a:p>
        </p:txBody>
      </p:sp>
      <p:sp>
        <p:nvSpPr>
          <p:cNvPr id="4" name="Rectangle 2"/>
          <p:cNvSpPr txBox="1">
            <a:spLocks noChangeArrowheads="1"/>
          </p:cNvSpPr>
          <p:nvPr/>
        </p:nvSpPr>
        <p:spPr bwMode="auto">
          <a:xfrm>
            <a:off x="609600" y="76200"/>
            <a:ext cx="853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Push and Pull Factors in Voluntary Migration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132387"/>
          </a:xfrm>
        </p:spPr>
        <p:txBody>
          <a:bodyPr/>
          <a:lstStyle/>
          <a:p>
            <a:pPr marL="0" indent="0" eaLnBrk="1" hangingPunct="1">
              <a:buFont typeface="Arial" charset="0"/>
              <a:buNone/>
              <a:defRPr/>
            </a:pPr>
            <a:r>
              <a:rPr lang="en-US" b="1" dirty="0" smtClean="0">
                <a:latin typeface="Liberation Serif" panose="02020603050405020304" pitchFamily="18" charset="0"/>
              </a:rPr>
              <a:t>Types of Push and Pull Factors</a:t>
            </a:r>
            <a:endParaRPr lang="en-US" b="1" dirty="0">
              <a:latin typeface="Liberation Serif" panose="02020603050405020304" pitchFamily="18" charset="0"/>
            </a:endParaRPr>
          </a:p>
          <a:p>
            <a:pPr eaLnBrk="1" hangingPunct="1">
              <a:defRPr/>
            </a:pPr>
            <a:r>
              <a:rPr lang="en-US" sz="2800" dirty="0" smtClean="0">
                <a:latin typeface="Liberation Serif" panose="02020603050405020304" pitchFamily="18" charset="0"/>
              </a:rPr>
              <a:t>Legal status: Migrants can arrive in a country with or without consent of the host country.</a:t>
            </a:r>
          </a:p>
          <a:p>
            <a:pPr eaLnBrk="1" hangingPunct="1">
              <a:defRPr/>
            </a:pPr>
            <a:r>
              <a:rPr lang="en-US" sz="2800" dirty="0" smtClean="0">
                <a:latin typeface="Liberation Serif" panose="02020603050405020304" pitchFamily="18" charset="0"/>
              </a:rPr>
              <a:t>Economic conditions: Poverty has driven countless millions from their homelands. </a:t>
            </a:r>
          </a:p>
          <a:p>
            <a:pPr eaLnBrk="1" hangingPunct="1">
              <a:defRPr/>
            </a:pPr>
            <a:r>
              <a:rPr lang="en-US" sz="2800" dirty="0" smtClean="0">
                <a:latin typeface="Liberation Serif" panose="02020603050405020304" pitchFamily="18" charset="0"/>
              </a:rPr>
              <a:t>Power relationships: </a:t>
            </a:r>
            <a:r>
              <a:rPr lang="en-US" sz="2800" dirty="0">
                <a:latin typeface="Liberation Serif" panose="02020603050405020304" pitchFamily="18" charset="0"/>
              </a:rPr>
              <a:t>Power relationships already </a:t>
            </a:r>
            <a:r>
              <a:rPr lang="en-US" sz="2800" dirty="0" smtClean="0">
                <a:latin typeface="Liberation Serif" panose="02020603050405020304" pitchFamily="18" charset="0"/>
              </a:rPr>
              <a:t>embedded in </a:t>
            </a:r>
            <a:r>
              <a:rPr lang="en-US" sz="2800" dirty="0">
                <a:latin typeface="Liberation Serif" panose="02020603050405020304" pitchFamily="18" charset="0"/>
              </a:rPr>
              <a:t>society enable the </a:t>
            </a:r>
            <a:r>
              <a:rPr lang="en-US" sz="2800" dirty="0" smtClean="0">
                <a:latin typeface="Liberation Serif" panose="02020603050405020304" pitchFamily="18" charset="0"/>
              </a:rPr>
              <a:t>flow </a:t>
            </a:r>
            <a:r>
              <a:rPr lang="en-US" sz="2800" dirty="0">
                <a:latin typeface="Liberation Serif" panose="02020603050405020304" pitchFamily="18" charset="0"/>
              </a:rPr>
              <a:t>of migrants around </a:t>
            </a:r>
            <a:r>
              <a:rPr lang="en-US" sz="2800" dirty="0" smtClean="0">
                <a:latin typeface="Liberation Serif" panose="02020603050405020304" pitchFamily="18" charset="0"/>
              </a:rPr>
              <a:t>the world.</a:t>
            </a: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04800"/>
            <a:ext cx="5334000" cy="4648200"/>
          </a:xfrm>
        </p:spPr>
        <p:txBody>
          <a:bodyPr/>
          <a:lstStyle/>
          <a:p>
            <a:pPr marL="0" indent="0" eaLnBrk="1" hangingPunct="1">
              <a:buNone/>
              <a:defRPr/>
            </a:pPr>
            <a:r>
              <a:rPr lang="en-US" b="1" dirty="0" smtClean="0">
                <a:latin typeface="Liberation Serif" panose="02020603050405020304" pitchFamily="18" charset="0"/>
              </a:rPr>
              <a:t>Political Circumstances</a:t>
            </a:r>
          </a:p>
          <a:p>
            <a:pPr eaLnBrk="1" hangingPunct="1">
              <a:defRPr/>
            </a:pPr>
            <a:r>
              <a:rPr lang="en-US" sz="2800" dirty="0" smtClean="0">
                <a:latin typeface="Liberation Serif" panose="02020603050405020304" pitchFamily="18" charset="0"/>
              </a:rPr>
              <a:t>Politically </a:t>
            </a:r>
            <a:r>
              <a:rPr lang="en-US" sz="2800" dirty="0">
                <a:latin typeface="Liberation Serif" panose="02020603050405020304" pitchFamily="18" charset="0"/>
              </a:rPr>
              <a:t>driven migration </a:t>
            </a:r>
            <a:r>
              <a:rPr lang="en-US" sz="2800" dirty="0" smtClean="0">
                <a:latin typeface="Liberation Serif" panose="02020603050405020304" pitchFamily="18" charset="0"/>
              </a:rPr>
              <a:t> flows are marked </a:t>
            </a:r>
            <a:r>
              <a:rPr lang="en-US" sz="2800" dirty="0">
                <a:latin typeface="Liberation Serif" panose="02020603050405020304" pitchFamily="18" charset="0"/>
              </a:rPr>
              <a:t>by both </a:t>
            </a:r>
            <a:r>
              <a:rPr lang="en-US" sz="2800" dirty="0" smtClean="0">
                <a:latin typeface="Liberation Serif" panose="02020603050405020304" pitchFamily="18" charset="0"/>
              </a:rPr>
              <a:t>escape </a:t>
            </a:r>
            <a:r>
              <a:rPr lang="en-US" sz="2800" dirty="0">
                <a:latin typeface="Liberation Serif" panose="02020603050405020304" pitchFamily="18" charset="0"/>
              </a:rPr>
              <a:t>and expulsion</a:t>
            </a:r>
            <a:r>
              <a:rPr lang="en-US" sz="2800" dirty="0" smtClean="0">
                <a:latin typeface="Liberation Serif" panose="02020603050405020304" pitchFamily="18" charset="0"/>
              </a:rPr>
              <a:t>.</a:t>
            </a:r>
          </a:p>
          <a:p>
            <a:pPr eaLnBrk="1" hangingPunct="1">
              <a:defRPr/>
            </a:pPr>
            <a:r>
              <a:rPr lang="en-US" sz="2800" dirty="0" smtClean="0">
                <a:latin typeface="Liberation Serif" panose="02020603050405020304" pitchFamily="18" charset="0"/>
              </a:rPr>
              <a:t>Example: </a:t>
            </a:r>
            <a:r>
              <a:rPr lang="en-US" sz="2800" dirty="0">
                <a:latin typeface="Liberation Serif" panose="02020603050405020304" pitchFamily="18" charset="0"/>
              </a:rPr>
              <a:t>Desperate migrants </a:t>
            </a:r>
            <a:r>
              <a:rPr lang="en-US" sz="2800" dirty="0" smtClean="0">
                <a:latin typeface="Liberation Serif" panose="02020603050405020304" pitchFamily="18" charset="0"/>
              </a:rPr>
              <a:t>fled Vietnam by the </a:t>
            </a:r>
            <a:r>
              <a:rPr lang="en-US" sz="2800" dirty="0">
                <a:latin typeface="Liberation Serif" panose="02020603050405020304" pitchFamily="18" charset="0"/>
              </a:rPr>
              <a:t>hundreds of </a:t>
            </a:r>
            <a:r>
              <a:rPr lang="en-US" sz="2800" dirty="0" smtClean="0">
                <a:latin typeface="Liberation Serif" panose="02020603050405020304" pitchFamily="18" charset="0"/>
              </a:rPr>
              <a:t> thousands </a:t>
            </a:r>
            <a:r>
              <a:rPr lang="en-US" sz="2800" dirty="0">
                <a:latin typeface="Liberation Serif" panose="02020603050405020304" pitchFamily="18" charset="0"/>
              </a:rPr>
              <a:t>after the </a:t>
            </a:r>
            <a:r>
              <a:rPr lang="en-US" sz="2800" dirty="0" smtClean="0">
                <a:latin typeface="Liberation Serif" panose="02020603050405020304" pitchFamily="18" charset="0"/>
              </a:rPr>
              <a:t> communists took control </a:t>
            </a:r>
            <a:r>
              <a:rPr lang="en-US" sz="2800" dirty="0">
                <a:latin typeface="Liberation Serif" panose="02020603050405020304" pitchFamily="18" charset="0"/>
              </a:rPr>
              <a:t>of </a:t>
            </a:r>
            <a:endParaRPr lang="en-US" sz="2800" dirty="0" smtClean="0">
              <a:latin typeface="Liberation Serif" panose="02020603050405020304" pitchFamily="18" charset="0"/>
            </a:endParaRPr>
          </a:p>
          <a:p>
            <a:pPr eaLnBrk="1" hangingPunct="1">
              <a:spcBef>
                <a:spcPts val="0"/>
              </a:spcBef>
              <a:defRPr/>
            </a:pPr>
            <a:r>
              <a:rPr lang="en-US" sz="2800" dirty="0" smtClean="0">
                <a:latin typeface="Liberation Serif" panose="02020603050405020304" pitchFamily="18" charset="0"/>
              </a:rPr>
              <a:t>the </a:t>
            </a:r>
            <a:r>
              <a:rPr lang="en-US" sz="2800" dirty="0">
                <a:latin typeface="Liberation Serif" panose="02020603050405020304" pitchFamily="18" charset="0"/>
              </a:rPr>
              <a:t>country in </a:t>
            </a:r>
            <a:r>
              <a:rPr lang="en-US" sz="2800" dirty="0" smtClean="0">
                <a:latin typeface="Liberation Serif" panose="02020603050405020304" pitchFamily="18" charset="0"/>
              </a:rPr>
              <a:t>1975.</a:t>
            </a: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p:txBody>
      </p:sp>
      <p:sp>
        <p:nvSpPr>
          <p:cNvPr id="6"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grpSp>
        <p:nvGrpSpPr>
          <p:cNvPr id="9" name="Group 8"/>
          <p:cNvGrpSpPr/>
          <p:nvPr/>
        </p:nvGrpSpPr>
        <p:grpSpPr>
          <a:xfrm>
            <a:off x="5715000" y="304800"/>
            <a:ext cx="3200400" cy="4772799"/>
            <a:chOff x="5715000" y="1447800"/>
            <a:chExt cx="3200400" cy="4772799"/>
          </a:xfrm>
        </p:grpSpPr>
        <p:pic>
          <p:nvPicPr>
            <p:cNvPr id="52226" name="Picture 2">
              <a:hlinkClick r:id="rId3"/>
            </p:cNvPr>
            <p:cNvPicPr>
              <a:picLocks noChangeAspect="1" noChangeArrowheads="1"/>
            </p:cNvPicPr>
            <p:nvPr/>
          </p:nvPicPr>
          <p:blipFill>
            <a:blip r:embed="rId4" cstate="print"/>
            <a:srcRect l="2273" r="2273" b="1759"/>
            <a:stretch>
              <a:fillRect/>
            </a:stretch>
          </p:blipFill>
          <p:spPr bwMode="auto">
            <a:xfrm>
              <a:off x="5715000" y="1447800"/>
              <a:ext cx="2971800" cy="4528457"/>
            </a:xfrm>
            <a:prstGeom prst="rect">
              <a:avLst/>
            </a:prstGeom>
            <a:noFill/>
            <a:ln w="9525">
              <a:noFill/>
              <a:miter lim="800000"/>
              <a:headEnd/>
              <a:tailEnd/>
            </a:ln>
          </p:spPr>
        </p:pic>
        <p:sp>
          <p:nvSpPr>
            <p:cNvPr id="52227" name="TextBox 2"/>
            <p:cNvSpPr txBox="1">
              <a:spLocks noChangeArrowheads="1"/>
            </p:cNvSpPr>
            <p:nvPr/>
          </p:nvSpPr>
          <p:spPr bwMode="auto">
            <a:xfrm>
              <a:off x="5715000" y="1447800"/>
              <a:ext cx="3200400" cy="646331"/>
            </a:xfrm>
            <a:prstGeom prst="rect">
              <a:avLst/>
            </a:prstGeom>
            <a:noFill/>
            <a:ln w="9525">
              <a:noFill/>
              <a:miter lim="800000"/>
              <a:headEnd/>
              <a:tailEnd/>
            </a:ln>
          </p:spPr>
          <p:txBody>
            <a:bodyPr wrap="square">
              <a:spAutoFit/>
            </a:bodyPr>
            <a:lstStyle/>
            <a:p>
              <a:r>
                <a:rPr lang="en-US" b="1" i="1" dirty="0">
                  <a:solidFill>
                    <a:schemeClr val="bg1"/>
                  </a:solidFill>
                  <a:latin typeface="Liberation Serif" panose="02020603050405020304" pitchFamily="18" charset="0"/>
                  <a:cs typeface="Liberation Serif" panose="02020603050405020304" pitchFamily="18" charset="0"/>
                </a:rPr>
                <a:t>Concept Caching:</a:t>
              </a:r>
            </a:p>
            <a:p>
              <a:r>
                <a:rPr lang="en-US" b="1" i="1" dirty="0">
                  <a:solidFill>
                    <a:schemeClr val="bg1"/>
                  </a:solidFill>
                  <a:latin typeface="Liberation Serif" panose="02020603050405020304" pitchFamily="18" charset="0"/>
                  <a:cs typeface="Liberation Serif" panose="02020603050405020304" pitchFamily="18" charset="0"/>
                </a:rPr>
                <a:t>Vietnam</a:t>
              </a:r>
            </a:p>
          </p:txBody>
        </p:sp>
        <p:sp>
          <p:nvSpPr>
            <p:cNvPr id="8" name="TextBox 7"/>
            <p:cNvSpPr txBox="1"/>
            <p:nvPr/>
          </p:nvSpPr>
          <p:spPr>
            <a:xfrm>
              <a:off x="5715000" y="5943600"/>
              <a:ext cx="2895600" cy="276999"/>
            </a:xfrm>
            <a:prstGeom prst="rect">
              <a:avLst/>
            </a:prstGeom>
            <a:noFill/>
          </p:spPr>
          <p:txBody>
            <a:bodyPr wrap="square" rtlCol="0">
              <a:spAutoFit/>
            </a:bodyPr>
            <a:lstStyle/>
            <a:p>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smtClean="0">
                <a:latin typeface="Liberation Serif" panose="02020603050405020304" pitchFamily="18" charset="0"/>
              </a:rPr>
              <a:t>Chapter 3: Migration</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37640"/>
            <a:ext cx="7315200" cy="50393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04800"/>
            <a:ext cx="8229600" cy="6172200"/>
          </a:xfrm>
        </p:spPr>
        <p:txBody>
          <a:bodyPr/>
          <a:lstStyle/>
          <a:p>
            <a:pPr marL="0" indent="0" eaLnBrk="1" hangingPunct="1">
              <a:buNone/>
              <a:defRPr/>
            </a:pPr>
            <a:r>
              <a:rPr lang="en-US" dirty="0" smtClean="0">
                <a:latin typeface="Liberation Serif" panose="02020603050405020304" pitchFamily="18" charset="0"/>
              </a:rPr>
              <a:t>Armed Conflict and Civil War</a:t>
            </a:r>
          </a:p>
          <a:p>
            <a:pPr marL="0" indent="0" eaLnBrk="1" hangingPunct="1">
              <a:buNone/>
              <a:defRPr/>
            </a:pPr>
            <a:r>
              <a:rPr lang="en-US" dirty="0" smtClean="0">
                <a:latin typeface="Liberation Serif" panose="02020603050405020304" pitchFamily="18" charset="0"/>
              </a:rPr>
              <a:t>Environmental Conditions: </a:t>
            </a:r>
          </a:p>
          <a:p>
            <a:pPr eaLnBrk="1" hangingPunct="1">
              <a:defRPr/>
            </a:pPr>
            <a:r>
              <a:rPr lang="en-US" sz="2800" dirty="0" smtClean="0">
                <a:latin typeface="Liberation Serif" panose="02020603050405020304" pitchFamily="18" charset="0"/>
              </a:rPr>
              <a:t>Earthquakes </a:t>
            </a:r>
          </a:p>
          <a:p>
            <a:pPr eaLnBrk="1" hangingPunct="1">
              <a:defRPr/>
            </a:pPr>
            <a:r>
              <a:rPr lang="en-US" sz="2800" dirty="0" smtClean="0">
                <a:latin typeface="Liberation Serif" panose="02020603050405020304" pitchFamily="18" charset="0"/>
              </a:rPr>
              <a:t>Hurricanes</a:t>
            </a:r>
          </a:p>
          <a:p>
            <a:pPr eaLnBrk="1" hangingPunct="1">
              <a:defRPr/>
            </a:pPr>
            <a:r>
              <a:rPr lang="en-US" sz="2800" dirty="0" smtClean="0">
                <a:latin typeface="Liberation Serif" panose="02020603050405020304" pitchFamily="18" charset="0"/>
              </a:rPr>
              <a:t>Volcanoes</a:t>
            </a:r>
          </a:p>
          <a:p>
            <a:pPr eaLnBrk="1" hangingPunct="1">
              <a:defRPr/>
            </a:pPr>
            <a:r>
              <a:rPr lang="en-US" sz="2800" dirty="0" smtClean="0">
                <a:latin typeface="Liberation Serif" panose="02020603050405020304" pitchFamily="18" charset="0"/>
              </a:rPr>
              <a:t>Human disasters</a:t>
            </a:r>
          </a:p>
          <a:p>
            <a:pPr lvl="1" eaLnBrk="1" hangingPunct="1">
              <a:defRPr/>
            </a:pPr>
            <a:r>
              <a:rPr lang="en-US" sz="2400" dirty="0" smtClean="0">
                <a:latin typeface="Liberation Serif" panose="02020603050405020304" pitchFamily="18" charset="0"/>
              </a:rPr>
              <a:t>Climate refugees</a:t>
            </a:r>
          </a:p>
          <a:p>
            <a:pPr lvl="1" eaLnBrk="1" hangingPunct="1">
              <a:defRPr/>
            </a:pPr>
            <a:r>
              <a:rPr lang="en-US" sz="2400" dirty="0" smtClean="0">
                <a:latin typeface="Liberation Serif" panose="02020603050405020304" pitchFamily="18" charset="0"/>
              </a:rPr>
              <a:t>Nuclear refugees</a:t>
            </a: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p:txBody>
      </p:sp>
      <p:sp>
        <p:nvSpPr>
          <p:cNvPr id="53251" name="TextBox 4"/>
          <p:cNvSpPr txBox="1">
            <a:spLocks noChangeArrowheads="1"/>
          </p:cNvSpPr>
          <p:nvPr/>
        </p:nvSpPr>
        <p:spPr bwMode="auto">
          <a:xfrm>
            <a:off x="3836142" y="2667000"/>
            <a:ext cx="3505200" cy="646112"/>
          </a:xfrm>
          <a:prstGeom prst="rect">
            <a:avLst/>
          </a:prstGeom>
          <a:noFill/>
          <a:ln w="9525">
            <a:noFill/>
            <a:miter lim="800000"/>
            <a:headEnd/>
            <a:tailEnd/>
          </a:ln>
        </p:spPr>
        <p:txBody>
          <a:bodyPr wrap="square">
            <a:spAutoFit/>
          </a:bodyPr>
          <a:lstStyle/>
          <a:p>
            <a:r>
              <a:rPr lang="en-US" i="1" dirty="0">
                <a:solidFill>
                  <a:schemeClr val="bg1"/>
                </a:solidFill>
                <a:latin typeface="Liberation Serif" panose="02020603050405020304" pitchFamily="18" charset="0"/>
                <a:cs typeface="Liberation Serif" panose="02020603050405020304" pitchFamily="18" charset="0"/>
              </a:rPr>
              <a:t>Concept Caching:</a:t>
            </a:r>
          </a:p>
          <a:p>
            <a:r>
              <a:rPr lang="en-US" i="1" dirty="0">
                <a:solidFill>
                  <a:schemeClr val="bg1"/>
                </a:solidFill>
                <a:latin typeface="Liberation Serif" panose="02020603050405020304" pitchFamily="18" charset="0"/>
                <a:cs typeface="Liberation Serif" panose="02020603050405020304" pitchFamily="18" charset="0"/>
              </a:rPr>
              <a:t>Mount Vesuvius</a:t>
            </a:r>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grpSp>
        <p:nvGrpSpPr>
          <p:cNvPr id="10" name="Group 9"/>
          <p:cNvGrpSpPr/>
          <p:nvPr/>
        </p:nvGrpSpPr>
        <p:grpSpPr>
          <a:xfrm>
            <a:off x="4038600" y="1780401"/>
            <a:ext cx="5029200" cy="3858399"/>
            <a:chOff x="3733800" y="2514600"/>
            <a:chExt cx="5029200" cy="3858399"/>
          </a:xfrm>
        </p:grpSpPr>
        <p:pic>
          <p:nvPicPr>
            <p:cNvPr id="51202" name="Picture 2" descr="http://www.conceptcaching.com/ccache_img/pico_de_orizaba.jpg">
              <a:hlinkClick r:id="rId3"/>
            </p:cNvPr>
            <p:cNvPicPr>
              <a:picLocks noChangeAspect="1" noChangeArrowheads="1"/>
            </p:cNvPicPr>
            <p:nvPr/>
          </p:nvPicPr>
          <p:blipFill>
            <a:blip r:embed="rId4" cstate="print"/>
            <a:srcRect/>
            <a:stretch>
              <a:fillRect/>
            </a:stretch>
          </p:blipFill>
          <p:spPr bwMode="auto">
            <a:xfrm>
              <a:off x="3733800" y="2514600"/>
              <a:ext cx="5029200" cy="3657600"/>
            </a:xfrm>
            <a:prstGeom prst="rect">
              <a:avLst/>
            </a:prstGeom>
            <a:noFill/>
          </p:spPr>
        </p:pic>
        <p:sp>
          <p:nvSpPr>
            <p:cNvPr id="8" name="TextBox 7"/>
            <p:cNvSpPr txBox="1"/>
            <p:nvPr/>
          </p:nvSpPr>
          <p:spPr>
            <a:xfrm>
              <a:off x="3733800" y="2590800"/>
              <a:ext cx="5029200" cy="646331"/>
            </a:xfrm>
            <a:prstGeom prst="rect">
              <a:avLst/>
            </a:prstGeom>
            <a:noFill/>
          </p:spPr>
          <p:txBody>
            <a:bodyPr wrap="square" rtlCol="0">
              <a:spAutoFit/>
            </a:bodyPr>
            <a:lstStyle/>
            <a:p>
              <a:r>
                <a:rPr lang="en-US" dirty="0" smtClean="0">
                  <a:solidFill>
                    <a:schemeClr val="bg1"/>
                  </a:solidFill>
                  <a:latin typeface="Liberation Serif" panose="02020603050405020304" pitchFamily="18" charset="0"/>
                  <a:cs typeface="Liberation Serif" panose="02020603050405020304" pitchFamily="18" charset="0"/>
                </a:rPr>
                <a:t>Concept Caching: </a:t>
              </a:r>
            </a:p>
            <a:p>
              <a:r>
                <a:rPr lang="es-ES" dirty="0" smtClean="0">
                  <a:solidFill>
                    <a:schemeClr val="bg1"/>
                  </a:solidFill>
                  <a:latin typeface="Liberation Serif" panose="02020603050405020304" pitchFamily="18" charset="0"/>
                  <a:cs typeface="Liberation Serif" panose="02020603050405020304" pitchFamily="18" charset="0"/>
                </a:rPr>
                <a:t>Pico de Orizaba Pan American </a:t>
              </a:r>
              <a:r>
                <a:rPr lang="es-ES" dirty="0" err="1" smtClean="0">
                  <a:solidFill>
                    <a:schemeClr val="bg1"/>
                  </a:solidFill>
                  <a:latin typeface="Liberation Serif" panose="02020603050405020304" pitchFamily="18" charset="0"/>
                  <a:cs typeface="Liberation Serif" panose="02020603050405020304" pitchFamily="18" charset="0"/>
                </a:rPr>
                <a:t>Highway</a:t>
              </a:r>
              <a:r>
                <a:rPr lang="es-ES" dirty="0" smtClean="0">
                  <a:solidFill>
                    <a:schemeClr val="bg1"/>
                  </a:solidFill>
                  <a:latin typeface="Liberation Serif" panose="02020603050405020304" pitchFamily="18" charset="0"/>
                  <a:cs typeface="Liberation Serif" panose="02020603050405020304" pitchFamily="18" charset="0"/>
                </a:rPr>
                <a:t> </a:t>
              </a:r>
              <a:endParaRPr lang="en-US" dirty="0">
                <a:solidFill>
                  <a:schemeClr val="bg1"/>
                </a:solidFill>
                <a:latin typeface="Liberation Serif" panose="02020603050405020304" pitchFamily="18" charset="0"/>
                <a:cs typeface="Liberation Serif" panose="02020603050405020304" pitchFamily="18" charset="0"/>
              </a:endParaRPr>
            </a:p>
          </p:txBody>
        </p:sp>
        <p:sp>
          <p:nvSpPr>
            <p:cNvPr id="9" name="TextBox 8"/>
            <p:cNvSpPr txBox="1"/>
            <p:nvPr/>
          </p:nvSpPr>
          <p:spPr>
            <a:xfrm>
              <a:off x="3733800" y="6096000"/>
              <a:ext cx="2286000" cy="276999"/>
            </a:xfrm>
            <a:prstGeom prst="rect">
              <a:avLst/>
            </a:prstGeom>
            <a:noFill/>
          </p:spPr>
          <p:txBody>
            <a:bodyPr wrap="square" rtlCol="0">
              <a:spAutoFit/>
            </a:bodyPr>
            <a:lstStyle/>
            <a:p>
              <a:r>
                <a:rPr lang="en-US" sz="1200" dirty="0" smtClean="0">
                  <a:latin typeface="Liberation Serif" panose="02020603050405020304" pitchFamily="18" charset="0"/>
                  <a:cs typeface="Liberation Serif" panose="02020603050405020304" pitchFamily="18" charset="0"/>
                </a:rPr>
                <a:t>© Barbara Weightman</a:t>
              </a:r>
              <a:endParaRPr lang="en-US" sz="1200" dirty="0">
                <a:latin typeface="Liberation Serif" panose="02020603050405020304" pitchFamily="18" charset="0"/>
                <a:cs typeface="Liberation Serif" panose="02020603050405020304"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pPr eaLnBrk="1" hangingPunct="1"/>
            <a:r>
              <a:rPr lang="en-US" sz="4000" dirty="0" smtClean="0">
                <a:latin typeface="Liberation Serif" panose="02020603050405020304" pitchFamily="18" charset="0"/>
              </a:rPr>
              <a:t>Guest Field Note</a:t>
            </a:r>
            <a:br>
              <a:rPr lang="en-US" sz="4000" dirty="0" smtClean="0">
                <a:latin typeface="Liberation Serif" panose="02020603050405020304" pitchFamily="18" charset="0"/>
              </a:rPr>
            </a:br>
            <a:r>
              <a:rPr lang="en-US" sz="2700" dirty="0" smtClean="0">
                <a:latin typeface="Liberation Serif" panose="02020603050405020304" pitchFamily="18" charset="0"/>
              </a:rPr>
              <a:t>Plymouth, Montserrat </a:t>
            </a: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75" name="Rectangle 6"/>
          <p:cNvSpPr>
            <a:spLocks noChangeArrowheads="1"/>
          </p:cNvSpPr>
          <p:nvPr/>
        </p:nvSpPr>
        <p:spPr bwMode="auto">
          <a:xfrm>
            <a:off x="152400" y="1524000"/>
            <a:ext cx="8686800" cy="2308324"/>
          </a:xfrm>
          <a:prstGeom prst="rect">
            <a:avLst/>
          </a:prstGeom>
          <a:noFill/>
          <a:ln w="9525">
            <a:noFill/>
            <a:miter lim="800000"/>
            <a:headEnd/>
            <a:tailEnd/>
          </a:ln>
        </p:spPr>
        <p:txBody>
          <a:bodyPr>
            <a:spAutoFit/>
          </a:bodyPr>
          <a:lstStyle/>
          <a:p>
            <a:pPr algn="just"/>
            <a:r>
              <a:rPr lang="en-US" dirty="0">
                <a:latin typeface="Liberation Serif" panose="02020603050405020304" pitchFamily="18" charset="0"/>
                <a:cs typeface="Liberation Serif" panose="02020603050405020304" pitchFamily="18" charset="0"/>
              </a:rPr>
              <a:t>“This photo shows the damage caused by the 1995 eruption of the </a:t>
            </a:r>
            <a:r>
              <a:rPr lang="en-US" dirty="0" err="1">
                <a:latin typeface="Liberation Serif" panose="02020603050405020304" pitchFamily="18" charset="0"/>
                <a:cs typeface="Liberation Serif" panose="02020603050405020304" pitchFamily="18" charset="0"/>
              </a:rPr>
              <a:t>Sourfriere</a:t>
            </a:r>
            <a:r>
              <a:rPr lang="en-US" dirty="0">
                <a:latin typeface="Liberation Serif" panose="02020603050405020304" pitchFamily="18" charset="0"/>
                <a:cs typeface="Liberation Serif" panose="02020603050405020304" pitchFamily="18" charset="0"/>
              </a:rPr>
              <a:t> Hills volcano on the Caribbean Island of Montserrat… Many Montserratians fled to the United States when Plymouth was destroyed and were given </a:t>
            </a:r>
            <a:r>
              <a:rPr lang="en-US" b="1" dirty="0">
                <a:latin typeface="Liberation Serif" panose="02020603050405020304" pitchFamily="18" charset="0"/>
                <a:cs typeface="Liberation Serif" panose="02020603050405020304" pitchFamily="18" charset="0"/>
              </a:rPr>
              <a:t>“temporary protected” immigration status</a:t>
            </a:r>
            <a:r>
              <a:rPr lang="en-US" dirty="0">
                <a:latin typeface="Liberation Serif" panose="02020603050405020304" pitchFamily="18" charset="0"/>
                <a:cs typeface="Liberation Serif" panose="02020603050405020304" pitchFamily="18" charset="0"/>
              </a:rPr>
              <a:t>. The U.S. government told Montserratian refugees to leave in 2005—not because the volcanic crisis was over or because the housing crisis caused by the volcano was solved. Rather, the U.S. government expected the volcanic crisis to last at least 10 more years; so, the </a:t>
            </a:r>
            <a:r>
              <a:rPr lang="en-US" dirty="0" err="1">
                <a:latin typeface="Liberation Serif" panose="02020603050405020304" pitchFamily="18" charset="0"/>
                <a:cs typeface="Liberation Serif" panose="02020603050405020304" pitchFamily="18" charset="0"/>
              </a:rPr>
              <a:t>Monsterratians</a:t>
            </a:r>
            <a:r>
              <a:rPr lang="en-US" dirty="0">
                <a:latin typeface="Liberation Serif" panose="02020603050405020304" pitchFamily="18" charset="0"/>
                <a:cs typeface="Liberation Serif" panose="02020603050405020304" pitchFamily="18" charset="0"/>
              </a:rPr>
              <a:t> </a:t>
            </a:r>
            <a:r>
              <a:rPr lang="en-US" b="1" dirty="0">
                <a:latin typeface="Liberation Serif" panose="02020603050405020304" pitchFamily="18" charset="0"/>
                <a:cs typeface="Liberation Serif" panose="02020603050405020304" pitchFamily="18" charset="0"/>
              </a:rPr>
              <a:t>no longer qualified </a:t>
            </a:r>
            <a:r>
              <a:rPr lang="en-US" dirty="0">
                <a:latin typeface="Liberation Serif" panose="02020603050405020304" pitchFamily="18" charset="0"/>
                <a:cs typeface="Liberation Serif" panose="02020603050405020304" pitchFamily="18" charset="0"/>
              </a:rPr>
              <a:t>as “temporary” refugees.”</a:t>
            </a:r>
          </a:p>
          <a:p>
            <a:endParaRPr lang="en-US" dirty="0">
              <a:latin typeface="Liberation Serif" panose="02020603050405020304" pitchFamily="18" charset="0"/>
              <a:cs typeface="Liberation Serif" panose="02020603050405020304" pitchFamily="18" charset="0"/>
            </a:endParaRPr>
          </a:p>
        </p:txBody>
      </p:sp>
      <p:sp>
        <p:nvSpPr>
          <p:cNvPr id="7" name="Footer Placeholder 6"/>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3574140"/>
            <a:ext cx="4054403" cy="29260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p:nvPr>
        </p:nvSpPr>
        <p:spPr>
          <a:xfrm>
            <a:off x="457200" y="152400"/>
            <a:ext cx="8534400" cy="5284787"/>
          </a:xfrm>
        </p:spPr>
        <p:txBody>
          <a:bodyPr/>
          <a:lstStyle/>
          <a:p>
            <a:pPr marL="0" indent="0" eaLnBrk="1" hangingPunct="1">
              <a:buNone/>
            </a:pPr>
            <a:r>
              <a:rPr lang="en-US" b="1" dirty="0" smtClean="0">
                <a:latin typeface="Liberation Serif" panose="02020603050405020304" pitchFamily="18" charset="0"/>
              </a:rPr>
              <a:t>Culture and Traditions </a:t>
            </a:r>
          </a:p>
          <a:p>
            <a:pPr eaLnBrk="1" hangingPunct="1"/>
            <a:r>
              <a:rPr lang="en-US" sz="2800" dirty="0" smtClean="0">
                <a:latin typeface="Liberation Serif" panose="02020603050405020304" pitchFamily="18" charset="0"/>
              </a:rPr>
              <a:t>People who fear that their culture and traditions will not survive a major political transition, and who are able to migrate to places they perceive as safer, will often do so.</a:t>
            </a:r>
          </a:p>
          <a:p>
            <a:pPr marL="0" indent="0" eaLnBrk="1" hangingPunct="1">
              <a:buNone/>
            </a:pPr>
            <a:r>
              <a:rPr lang="en-US" b="1" dirty="0" smtClean="0">
                <a:latin typeface="Liberation Serif" panose="02020603050405020304" pitchFamily="18" charset="0"/>
              </a:rPr>
              <a:t>Technological </a:t>
            </a:r>
            <a:r>
              <a:rPr lang="en-US" b="1" dirty="0">
                <a:latin typeface="Liberation Serif" panose="02020603050405020304" pitchFamily="18" charset="0"/>
              </a:rPr>
              <a:t>A</a:t>
            </a:r>
            <a:r>
              <a:rPr lang="en-US" b="1" dirty="0" smtClean="0">
                <a:latin typeface="Liberation Serif" panose="02020603050405020304" pitchFamily="18" charset="0"/>
              </a:rPr>
              <a:t>dvances</a:t>
            </a:r>
          </a:p>
          <a:p>
            <a:pPr eaLnBrk="1" hangingPunct="1"/>
            <a:r>
              <a:rPr lang="en-US" sz="2800" dirty="0" smtClean="0">
                <a:latin typeface="Liberation Serif" panose="02020603050405020304" pitchFamily="18" charset="0"/>
              </a:rPr>
              <a:t>Television, radio, cell phones, and telephone stimulate millions of people to migrate by relaying information about relatives, opportunities, and already established communities in destination lands.</a:t>
            </a: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853112"/>
          </a:xfrm>
        </p:spPr>
        <p:txBody>
          <a:bodyPr/>
          <a:lstStyle/>
          <a:p>
            <a:pPr marL="0" indent="0" eaLnBrk="1" hangingPunct="1">
              <a:buNone/>
              <a:defRPr/>
            </a:pPr>
            <a:r>
              <a:rPr lang="en-US" b="1" dirty="0">
                <a:latin typeface="Liberation Serif" panose="02020603050405020304" pitchFamily="18" charset="0"/>
              </a:rPr>
              <a:t>Technological Advances</a:t>
            </a:r>
          </a:p>
          <a:p>
            <a:pPr eaLnBrk="1" hangingPunct="1">
              <a:defRPr/>
            </a:pPr>
            <a:r>
              <a:rPr lang="en-US" sz="2800" b="1" dirty="0" smtClean="0">
                <a:latin typeface="Liberation Serif" panose="02020603050405020304" pitchFamily="18" charset="0"/>
              </a:rPr>
              <a:t>Kinship links: </a:t>
            </a:r>
            <a:r>
              <a:rPr lang="en-US" sz="2800" dirty="0" smtClean="0">
                <a:latin typeface="Liberation Serif" panose="02020603050405020304" pitchFamily="18" charset="0"/>
              </a:rPr>
              <a:t>Communication strengthens</a:t>
            </a:r>
            <a:r>
              <a:rPr lang="en-US" sz="2800" b="1" dirty="0" smtClean="0">
                <a:latin typeface="Liberation Serif" panose="02020603050405020304" pitchFamily="18" charset="0"/>
              </a:rPr>
              <a:t> </a:t>
            </a:r>
            <a:r>
              <a:rPr lang="en-US" sz="2800" dirty="0" smtClean="0">
                <a:latin typeface="Liberation Serif" panose="02020603050405020304" pitchFamily="18" charset="0"/>
              </a:rPr>
              <a:t>their role of push/pull factors.</a:t>
            </a:r>
          </a:p>
          <a:p>
            <a:pPr eaLnBrk="1" hangingPunct="1">
              <a:defRPr/>
            </a:pPr>
            <a:r>
              <a:rPr lang="en-US" sz="2800" b="1" dirty="0" smtClean="0">
                <a:latin typeface="Liberation Serif" panose="02020603050405020304" pitchFamily="18" charset="0"/>
              </a:rPr>
              <a:t>Chain migration: </a:t>
            </a:r>
            <a:r>
              <a:rPr lang="en-US" sz="2800" dirty="0" smtClean="0">
                <a:latin typeface="Liberation Serif" panose="02020603050405020304" pitchFamily="18" charset="0"/>
              </a:rPr>
              <a:t>flows along and through kinship links.</a:t>
            </a:r>
          </a:p>
          <a:p>
            <a:pPr eaLnBrk="1" hangingPunct="1">
              <a:defRPr/>
            </a:pPr>
            <a:r>
              <a:rPr lang="en-US" sz="2800" dirty="0">
                <a:latin typeface="Liberation Serif" panose="02020603050405020304" pitchFamily="18" charset="0"/>
              </a:rPr>
              <a:t>Chains of </a:t>
            </a:r>
            <a:r>
              <a:rPr lang="en-US" sz="2800" dirty="0" smtClean="0">
                <a:latin typeface="Liberation Serif" panose="02020603050405020304" pitchFamily="18" charset="0"/>
              </a:rPr>
              <a:t>migration built </a:t>
            </a:r>
            <a:r>
              <a:rPr lang="en-US" sz="2800" dirty="0">
                <a:latin typeface="Liberation Serif" panose="02020603050405020304" pitchFamily="18" charset="0"/>
              </a:rPr>
              <a:t>upon each other create </a:t>
            </a:r>
            <a:r>
              <a:rPr lang="en-US" sz="2800" b="1" dirty="0">
                <a:latin typeface="Liberation Serif" panose="02020603050405020304" pitchFamily="18" charset="0"/>
              </a:rPr>
              <a:t>immigration </a:t>
            </a:r>
            <a:r>
              <a:rPr lang="en-US" sz="2800" b="1" dirty="0" smtClean="0">
                <a:latin typeface="Liberation Serif" panose="02020603050405020304" pitchFamily="18" charset="0"/>
              </a:rPr>
              <a:t>waves </a:t>
            </a:r>
            <a:r>
              <a:rPr lang="en-US" sz="2800" dirty="0" smtClean="0">
                <a:latin typeface="Liberation Serif" panose="02020603050405020304" pitchFamily="18" charset="0"/>
              </a:rPr>
              <a:t>or </a:t>
            </a:r>
            <a:r>
              <a:rPr lang="en-US" sz="2800" dirty="0">
                <a:latin typeface="Liberation Serif" panose="02020603050405020304" pitchFamily="18" charset="0"/>
              </a:rPr>
              <a:t>swells in migration from one origin to the </a:t>
            </a:r>
            <a:r>
              <a:rPr lang="en-US" sz="2800" dirty="0" smtClean="0">
                <a:latin typeface="Liberation Serif" panose="02020603050405020304" pitchFamily="18" charset="0"/>
              </a:rPr>
              <a:t>same destination</a:t>
            </a:r>
            <a:r>
              <a:rPr lang="en-US" sz="2800" dirty="0">
                <a:latin typeface="Liberation Serif" panose="02020603050405020304" pitchFamily="18" charset="0"/>
              </a:rPr>
              <a:t>.</a:t>
            </a:r>
          </a:p>
          <a:p>
            <a:pPr marL="0" indent="0" eaLnBrk="1" hangingPunct="1">
              <a:buFont typeface="Arial" charset="0"/>
              <a:buNone/>
              <a:defRPr/>
            </a:pPr>
            <a:endParaRPr lang="en-US" dirty="0">
              <a:latin typeface="Liberation Serif" panose="02020603050405020304" pitchFamily="18" charset="0"/>
            </a:endParaRPr>
          </a:p>
        </p:txBody>
      </p:sp>
      <p:sp>
        <p:nvSpPr>
          <p:cNvPr id="4" name="Footer Placeholder 2"/>
          <p:cNvSpPr>
            <a:spLocks noGrp="1"/>
          </p:cNvSpPr>
          <p:nvPr>
            <p:ph type="ftr" sz="quarter" idx="3"/>
          </p:nvPr>
        </p:nvSpPr>
        <p:spPr>
          <a:xfrm>
            <a:off x="2476500" y="6492240"/>
            <a:ext cx="4191000" cy="365760"/>
          </a:xfrm>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76200" y="0"/>
            <a:ext cx="8991600" cy="1066800"/>
          </a:xfrm>
        </p:spPr>
        <p:txBody>
          <a:bodyPr/>
          <a:lstStyle/>
          <a:p>
            <a:pPr eaLnBrk="1" hangingPunct="1"/>
            <a:r>
              <a:rPr lang="en-US" sz="4000" dirty="0" smtClean="0">
                <a:latin typeface="Liberation Serif" panose="02020603050405020304" pitchFamily="18" charset="0"/>
              </a:rPr>
              <a:t>Key </a:t>
            </a:r>
            <a:r>
              <a:rPr lang="en-US" sz="4000" dirty="0">
                <a:latin typeface="Liberation Serif" panose="02020603050405020304" pitchFamily="18" charset="0"/>
              </a:rPr>
              <a:t>Question: </a:t>
            </a:r>
            <a:r>
              <a:rPr lang="en-US" sz="3200" dirty="0">
                <a:latin typeface="Liberation Serif" panose="02020603050405020304" pitchFamily="18" charset="0"/>
              </a:rPr>
              <a:t>Where do people migrate</a:t>
            </a:r>
            <a:r>
              <a:rPr lang="en-US" sz="3200" dirty="0" smtClean="0">
                <a:latin typeface="Liberation Serif"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9394" name="Content Placeholder 2"/>
          <p:cNvSpPr>
            <a:spLocks noGrp="1"/>
          </p:cNvSpPr>
          <p:nvPr>
            <p:ph idx="1"/>
          </p:nvPr>
        </p:nvSpPr>
        <p:spPr>
          <a:xfrm>
            <a:off x="0" y="1112837"/>
            <a:ext cx="8229600" cy="4525963"/>
          </a:xfrm>
        </p:spPr>
        <p:txBody>
          <a:bodyPr/>
          <a:lstStyle/>
          <a:p>
            <a:pPr marL="0" indent="0" eaLnBrk="1" hangingPunct="1">
              <a:buNone/>
              <a:defRPr/>
            </a:pPr>
            <a:r>
              <a:rPr lang="en-US" dirty="0">
                <a:latin typeface="Liberation Serif" panose="02020603050405020304" pitchFamily="18" charset="0"/>
              </a:rPr>
              <a:t>Global Migration Flows</a:t>
            </a:r>
          </a:p>
          <a:p>
            <a:pPr lvl="1" eaLnBrk="1" hangingPunct="1">
              <a:defRPr/>
            </a:pPr>
            <a:r>
              <a:rPr lang="en-US" dirty="0" smtClean="0">
                <a:latin typeface="Liberation Serif" panose="02020603050405020304" pitchFamily="18" charset="0"/>
              </a:rPr>
              <a:t>Global-scale </a:t>
            </a:r>
            <a:r>
              <a:rPr lang="en-US" dirty="0">
                <a:latin typeface="Liberation Serif" panose="02020603050405020304" pitchFamily="18" charset="0"/>
              </a:rPr>
              <a:t>migration </a:t>
            </a:r>
          </a:p>
          <a:p>
            <a:pPr lvl="1" eaLnBrk="1" hangingPunct="1">
              <a:defRPr/>
            </a:pPr>
            <a:r>
              <a:rPr lang="en-US" dirty="0">
                <a:latin typeface="Liberation Serif" panose="02020603050405020304" pitchFamily="18" charset="0"/>
              </a:rPr>
              <a:t>Explorers</a:t>
            </a:r>
          </a:p>
          <a:p>
            <a:pPr lvl="1" eaLnBrk="1" hangingPunct="1">
              <a:defRPr/>
            </a:pPr>
            <a:r>
              <a:rPr lang="en-US" dirty="0">
                <a:latin typeface="Liberation Serif" panose="02020603050405020304" pitchFamily="18" charset="0"/>
              </a:rPr>
              <a:t>Colonization</a:t>
            </a:r>
          </a:p>
          <a:p>
            <a:pPr algn="ctr" eaLnBrk="1" hangingPunct="1"/>
            <a:endParaRPr lang="en-US" dirty="0" smtClean="0">
              <a:latin typeface="Liberation Serif"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362197"/>
            <a:ext cx="6217920" cy="379797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8229600" cy="5029200"/>
          </a:xfrm>
        </p:spPr>
        <p:txBody>
          <a:bodyPr/>
          <a:lstStyle/>
          <a:p>
            <a:pPr eaLnBrk="1" hangingPunct="1">
              <a:defRPr/>
            </a:pPr>
            <a:endParaRPr lang="en-US" b="1" dirty="0" smtClean="0">
              <a:latin typeface="Liberation Serif" panose="02020603050405020304" pitchFamily="18" charset="0"/>
            </a:endParaRPr>
          </a:p>
          <a:p>
            <a:pPr eaLnBrk="1" hangingPunct="1">
              <a:defRPr/>
            </a:pPr>
            <a:endParaRPr lang="en-US" b="1" dirty="0">
              <a:latin typeface="Liberation Serif" panose="02020603050405020304" pitchFamily="18" charset="0"/>
            </a:endParaRPr>
          </a:p>
          <a:p>
            <a:pPr eaLnBrk="1" hangingPunct="1">
              <a:defRPr/>
            </a:pPr>
            <a:r>
              <a:rPr lang="en-US" sz="2800" b="1" dirty="0" smtClean="0">
                <a:latin typeface="Liberation Serif" panose="02020603050405020304" pitchFamily="18" charset="0"/>
              </a:rPr>
              <a:t>Global-scale migration</a:t>
            </a:r>
            <a:r>
              <a:rPr lang="en-US" sz="2800" dirty="0" smtClean="0">
                <a:latin typeface="Liberation Serif" panose="02020603050405020304" pitchFamily="18" charset="0"/>
              </a:rPr>
              <a:t> </a:t>
            </a:r>
          </a:p>
          <a:p>
            <a:pPr eaLnBrk="1" hangingPunct="1">
              <a:defRPr/>
            </a:pPr>
            <a:r>
              <a:rPr lang="en-US" sz="2800" b="1" dirty="0" smtClean="0">
                <a:latin typeface="Liberation Serif" panose="02020603050405020304" pitchFamily="18" charset="0"/>
              </a:rPr>
              <a:t>Explorers</a:t>
            </a:r>
          </a:p>
          <a:p>
            <a:pPr eaLnBrk="1" hangingPunct="1">
              <a:defRPr/>
            </a:pPr>
            <a:r>
              <a:rPr lang="en-US" sz="2800" b="1" dirty="0" smtClean="0">
                <a:latin typeface="Liberation Serif" panose="02020603050405020304" pitchFamily="18" charset="0"/>
              </a:rPr>
              <a:t>Colonization</a:t>
            </a:r>
            <a:endParaRPr lang="en-US" sz="2800" dirty="0" smtClean="0">
              <a:latin typeface="Liberation Serif" panose="02020603050405020304" pitchFamily="18" charset="0"/>
            </a:endParaRPr>
          </a:p>
          <a:p>
            <a:pPr marL="0" indent="0" eaLnBrk="1" hangingPunct="1">
              <a:buFont typeface="Arial" charset="0"/>
              <a:buNone/>
              <a:defRPr/>
            </a:pPr>
            <a:endParaRPr lang="en-US" dirty="0" smtClean="0">
              <a:latin typeface="Liberation Serif" panose="02020603050405020304" pitchFamily="18" charset="0"/>
            </a:endParaRPr>
          </a:p>
          <a:p>
            <a:pPr marL="0" indent="0" eaLnBrk="1" hangingPunct="1">
              <a:buFont typeface="Arial" charset="0"/>
              <a:buNone/>
              <a:defRPr/>
            </a:pPr>
            <a:endParaRPr lang="en-US" dirty="0"/>
          </a:p>
        </p:txBody>
      </p:sp>
      <p:sp>
        <p:nvSpPr>
          <p:cNvPr id="60418" name="TextBox 1"/>
          <p:cNvSpPr txBox="1">
            <a:spLocks noChangeArrowheads="1"/>
          </p:cNvSpPr>
          <p:nvPr/>
        </p:nvSpPr>
        <p:spPr bwMode="auto">
          <a:xfrm>
            <a:off x="609600" y="1424065"/>
            <a:ext cx="8382000" cy="584776"/>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Global Migration Flows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2"/>
          <p:cNvSpPr txBox="1">
            <a:spLocks noChangeArrowheads="1"/>
          </p:cNvSpPr>
          <p:nvPr/>
        </p:nvSpPr>
        <p:spPr bwMode="auto">
          <a:xfrm>
            <a:off x="609600" y="-642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Liberation Serif" panose="02020603050405020304" pitchFamily="18" charset="0"/>
              </a:rPr>
              <a:t>Where Do People Migrate?</a:t>
            </a:r>
            <a:endParaRPr lang="en-US" sz="3600" dirty="0" smtClean="0">
              <a:latin typeface="Liberation Serif"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694899"/>
            <a:ext cx="6217920" cy="37979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3"/>
          <p:cNvSpPr txBox="1">
            <a:spLocks noChangeArrowheads="1"/>
          </p:cNvSpPr>
          <p:nvPr/>
        </p:nvSpPr>
        <p:spPr bwMode="auto">
          <a:xfrm>
            <a:off x="152400" y="304800"/>
            <a:ext cx="5257800" cy="584775"/>
          </a:xfrm>
          <a:prstGeom prst="rect">
            <a:avLst/>
          </a:prstGeom>
          <a:noFill/>
          <a:ln w="9525">
            <a:noFill/>
            <a:miter lim="800000"/>
            <a:headEnd/>
            <a:tailEnd/>
          </a:ln>
        </p:spPr>
        <p:txBody>
          <a:bodyPr wrap="square">
            <a:spAutoFit/>
          </a:bodyPr>
          <a:lstStyle/>
          <a:p>
            <a:r>
              <a:rPr lang="en-US" sz="3200" b="1" dirty="0">
                <a:latin typeface="Liberation Serif" panose="02020603050405020304" pitchFamily="18" charset="0"/>
                <a:cs typeface="Liberation Serif" panose="02020603050405020304" pitchFamily="18" charset="0"/>
              </a:rPr>
              <a:t>Regional </a:t>
            </a:r>
            <a:r>
              <a:rPr lang="en-US" sz="3200" b="1" dirty="0" smtClean="0">
                <a:latin typeface="Liberation Serif" panose="02020603050405020304" pitchFamily="18" charset="0"/>
                <a:cs typeface="Liberation Serif" panose="02020603050405020304" pitchFamily="18" charset="0"/>
              </a:rPr>
              <a:t>Migration Flows</a:t>
            </a:r>
            <a:endParaRPr lang="en-US" sz="3200" b="1" dirty="0">
              <a:latin typeface="Liberation Serif" panose="02020603050405020304" pitchFamily="18" charset="0"/>
              <a:cs typeface="Liberation Serif" panose="02020603050405020304" pitchFamily="18" charset="0"/>
            </a:endParaRPr>
          </a:p>
        </p:txBody>
      </p:sp>
      <p:sp>
        <p:nvSpPr>
          <p:cNvPr id="5" name="TextBox 4"/>
          <p:cNvSpPr txBox="1"/>
          <p:nvPr/>
        </p:nvSpPr>
        <p:spPr>
          <a:xfrm>
            <a:off x="381000" y="1542395"/>
            <a:ext cx="3886200" cy="4401205"/>
          </a:xfrm>
          <a:prstGeom prst="rect">
            <a:avLst/>
          </a:prstGeom>
          <a:noFill/>
        </p:spPr>
        <p:txBody>
          <a:bodyPr wrap="square">
            <a:spAutoFit/>
          </a:bodyPr>
          <a:lstStyle/>
          <a:p>
            <a:pPr marL="457200" indent="-457200">
              <a:buFont typeface="Arial"/>
              <a:buChar char="•"/>
              <a:defRPr/>
            </a:pPr>
            <a:r>
              <a:rPr lang="en-US" sz="2800" dirty="0">
                <a:latin typeface="Liberation Serif" panose="02020603050405020304" pitchFamily="18" charset="0"/>
                <a:cs typeface="Liberation Serif" panose="02020603050405020304" pitchFamily="18" charset="0"/>
              </a:rPr>
              <a:t>Economic </a:t>
            </a:r>
            <a:r>
              <a:rPr lang="en-US" sz="2800" dirty="0" smtClean="0">
                <a:latin typeface="Liberation Serif" panose="02020603050405020304" pitchFamily="18" charset="0"/>
                <a:cs typeface="Liberation Serif" panose="02020603050405020304" pitchFamily="18" charset="0"/>
              </a:rPr>
              <a:t>opportunities</a:t>
            </a:r>
            <a:endParaRPr lang="en-US" sz="2800" dirty="0">
              <a:latin typeface="Liberation Serif" panose="02020603050405020304" pitchFamily="18" charset="0"/>
              <a:cs typeface="Liberation Serif" panose="02020603050405020304" pitchFamily="18" charset="0"/>
            </a:endParaRPr>
          </a:p>
          <a:p>
            <a:pPr marL="914400" lvl="1" indent="-457200">
              <a:buFont typeface="Arial"/>
              <a:buChar char="•"/>
              <a:defRPr/>
            </a:pPr>
            <a:r>
              <a:rPr lang="en-US" sz="2800" b="1" dirty="0" smtClean="0">
                <a:latin typeface="Liberation Serif" panose="02020603050405020304" pitchFamily="18" charset="0"/>
                <a:cs typeface="Liberation Serif" panose="02020603050405020304" pitchFamily="18" charset="0"/>
              </a:rPr>
              <a:t>Islands </a:t>
            </a:r>
            <a:r>
              <a:rPr lang="en-US" sz="2800" b="1" dirty="0">
                <a:latin typeface="Liberation Serif" panose="02020603050405020304" pitchFamily="18" charset="0"/>
                <a:cs typeface="Liberation Serif" panose="02020603050405020304" pitchFamily="18" charset="0"/>
              </a:rPr>
              <a:t>of </a:t>
            </a:r>
            <a:r>
              <a:rPr lang="en-US" sz="2800" b="1" dirty="0" smtClean="0">
                <a:latin typeface="Liberation Serif" panose="02020603050405020304" pitchFamily="18" charset="0"/>
                <a:cs typeface="Liberation Serif" panose="02020603050405020304" pitchFamily="18" charset="0"/>
              </a:rPr>
              <a:t>development</a:t>
            </a:r>
          </a:p>
          <a:p>
            <a:pPr marL="914400" lvl="1" indent="-457200">
              <a:buFont typeface="Arial"/>
              <a:buChar char="•"/>
              <a:defRPr/>
            </a:pPr>
            <a:r>
              <a:rPr lang="en-US" sz="2800" dirty="0" smtClean="0">
                <a:latin typeface="Liberation Serif" panose="02020603050405020304" pitchFamily="18" charset="0"/>
                <a:cs typeface="Liberation Serif" panose="02020603050405020304" pitchFamily="18" charset="0"/>
              </a:rPr>
              <a:t>Role of globalization and colonialism</a:t>
            </a:r>
          </a:p>
          <a:p>
            <a:pPr marL="457200" indent="-457200">
              <a:buFont typeface="Arial"/>
              <a:buChar char="•"/>
              <a:defRPr/>
            </a:pPr>
            <a:r>
              <a:rPr lang="en-US" sz="2800" dirty="0" smtClean="0">
                <a:latin typeface="Liberation Serif" panose="02020603050405020304" pitchFamily="18" charset="0"/>
                <a:cs typeface="Liberation Serif" panose="02020603050405020304" pitchFamily="18" charset="0"/>
              </a:rPr>
              <a:t>Reconnection </a:t>
            </a:r>
            <a:r>
              <a:rPr lang="en-US" sz="2800" dirty="0">
                <a:latin typeface="Liberation Serif" panose="02020603050405020304" pitchFamily="18" charset="0"/>
                <a:cs typeface="Liberation Serif" panose="02020603050405020304" pitchFamily="18" charset="0"/>
              </a:rPr>
              <a:t>of cultural </a:t>
            </a:r>
            <a:r>
              <a:rPr lang="en-US" sz="2800" dirty="0" smtClean="0">
                <a:latin typeface="Liberation Serif" panose="02020603050405020304" pitchFamily="18" charset="0"/>
                <a:cs typeface="Liberation Serif" panose="02020603050405020304" pitchFamily="18" charset="0"/>
              </a:rPr>
              <a:t>groups</a:t>
            </a:r>
            <a:endParaRPr lang="en-US" sz="2800" dirty="0">
              <a:latin typeface="Liberation Serif" panose="02020603050405020304" pitchFamily="18" charset="0"/>
              <a:cs typeface="Liberation Serif" panose="02020603050405020304" pitchFamily="18" charset="0"/>
            </a:endParaRPr>
          </a:p>
          <a:p>
            <a:pPr marL="457200" indent="-457200">
              <a:buFont typeface="Arial" pitchFamily="34" charset="0"/>
              <a:buChar char="•"/>
              <a:defRPr/>
            </a:pPr>
            <a:r>
              <a:rPr lang="en-US" sz="2800" dirty="0">
                <a:latin typeface="Liberation Serif" panose="02020603050405020304" pitchFamily="18" charset="0"/>
                <a:cs typeface="Liberation Serif" panose="02020603050405020304" pitchFamily="18" charset="0"/>
              </a:rPr>
              <a:t>Conflict and war</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517" y="149106"/>
            <a:ext cx="4389120" cy="635203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19050"/>
            <a:ext cx="8229600" cy="1143000"/>
          </a:xfrm>
        </p:spPr>
        <p:txBody>
          <a:bodyPr/>
          <a:lstStyle/>
          <a:p>
            <a:pPr eaLnBrk="1" hangingPunct="1"/>
            <a:r>
              <a:rPr lang="en-US" dirty="0" smtClean="0">
                <a:latin typeface="Liberation Serif" panose="02020603050405020304" pitchFamily="18" charset="0"/>
              </a:rPr>
              <a:t>Field Note</a:t>
            </a:r>
          </a:p>
        </p:txBody>
      </p:sp>
      <p:sp>
        <p:nvSpPr>
          <p:cNvPr id="66562" name="Content Placeholder 2"/>
          <p:cNvSpPr>
            <a:spLocks noGrp="1"/>
          </p:cNvSpPr>
          <p:nvPr>
            <p:ph idx="1"/>
          </p:nvPr>
        </p:nvSpPr>
        <p:spPr>
          <a:xfrm>
            <a:off x="457200" y="1371600"/>
            <a:ext cx="8229600" cy="1981200"/>
          </a:xfrm>
        </p:spPr>
        <p:txBody>
          <a:bodyPr/>
          <a:lstStyle/>
          <a:p>
            <a:pPr marL="0" indent="0" algn="just" eaLnBrk="1" hangingPunct="1">
              <a:buFont typeface="Arial" charset="0"/>
              <a:buNone/>
            </a:pPr>
            <a:r>
              <a:rPr lang="en-US" sz="1600" dirty="0" smtClean="0">
                <a:latin typeface="Liberation Serif" panose="02020603050405020304" pitchFamily="18" charset="0"/>
              </a:rPr>
              <a:t>“Just a few miles into the West Bank, not far from Jerusalem, the expanding Israeli presence could not be missed. </a:t>
            </a:r>
            <a:r>
              <a:rPr lang="en-US" sz="1600" b="1" dirty="0" smtClean="0">
                <a:latin typeface="Liberation Serif" panose="02020603050405020304" pitchFamily="18" charset="0"/>
              </a:rPr>
              <a:t>New settlements dot the landscape</a:t>
            </a:r>
            <a:r>
              <a:rPr lang="en-US" sz="1600" dirty="0" smtClean="0">
                <a:latin typeface="Liberation Serif" panose="02020603050405020304" pitchFamily="18" charset="0"/>
              </a:rPr>
              <a:t>, often </a:t>
            </a:r>
            <a:r>
              <a:rPr lang="en-US" sz="1600" b="1" dirty="0" smtClean="0">
                <a:latin typeface="Liberation Serif" panose="02020603050405020304" pitchFamily="18" charset="0"/>
              </a:rPr>
              <a:t>occupying strategic sites that are also easily defensible</a:t>
            </a:r>
            <a:r>
              <a:rPr lang="en-US" sz="1600" dirty="0" smtClean="0">
                <a:latin typeface="Liberation Serif" panose="02020603050405020304" pitchFamily="18" charset="0"/>
              </a:rPr>
              <a:t>. These ‘facts on the ground’ will certainly complicate the effort to carve out a stable territorial order in this </a:t>
            </a:r>
            <a:r>
              <a:rPr lang="en-US" sz="1600" b="1" dirty="0" smtClean="0">
                <a:latin typeface="Liberation Serif" panose="02020603050405020304" pitchFamily="18" charset="0"/>
              </a:rPr>
              <a:t>much-contested region</a:t>
            </a:r>
            <a:r>
              <a:rPr lang="en-US" sz="1600" dirty="0" smtClean="0">
                <a:latin typeface="Liberation Serif" panose="02020603050405020304" pitchFamily="18" charset="0"/>
              </a:rPr>
              <a:t>. That, of course, is the goal of the settlers and their supporters, but it is salt on the wound for those who contest the Israeli right to be there in the first place.”</a:t>
            </a:r>
          </a:p>
        </p:txBody>
      </p:sp>
      <p:cxnSp>
        <p:nvCxnSpPr>
          <p:cNvPr id="4" name="Straight Connector 3"/>
          <p:cNvCxnSpPr/>
          <p:nvPr/>
        </p:nvCxnSpPr>
        <p:spPr>
          <a:xfrm>
            <a:off x="609600" y="12192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176" y="3236910"/>
            <a:ext cx="4803648" cy="33162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304800"/>
            <a:ext cx="7239000" cy="579438"/>
          </a:xfrm>
        </p:spPr>
        <p:txBody>
          <a:bodyPr/>
          <a:lstStyle/>
          <a:p>
            <a:pPr algn="l" eaLnBrk="1" hangingPunct="1"/>
            <a:r>
              <a:rPr lang="en-US" sz="3200" b="1" dirty="0" smtClean="0">
                <a:latin typeface="Liberation Serif" panose="02020603050405020304" pitchFamily="18" charset="0"/>
              </a:rPr>
              <a:t>National Migration Flows</a:t>
            </a:r>
          </a:p>
        </p:txBody>
      </p:sp>
      <p:sp>
        <p:nvSpPr>
          <p:cNvPr id="67586" name="Content Placeholder 2"/>
          <p:cNvSpPr>
            <a:spLocks noGrp="1"/>
          </p:cNvSpPr>
          <p:nvPr>
            <p:ph idx="1"/>
          </p:nvPr>
        </p:nvSpPr>
        <p:spPr>
          <a:xfrm>
            <a:off x="457200" y="990600"/>
            <a:ext cx="8229600" cy="5029200"/>
          </a:xfrm>
        </p:spPr>
        <p:txBody>
          <a:bodyPr/>
          <a:lstStyle/>
          <a:p>
            <a:pPr eaLnBrk="1" hangingPunct="1"/>
            <a:r>
              <a:rPr lang="en-US" sz="2800" dirty="0" smtClean="0">
                <a:latin typeface="Liberation Serif" panose="02020603050405020304" pitchFamily="18" charset="0"/>
              </a:rPr>
              <a:t>Historically, two of the major migration flows before 1950 occurred internally in the United States and in Russia.</a:t>
            </a:r>
          </a:p>
          <a:p>
            <a:pPr eaLnBrk="1" hangingPunct="1"/>
            <a:r>
              <a:rPr lang="en-US" sz="2800" b="1" dirty="0" err="1" smtClean="0">
                <a:latin typeface="Liberation Serif" panose="02020603050405020304" pitchFamily="18" charset="0"/>
              </a:rPr>
              <a:t>Russification</a:t>
            </a:r>
            <a:r>
              <a:rPr lang="en-US" sz="2800" dirty="0" smtClean="0">
                <a:latin typeface="Liberation Serif" panose="02020603050405020304" pitchFamily="18" charset="0"/>
              </a:rPr>
              <a:t> sought to assimilate all the people in the Soviet territory into the Russian culture, during the communist period, by encouraging people to move out of Moscow and St. Petersburg and fill in the country.</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76200"/>
            <a:ext cx="3581400" cy="731838"/>
          </a:xfrm>
        </p:spPr>
        <p:txBody>
          <a:bodyPr/>
          <a:lstStyle/>
          <a:p>
            <a:pPr algn="l" eaLnBrk="1" hangingPunct="1"/>
            <a:r>
              <a:rPr lang="en-US" sz="3200" b="1" dirty="0" smtClean="0">
                <a:latin typeface="Liberation Serif" panose="02020603050405020304" pitchFamily="18" charset="0"/>
              </a:rPr>
              <a:t>Guest Workers</a:t>
            </a:r>
          </a:p>
        </p:txBody>
      </p:sp>
      <p:sp>
        <p:nvSpPr>
          <p:cNvPr id="68610" name="Content Placeholder 2"/>
          <p:cNvSpPr>
            <a:spLocks noGrp="1"/>
          </p:cNvSpPr>
          <p:nvPr>
            <p:ph idx="1"/>
          </p:nvPr>
        </p:nvSpPr>
        <p:spPr>
          <a:xfrm>
            <a:off x="457200" y="762000"/>
            <a:ext cx="8229600" cy="4191000"/>
          </a:xfrm>
        </p:spPr>
        <p:txBody>
          <a:bodyPr/>
          <a:lstStyle/>
          <a:p>
            <a:pPr eaLnBrk="1" hangingPunct="1">
              <a:spcBef>
                <a:spcPts val="0"/>
              </a:spcBef>
            </a:pPr>
            <a:r>
              <a:rPr lang="en-US" sz="2600" dirty="0" smtClean="0">
                <a:latin typeface="Liberation Serif" panose="02020603050405020304" pitchFamily="18" charset="0"/>
              </a:rPr>
              <a:t>Millions of guest workers live outside of their home country and send remittances from their jobs home.</a:t>
            </a:r>
          </a:p>
          <a:p>
            <a:pPr eaLnBrk="1" hangingPunct="1">
              <a:spcBef>
                <a:spcPts val="0"/>
              </a:spcBef>
            </a:pPr>
            <a:r>
              <a:rPr lang="en-US" sz="2600" dirty="0" smtClean="0">
                <a:latin typeface="Liberation Serif" panose="02020603050405020304" pitchFamily="18" charset="0"/>
              </a:rPr>
              <a:t>Their home states are fully aware that their citizens have visas and are working abroad.</a:t>
            </a:r>
          </a:p>
          <a:p>
            <a:pPr eaLnBrk="1" hangingPunct="1">
              <a:spcBef>
                <a:spcPts val="0"/>
              </a:spcBef>
            </a:pPr>
            <a:r>
              <a:rPr lang="en-US" sz="2600" dirty="0" smtClean="0">
                <a:latin typeface="Liberation Serif" panose="02020603050405020304" pitchFamily="18" charset="0"/>
              </a:rPr>
              <a:t>Despite the legal status of guest workers, many employers abuse them because guest workers are often unaware of their rights.</a:t>
            </a:r>
          </a:p>
          <a:p>
            <a:pPr eaLnBrk="1" hangingPunct="1">
              <a:spcBef>
                <a:spcPts val="0"/>
              </a:spcBef>
            </a:pPr>
            <a:r>
              <a:rPr lang="en-US" sz="2600" dirty="0" smtClean="0">
                <a:latin typeface="Liberation Serif" panose="02020603050405020304" pitchFamily="18" charset="0"/>
              </a:rPr>
              <a:t>Guest workers are legal, documented migrants who have work visas, usually short term.</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smtClean="0">
                <a:latin typeface="Liberation Serif" panose="02020603050405020304" pitchFamily="18" charset="0"/>
              </a:rPr>
              <a:t>Key </a:t>
            </a:r>
            <a:r>
              <a:rPr lang="en-US" dirty="0">
                <a:latin typeface="Liberation Serif" panose="02020603050405020304" pitchFamily="18" charset="0"/>
              </a:rPr>
              <a:t>Question: </a:t>
            </a:r>
            <a:r>
              <a:rPr lang="en-US" sz="3600" dirty="0">
                <a:latin typeface="Liberation Serif" panose="02020603050405020304" pitchFamily="18" charset="0"/>
              </a:rPr>
              <a:t>What is migration</a:t>
            </a:r>
            <a:r>
              <a:rPr lang="en-US" sz="3600" dirty="0" smtClean="0">
                <a:latin typeface="Liberation Serif" panose="02020603050405020304" pitchFamily="18" charset="0"/>
              </a:rPr>
              <a:t>?</a:t>
            </a:r>
          </a:p>
        </p:txBody>
      </p:sp>
      <p:sp>
        <p:nvSpPr>
          <p:cNvPr id="19458" name="Rectangle 3"/>
          <p:cNvSpPr>
            <a:spLocks noGrp="1" noChangeArrowheads="1"/>
          </p:cNvSpPr>
          <p:nvPr>
            <p:ph idx="1"/>
          </p:nvPr>
        </p:nvSpPr>
        <p:spPr/>
        <p:txBody>
          <a:bodyPr/>
          <a:lstStyle/>
          <a:p>
            <a:pPr eaLnBrk="1" hangingPunct="1">
              <a:lnSpc>
                <a:spcPct val="90000"/>
              </a:lnSpc>
              <a:defRPr/>
            </a:pPr>
            <a:r>
              <a:rPr lang="en-US" sz="2800" dirty="0">
                <a:latin typeface="Liberation Serif" panose="02020603050405020304" pitchFamily="18" charset="0"/>
              </a:rPr>
              <a:t>Movement is inherently geographical</a:t>
            </a:r>
            <a:r>
              <a:rPr lang="en-US" sz="2800" dirty="0">
                <a:solidFill>
                  <a:srgbClr val="0FC9FF"/>
                </a:solidFill>
                <a:latin typeface="Liberation Serif" panose="02020603050405020304" pitchFamily="18" charset="0"/>
              </a:rPr>
              <a:t>.</a:t>
            </a:r>
            <a:r>
              <a:rPr lang="en-US" sz="2800" dirty="0">
                <a:latin typeface="Liberation Serif" panose="02020603050405020304" pitchFamily="18" charset="0"/>
              </a:rPr>
              <a:t> </a:t>
            </a:r>
          </a:p>
          <a:p>
            <a:pPr eaLnBrk="1" hangingPunct="1">
              <a:lnSpc>
                <a:spcPct val="90000"/>
              </a:lnSpc>
              <a:defRPr/>
            </a:pPr>
            <a:r>
              <a:rPr lang="en-US" sz="2800" dirty="0">
                <a:latin typeface="Liberation Serif" panose="02020603050405020304" pitchFamily="18" charset="0"/>
              </a:rPr>
              <a:t>All movement involves leaving home.</a:t>
            </a:r>
          </a:p>
          <a:p>
            <a:pPr eaLnBrk="1" hangingPunct="1">
              <a:lnSpc>
                <a:spcPct val="90000"/>
              </a:lnSpc>
              <a:defRPr/>
            </a:pPr>
            <a:r>
              <a:rPr lang="en-US" sz="2800" dirty="0">
                <a:latin typeface="Liberation Serif" panose="02020603050405020304" pitchFamily="18" charset="0"/>
              </a:rPr>
              <a:t>Three types of movement: </a:t>
            </a:r>
          </a:p>
          <a:p>
            <a:pPr marL="914400" lvl="1" indent="-514350" eaLnBrk="1" hangingPunct="1">
              <a:lnSpc>
                <a:spcPct val="90000"/>
              </a:lnSpc>
              <a:buFont typeface="+mj-lt"/>
              <a:buAutoNum type="arabicPeriod"/>
              <a:defRPr/>
            </a:pPr>
            <a:r>
              <a:rPr lang="en-US" dirty="0">
                <a:latin typeface="Liberation Serif" panose="02020603050405020304" pitchFamily="18" charset="0"/>
              </a:rPr>
              <a:t>Cyclic</a:t>
            </a:r>
          </a:p>
          <a:p>
            <a:pPr marL="914400" lvl="1" indent="-514350" eaLnBrk="1" hangingPunct="1">
              <a:lnSpc>
                <a:spcPct val="90000"/>
              </a:lnSpc>
              <a:buFont typeface="+mj-lt"/>
              <a:buAutoNum type="arabicPeriod"/>
              <a:defRPr/>
            </a:pPr>
            <a:r>
              <a:rPr lang="en-US" dirty="0">
                <a:latin typeface="Liberation Serif" panose="02020603050405020304" pitchFamily="18" charset="0"/>
              </a:rPr>
              <a:t>Periodic</a:t>
            </a:r>
          </a:p>
          <a:p>
            <a:pPr marL="914400" lvl="1" indent="-514350" eaLnBrk="1" hangingPunct="1">
              <a:lnSpc>
                <a:spcPct val="90000"/>
              </a:lnSpc>
              <a:buFont typeface="+mj-lt"/>
              <a:buAutoNum type="arabicPeriod"/>
              <a:defRPr/>
            </a:pPr>
            <a:r>
              <a:rPr lang="en-US" dirty="0" smtClean="0">
                <a:latin typeface="Liberation Serif" panose="02020603050405020304" pitchFamily="18" charset="0"/>
              </a:rPr>
              <a:t>Migration</a:t>
            </a: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72000"/>
          </a:xfrm>
        </p:spPr>
        <p:txBody>
          <a:bodyPr/>
          <a:lstStyle/>
          <a:p>
            <a:pPr eaLnBrk="1" hangingPunct="1">
              <a:spcBef>
                <a:spcPts val="0"/>
              </a:spcBef>
              <a:defRPr/>
            </a:pPr>
            <a:r>
              <a:rPr lang="en-US" sz="2800" dirty="0">
                <a:latin typeface="Liberation Serif" panose="02020603050405020304" pitchFamily="18" charset="0"/>
              </a:rPr>
              <a:t>The United Nations High Commissioner </a:t>
            </a:r>
            <a:r>
              <a:rPr lang="en-US" sz="2800" dirty="0" smtClean="0">
                <a:latin typeface="Liberation Serif" panose="02020603050405020304" pitchFamily="18" charset="0"/>
              </a:rPr>
              <a:t>on Refugees </a:t>
            </a:r>
            <a:r>
              <a:rPr lang="en-US" sz="2800" dirty="0">
                <a:latin typeface="Liberation Serif" panose="02020603050405020304" pitchFamily="18" charset="0"/>
              </a:rPr>
              <a:t>(UNHCR) estimates that 83 percent of </a:t>
            </a:r>
            <a:r>
              <a:rPr lang="en-US" sz="2800" dirty="0" smtClean="0">
                <a:latin typeface="Liberation Serif" panose="02020603050405020304" pitchFamily="18" charset="0"/>
              </a:rPr>
              <a:t>refugees flee </a:t>
            </a:r>
            <a:r>
              <a:rPr lang="en-US" sz="2800" dirty="0">
                <a:latin typeface="Liberation Serif" panose="02020603050405020304" pitchFamily="18" charset="0"/>
              </a:rPr>
              <a:t>to a country in the </a:t>
            </a:r>
            <a:r>
              <a:rPr lang="en-US" sz="2800" dirty="0" smtClean="0">
                <a:latin typeface="Liberation Serif" panose="02020603050405020304" pitchFamily="18" charset="0"/>
              </a:rPr>
              <a:t>same region </a:t>
            </a:r>
            <a:r>
              <a:rPr lang="en-US" sz="2800" dirty="0">
                <a:latin typeface="Liberation Serif" panose="02020603050405020304" pitchFamily="18" charset="0"/>
              </a:rPr>
              <a:t>as their home </a:t>
            </a:r>
            <a:r>
              <a:rPr lang="en-US" sz="2800" dirty="0" smtClean="0">
                <a:latin typeface="Liberation Serif" panose="02020603050405020304" pitchFamily="18" charset="0"/>
              </a:rPr>
              <a:t>country.</a:t>
            </a:r>
          </a:p>
          <a:p>
            <a:pPr eaLnBrk="1" hangingPunct="1">
              <a:spcBef>
                <a:spcPts val="0"/>
              </a:spcBef>
              <a:defRPr/>
            </a:pPr>
            <a:r>
              <a:rPr lang="en-US" sz="2800" dirty="0">
                <a:latin typeface="Liberation Serif" panose="02020603050405020304" pitchFamily="18" charset="0"/>
              </a:rPr>
              <a:t>The 1951 Refugee Convention </a:t>
            </a:r>
            <a:r>
              <a:rPr lang="en-US" sz="2800" dirty="0" smtClean="0">
                <a:latin typeface="Liberation Serif" panose="02020603050405020304" pitchFamily="18" charset="0"/>
              </a:rPr>
              <a:t>defines </a:t>
            </a:r>
            <a:r>
              <a:rPr lang="en-US" sz="2800" dirty="0">
                <a:latin typeface="Liberation Serif" panose="02020603050405020304" pitchFamily="18" charset="0"/>
              </a:rPr>
              <a:t>a </a:t>
            </a:r>
            <a:r>
              <a:rPr lang="en-US" sz="2800" b="1" dirty="0" smtClean="0">
                <a:latin typeface="Liberation Serif" panose="02020603050405020304" pitchFamily="18" charset="0"/>
              </a:rPr>
              <a:t>refugee </a:t>
            </a:r>
            <a:r>
              <a:rPr lang="en-US" sz="2800" dirty="0" smtClean="0">
                <a:latin typeface="Liberation Serif" panose="02020603050405020304" pitchFamily="18" charset="0"/>
              </a:rPr>
              <a:t>as </a:t>
            </a:r>
            <a:r>
              <a:rPr lang="en-US" sz="2800" dirty="0">
                <a:latin typeface="Liberation Serif" panose="02020603050405020304" pitchFamily="18" charset="0"/>
              </a:rPr>
              <a:t>“a person who has a wellfounded fear of being </a:t>
            </a:r>
            <a:r>
              <a:rPr lang="en-US" sz="2800" dirty="0" smtClean="0">
                <a:latin typeface="Liberation Serif" panose="02020603050405020304" pitchFamily="18" charset="0"/>
              </a:rPr>
              <a:t>persecuted for </a:t>
            </a:r>
            <a:r>
              <a:rPr lang="en-US" sz="2800" dirty="0">
                <a:latin typeface="Liberation Serif" panose="02020603050405020304" pitchFamily="18" charset="0"/>
              </a:rPr>
              <a:t>reasons of race, religion, nationality, </a:t>
            </a:r>
            <a:r>
              <a:rPr lang="en-US" sz="2800" dirty="0" smtClean="0">
                <a:latin typeface="Liberation Serif" panose="02020603050405020304" pitchFamily="18" charset="0"/>
              </a:rPr>
              <a:t>membership of </a:t>
            </a:r>
            <a:r>
              <a:rPr lang="en-US" sz="2800" dirty="0">
                <a:latin typeface="Liberation Serif" panose="02020603050405020304" pitchFamily="18" charset="0"/>
              </a:rPr>
              <a:t>a particular social group, or political opinion.”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itle 1"/>
          <p:cNvSpPr>
            <a:spLocks noGrp="1"/>
          </p:cNvSpPr>
          <p:nvPr>
            <p:ph type="title"/>
          </p:nvPr>
        </p:nvSpPr>
        <p:spPr>
          <a:xfrm>
            <a:off x="457200" y="76200"/>
            <a:ext cx="3581400" cy="731838"/>
          </a:xfrm>
        </p:spPr>
        <p:txBody>
          <a:bodyPr/>
          <a:lstStyle/>
          <a:p>
            <a:pPr algn="l" eaLnBrk="1" hangingPunct="1"/>
            <a:r>
              <a:rPr lang="en-US" sz="3200" b="1" dirty="0" smtClean="0">
                <a:latin typeface="Liberation Serif" panose="02020603050405020304" pitchFamily="18" charset="0"/>
              </a:rPr>
              <a:t>Refugees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762000"/>
            <a:ext cx="8229600" cy="4419600"/>
          </a:xfrm>
        </p:spPr>
        <p:txBody>
          <a:bodyPr/>
          <a:lstStyle/>
          <a:p>
            <a:pPr eaLnBrk="1" hangingPunct="1">
              <a:spcBef>
                <a:spcPts val="0"/>
              </a:spcBef>
            </a:pPr>
            <a:r>
              <a:rPr lang="en-US" sz="2800" b="1" dirty="0" smtClean="0">
                <a:latin typeface="Liberation Serif" panose="02020603050405020304" pitchFamily="18" charset="0"/>
              </a:rPr>
              <a:t>Internally displaced persons </a:t>
            </a:r>
            <a:r>
              <a:rPr lang="en-US" sz="2800" dirty="0" smtClean="0">
                <a:latin typeface="Liberation Serif" panose="02020603050405020304" pitchFamily="18" charset="0"/>
              </a:rPr>
              <a:t>are people who have been displaced within their own countries, but they do not cross international borders as they flee.</a:t>
            </a:r>
          </a:p>
          <a:p>
            <a:pPr eaLnBrk="1" hangingPunct="1">
              <a:spcBef>
                <a:spcPts val="0"/>
              </a:spcBef>
            </a:pPr>
            <a:r>
              <a:rPr lang="en-US" sz="2800" b="1" dirty="0" smtClean="0">
                <a:latin typeface="Liberation Serif" panose="02020603050405020304" pitchFamily="18" charset="0"/>
              </a:rPr>
              <a:t>Asylum</a:t>
            </a:r>
            <a:r>
              <a:rPr lang="en-US" sz="2800" dirty="0" smtClean="0">
                <a:latin typeface="Liberation Serif" panose="02020603050405020304" pitchFamily="18" charset="0"/>
              </a:rPr>
              <a:t>: the right to protection in the first country in which the refugee arrives.</a:t>
            </a:r>
          </a:p>
          <a:p>
            <a:pPr eaLnBrk="1" hangingPunct="1">
              <a:spcBef>
                <a:spcPts val="0"/>
              </a:spcBef>
            </a:pPr>
            <a:r>
              <a:rPr lang="en-US" sz="2800" b="1" dirty="0" smtClean="0">
                <a:latin typeface="Liberation Serif" panose="02020603050405020304" pitchFamily="18" charset="0"/>
              </a:rPr>
              <a:t>Repatriation</a:t>
            </a:r>
            <a:r>
              <a:rPr lang="en-US" sz="2800" dirty="0" smtClean="0">
                <a:latin typeface="Liberation Serif" panose="02020603050405020304" pitchFamily="18" charset="0"/>
              </a:rPr>
              <a:t>: a process by which the UNHCR helps return refugees to their homelands once violence and persecution subside.</a:t>
            </a:r>
          </a:p>
        </p:txBody>
      </p:sp>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4" name="Title 1"/>
          <p:cNvSpPr>
            <a:spLocks noGrp="1"/>
          </p:cNvSpPr>
          <p:nvPr>
            <p:ph type="title"/>
          </p:nvPr>
        </p:nvSpPr>
        <p:spPr>
          <a:xfrm>
            <a:off x="457200" y="76200"/>
            <a:ext cx="6934200" cy="731838"/>
          </a:xfrm>
        </p:spPr>
        <p:txBody>
          <a:bodyPr/>
          <a:lstStyle/>
          <a:p>
            <a:pPr algn="l" eaLnBrk="1" hangingPunct="1"/>
            <a:r>
              <a:rPr lang="en-US" sz="3200" b="1" dirty="0" smtClean="0">
                <a:latin typeface="Liberation Serif" panose="02020603050405020304" pitchFamily="18" charset="0"/>
              </a:rPr>
              <a:t>The Special Case of Refugees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62001"/>
            <a:ext cx="8229600" cy="4419600"/>
          </a:xfrm>
        </p:spPr>
        <p:txBody>
          <a:bodyPr/>
          <a:lstStyle/>
          <a:p>
            <a:pPr eaLnBrk="1" hangingPunct="1">
              <a:spcBef>
                <a:spcPts val="0"/>
              </a:spcBef>
            </a:pPr>
            <a:r>
              <a:rPr lang="en-US" sz="2800" b="1" dirty="0" smtClean="0">
                <a:latin typeface="Liberation Serif" panose="02020603050405020304" pitchFamily="18" charset="0"/>
              </a:rPr>
              <a:t>North Africa and Southwest Asia: </a:t>
            </a:r>
            <a:r>
              <a:rPr lang="en-US" sz="2800" dirty="0" smtClean="0">
                <a:latin typeface="Liberation Serif" panose="02020603050405020304" pitchFamily="18" charset="0"/>
              </a:rPr>
              <a:t>This geographic region, extending from Morocco in the west to Afghanistan in the east, contains some of the world’s longest-lasting and most deeply entrenched conflicts that generate refugees.</a:t>
            </a:r>
          </a:p>
          <a:p>
            <a:pPr eaLnBrk="1" hangingPunct="1">
              <a:spcBef>
                <a:spcPts val="0"/>
              </a:spcBef>
            </a:pPr>
            <a:r>
              <a:rPr lang="en-US" sz="2800" b="1" dirty="0" smtClean="0">
                <a:latin typeface="Liberation Serif" panose="02020603050405020304" pitchFamily="18" charset="0"/>
              </a:rPr>
              <a:t>Africa:</a:t>
            </a:r>
            <a:r>
              <a:rPr lang="en-US" sz="2800" dirty="0" smtClean="0">
                <a:latin typeface="Liberation Serif" panose="02020603050405020304" pitchFamily="18" charset="0"/>
              </a:rPr>
              <a:t> 2 million refugees are accounted for by international relief agencies, but also millions more are internally displaced persons</a:t>
            </a:r>
            <a:r>
              <a:rPr lang="en-US" sz="2800" dirty="0" smtClean="0"/>
              <a:t>.</a:t>
            </a:r>
            <a:endParaRPr lang="en-US" sz="28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itle 1"/>
          <p:cNvSpPr>
            <a:spLocks noGrp="1"/>
          </p:cNvSpPr>
          <p:nvPr>
            <p:ph type="title"/>
          </p:nvPr>
        </p:nvSpPr>
        <p:spPr>
          <a:xfrm>
            <a:off x="457200" y="76200"/>
            <a:ext cx="7543800" cy="731838"/>
          </a:xfrm>
        </p:spPr>
        <p:txBody>
          <a:bodyPr/>
          <a:lstStyle/>
          <a:p>
            <a:pPr algn="l" eaLnBrk="1" hangingPunct="1"/>
            <a:r>
              <a:rPr lang="en-US" sz="3200" b="1" dirty="0" smtClean="0">
                <a:latin typeface="Liberation Serif" panose="02020603050405020304" pitchFamily="18" charset="0"/>
              </a:rPr>
              <a:t>Regions of Dislocation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124200"/>
          </a:xfrm>
        </p:spPr>
        <p:txBody>
          <a:bodyPr/>
          <a:lstStyle/>
          <a:p>
            <a:pPr eaLnBrk="1" hangingPunct="1">
              <a:spcBef>
                <a:spcPts val="600"/>
              </a:spcBef>
              <a:defRPr/>
            </a:pPr>
            <a:r>
              <a:rPr lang="en-US" sz="2800" b="1" dirty="0" smtClean="0">
                <a:latin typeface="Liberation Serif" panose="02020603050405020304" pitchFamily="18" charset="0"/>
              </a:rPr>
              <a:t>South Asia</a:t>
            </a:r>
            <a:r>
              <a:rPr lang="en-US" sz="2800" dirty="0" smtClean="0">
                <a:latin typeface="Liberation Serif" panose="02020603050405020304" pitchFamily="18" charset="0"/>
              </a:rPr>
              <a:t>: 3</a:t>
            </a:r>
            <a:r>
              <a:rPr lang="en-US" sz="2800" baseline="30000" dirty="0" smtClean="0">
                <a:latin typeface="Liberation Serif" panose="02020603050405020304" pitchFamily="18" charset="0"/>
              </a:rPr>
              <a:t>rd</a:t>
            </a:r>
            <a:r>
              <a:rPr lang="en-US" sz="2800" dirty="0" smtClean="0">
                <a:latin typeface="Liberation Serif" panose="02020603050405020304" pitchFamily="18" charset="0"/>
              </a:rPr>
              <a:t> ranking realm--Pakistan accommodates Afghanistan’s refugee</a:t>
            </a:r>
          </a:p>
          <a:p>
            <a:pPr eaLnBrk="1" hangingPunct="1">
              <a:spcBef>
                <a:spcPts val="600"/>
              </a:spcBef>
              <a:defRPr/>
            </a:pPr>
            <a:r>
              <a:rPr lang="en-US" sz="2800" b="1" dirty="0" smtClean="0">
                <a:latin typeface="Liberation Serif" panose="02020603050405020304" pitchFamily="18" charset="0"/>
              </a:rPr>
              <a:t>Southeast Asia</a:t>
            </a:r>
            <a:r>
              <a:rPr lang="en-US" sz="2800" dirty="0" smtClean="0">
                <a:latin typeface="Liberation Serif" panose="02020603050405020304" pitchFamily="18" charset="0"/>
              </a:rPr>
              <a:t>: a reminder that refugee problems can change quickly.  Example: Indochina’s refugee crisis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txBox="1">
            <a:spLocks/>
          </p:cNvSpPr>
          <p:nvPr/>
        </p:nvSpPr>
        <p:spPr bwMode="auto">
          <a:xfrm>
            <a:off x="457200" y="762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Regions of Dislocation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9" y="2696463"/>
            <a:ext cx="7527762" cy="38404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txBox="1">
            <a:spLocks/>
          </p:cNvSpPr>
          <p:nvPr/>
        </p:nvSpPr>
        <p:spPr bwMode="auto">
          <a:xfrm>
            <a:off x="457200" y="762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Regions of Dislocation</a:t>
            </a:r>
          </a:p>
        </p:txBody>
      </p:sp>
      <p:sp>
        <p:nvSpPr>
          <p:cNvPr id="7" name="Rectangle 6"/>
          <p:cNvSpPr/>
          <p:nvPr/>
        </p:nvSpPr>
        <p:spPr>
          <a:xfrm>
            <a:off x="533400" y="726266"/>
            <a:ext cx="8305800" cy="3185487"/>
          </a:xfrm>
          <a:prstGeom prst="rect">
            <a:avLst/>
          </a:prstGeom>
        </p:spPr>
        <p:txBody>
          <a:bodyPr wrap="square">
            <a:spAutoFit/>
          </a:bodyPr>
          <a:lstStyle/>
          <a:p>
            <a:pPr eaLnBrk="1" hangingPunct="1">
              <a:spcBef>
                <a:spcPts val="600"/>
              </a:spcBef>
              <a:defRPr/>
            </a:pPr>
            <a:r>
              <a:rPr lang="en-US" sz="2800" b="1" dirty="0">
                <a:latin typeface="Liberation Serif" panose="02020603050405020304" pitchFamily="18" charset="0"/>
                <a:cs typeface="Liberation Serif" panose="02020603050405020304" pitchFamily="18" charset="0"/>
              </a:rPr>
              <a:t>Europe</a:t>
            </a:r>
            <a:r>
              <a:rPr lang="en-US" sz="2800" dirty="0">
                <a:latin typeface="Liberation Serif" panose="02020603050405020304" pitchFamily="18" charset="0"/>
                <a:cs typeface="Liberation Serif" panose="02020603050405020304" pitchFamily="18" charset="0"/>
              </a:rPr>
              <a:t>: even after the cessation of armed conflict and the implementation of a peace agreement known as the Dayton Accords, the UNHCR still reports over 100,000 IDPs in the area.</a:t>
            </a:r>
          </a:p>
          <a:p>
            <a:pPr eaLnBrk="1" hangingPunct="1">
              <a:spcBef>
                <a:spcPts val="600"/>
              </a:spcBef>
              <a:defRPr/>
            </a:pPr>
            <a:r>
              <a:rPr lang="en-US" sz="2800" b="1" dirty="0">
                <a:latin typeface="Liberation Serif" panose="02020603050405020304" pitchFamily="18" charset="0"/>
                <a:cs typeface="Liberation Serif" panose="02020603050405020304" pitchFamily="18" charset="0"/>
              </a:rPr>
              <a:t>Other Regions</a:t>
            </a:r>
            <a:r>
              <a:rPr lang="en-US" sz="2800" dirty="0">
                <a:latin typeface="Liberation Serif" panose="02020603050405020304" pitchFamily="18" charset="0"/>
                <a:cs typeface="Liberation Serif" panose="02020603050405020304" pitchFamily="18" charset="0"/>
              </a:rPr>
              <a:t>: The number of refugees and internally displaced persons in other geographic realms is much </a:t>
            </a:r>
            <a:r>
              <a:rPr lang="en-US" sz="2800" dirty="0" smtClean="0">
                <a:latin typeface="Liberation Serif" panose="02020603050405020304" pitchFamily="18" charset="0"/>
                <a:cs typeface="Liberation Serif" panose="02020603050405020304" pitchFamily="18" charset="0"/>
              </a:rPr>
              <a:t>smaller.</a:t>
            </a:r>
            <a:endParaRPr lang="en-US" sz="2800"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701547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dirty="0" smtClean="0">
                <a:latin typeface="Liberation Serif" panose="02020603050405020304" pitchFamily="18" charset="0"/>
              </a:rPr>
              <a:t>Key </a:t>
            </a:r>
            <a:r>
              <a:rPr lang="en-US" dirty="0">
                <a:latin typeface="Liberation Serif" panose="02020603050405020304" pitchFamily="18" charset="0"/>
              </a:rPr>
              <a:t>Question: </a:t>
            </a:r>
            <a:r>
              <a:rPr lang="en-US" sz="3600" dirty="0">
                <a:latin typeface="Liberation Serif" panose="02020603050405020304" pitchFamily="18" charset="0"/>
              </a:rPr>
              <a:t>How do governments affect migration</a:t>
            </a:r>
            <a:r>
              <a:rPr lang="en-US" sz="3600" dirty="0" smtClean="0">
                <a:latin typeface="Liberation Serif" panose="02020603050405020304" pitchFamily="18" charset="0"/>
              </a:rPr>
              <a:t>?</a:t>
            </a:r>
            <a:endParaRPr lang="en-US" dirty="0" smtClean="0">
              <a:latin typeface="Liberation Serif" panose="02020603050405020304" pitchFamily="18" charset="0"/>
            </a:endParaRPr>
          </a:p>
        </p:txBody>
      </p:sp>
      <p:sp>
        <p:nvSpPr>
          <p:cNvPr id="78850" name="Content Placeholder 2"/>
          <p:cNvSpPr>
            <a:spLocks noGrp="1"/>
          </p:cNvSpPr>
          <p:nvPr>
            <p:ph idx="1"/>
          </p:nvPr>
        </p:nvSpPr>
        <p:spPr/>
        <p:txBody>
          <a:bodyPr/>
          <a:lstStyle/>
          <a:p>
            <a:pPr marL="0" indent="0" algn="ctr" eaLnBrk="1" hangingPunct="1">
              <a:buFont typeface="Arial" charset="0"/>
              <a:buNone/>
            </a:pPr>
            <a:endParaRPr lang="en-US" dirty="0" smtClean="0"/>
          </a:p>
          <a:p>
            <a:pPr marL="0" indent="0" algn="ctr" eaLnBrk="1" hangingPunct="1">
              <a:buFont typeface="Arial" charset="0"/>
              <a:buNone/>
            </a:pPr>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457200" y="1600200"/>
            <a:ext cx="8001000" cy="4031873"/>
          </a:xfrm>
          <a:prstGeom prst="rect">
            <a:avLst/>
          </a:prstGeom>
          <a:noFill/>
        </p:spPr>
        <p:txBody>
          <a:bodyPr wrap="square" rtlCol="0">
            <a:spAutoFit/>
          </a:bodyPr>
          <a:lstStyle/>
          <a:p>
            <a:pPr eaLnBrk="1" hangingPunct="1">
              <a:spcBef>
                <a:spcPts val="0"/>
              </a:spcBef>
              <a:defRPr/>
            </a:pPr>
            <a:r>
              <a:rPr lang="en-US" sz="3600" b="1" dirty="0" smtClean="0">
                <a:latin typeface="Liberation Serif" panose="02020603050405020304" pitchFamily="18" charset="0"/>
                <a:cs typeface="Liberation Serif" panose="02020603050405020304" pitchFamily="18" charset="0"/>
              </a:rPr>
              <a:t>Legal Restrictions</a:t>
            </a:r>
          </a:p>
          <a:p>
            <a:pPr eaLnBrk="1" hangingPunct="1">
              <a:spcBef>
                <a:spcPts val="0"/>
              </a:spcBef>
              <a:defRPr/>
            </a:pPr>
            <a:endParaRPr lang="en-US" sz="2400" dirty="0" smtClean="0">
              <a:latin typeface="Liberation Serif" panose="02020603050405020304" pitchFamily="18" charset="0"/>
              <a:cs typeface="Liberation Serif" panose="02020603050405020304" pitchFamily="18" charset="0"/>
            </a:endParaRPr>
          </a:p>
          <a:p>
            <a:pPr marL="285750" indent="-285750" eaLnBrk="1" hangingPunct="1">
              <a:spcBef>
                <a:spcPts val="0"/>
              </a:spcBef>
              <a:buFont typeface="Arial" panose="020B0604020202020204" pitchFamily="34" charset="0"/>
              <a:buChar char="•"/>
              <a:defRPr/>
            </a:pPr>
            <a:r>
              <a:rPr lang="en-US" sz="2400" dirty="0" smtClean="0">
                <a:latin typeface="Liberation Serif" panose="02020603050405020304" pitchFamily="18" charset="0"/>
                <a:cs typeface="Liberation Serif" panose="02020603050405020304" pitchFamily="18" charset="0"/>
              </a:rPr>
              <a:t>Oriental </a:t>
            </a:r>
            <a:r>
              <a:rPr lang="en-US" sz="2400" dirty="0">
                <a:latin typeface="Liberation Serif" panose="02020603050405020304" pitchFamily="18" charset="0"/>
                <a:cs typeface="Liberation Serif" panose="02020603050405020304" pitchFamily="18" charset="0"/>
              </a:rPr>
              <a:t>Exclusion Acts (1882–1907): U.S. Congress designed </a:t>
            </a:r>
            <a:r>
              <a:rPr lang="en-US" sz="2400" b="1" dirty="0">
                <a:latin typeface="Liberation Serif" panose="02020603050405020304" pitchFamily="18" charset="0"/>
                <a:cs typeface="Liberation Serif" panose="02020603050405020304" pitchFamily="18" charset="0"/>
              </a:rPr>
              <a:t>immigration laws </a:t>
            </a:r>
            <a:r>
              <a:rPr lang="en-US" sz="2400" dirty="0">
                <a:latin typeface="Liberation Serif" panose="02020603050405020304" pitchFamily="18" charset="0"/>
                <a:cs typeface="Liberation Serif" panose="02020603050405020304" pitchFamily="18" charset="0"/>
              </a:rPr>
              <a:t>to prevent the immigration of Chinese people to California.</a:t>
            </a:r>
          </a:p>
          <a:p>
            <a:pPr marL="285750" indent="-285750" eaLnBrk="1" hangingPunct="1">
              <a:spcBef>
                <a:spcPts val="0"/>
              </a:spcBef>
              <a:buFont typeface="Arial" panose="020B0604020202020204" pitchFamily="34" charset="0"/>
              <a:buChar char="•"/>
              <a:defRPr/>
            </a:pPr>
            <a:r>
              <a:rPr lang="en-US" sz="2400" dirty="0">
                <a:latin typeface="Liberation Serif" panose="02020603050405020304" pitchFamily="18" charset="0"/>
                <a:cs typeface="Liberation Serif" panose="02020603050405020304" pitchFamily="18" charset="0"/>
              </a:rPr>
              <a:t>In 1901, the Australian government approved the Immigration Restriction Act, which ended all nonwhite immigration into the newly united country.</a:t>
            </a:r>
          </a:p>
          <a:p>
            <a:pPr marL="285750" indent="-285750" eaLnBrk="1" hangingPunct="1">
              <a:spcBef>
                <a:spcPts val="0"/>
              </a:spcBef>
              <a:buFont typeface="Arial" panose="020B0604020202020204" pitchFamily="34" charset="0"/>
              <a:buChar char="•"/>
              <a:defRPr/>
            </a:pPr>
            <a:r>
              <a:rPr lang="en-US" sz="2400" dirty="0">
                <a:latin typeface="Liberation Serif" panose="02020603050405020304" pitchFamily="18" charset="0"/>
                <a:cs typeface="Liberation Serif" panose="02020603050405020304" pitchFamily="18" charset="0"/>
              </a:rPr>
              <a:t>White Australia Policy</a:t>
            </a:r>
          </a:p>
          <a:p>
            <a:pPr marL="285750" indent="-285750">
              <a:buFont typeface="Arial" panose="020B0604020202020204" pitchFamily="34" charset="0"/>
              <a:buChar char="•"/>
            </a:pPr>
            <a:endParaRPr lang="en-US" sz="28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57200" y="1371600"/>
            <a:ext cx="8229600" cy="3581400"/>
          </a:xfrm>
        </p:spPr>
        <p:txBody>
          <a:bodyPr/>
          <a:lstStyle/>
          <a:p>
            <a:pPr eaLnBrk="1" hangingPunct="1">
              <a:spcBef>
                <a:spcPts val="0"/>
              </a:spcBef>
            </a:pPr>
            <a:r>
              <a:rPr lang="en-US" sz="2800" dirty="0" smtClean="0">
                <a:latin typeface="Liberation Serif" panose="02020603050405020304" pitchFamily="18" charset="0"/>
              </a:rPr>
              <a:t>The United States experienced two major waves of immigration before 1930 and is in the midst of another great wave of immigration today.</a:t>
            </a:r>
          </a:p>
          <a:p>
            <a:pPr eaLnBrk="1" hangingPunct="1">
              <a:spcBef>
                <a:spcPts val="0"/>
              </a:spcBef>
            </a:pPr>
            <a:r>
              <a:rPr lang="en-US" sz="2800" dirty="0" smtClean="0">
                <a:latin typeface="Liberation Serif" panose="02020603050405020304" pitchFamily="18" charset="0"/>
              </a:rPr>
              <a:t>Immigration</a:t>
            </a:r>
            <a:r>
              <a:rPr lang="en-US" sz="2800" b="1" dirty="0" smtClean="0">
                <a:latin typeface="Liberation Serif" panose="02020603050405020304" pitchFamily="18" charset="0"/>
              </a:rPr>
              <a:t> quotas</a:t>
            </a:r>
          </a:p>
          <a:p>
            <a:pPr eaLnBrk="1" hangingPunct="1">
              <a:spcBef>
                <a:spcPts val="0"/>
              </a:spcBef>
            </a:pPr>
            <a:r>
              <a:rPr lang="en-US" sz="2800" dirty="0" smtClean="0">
                <a:latin typeface="Liberation Serif" panose="02020603050405020304" pitchFamily="18" charset="0"/>
              </a:rPr>
              <a:t>National Origins Law in 1929</a:t>
            </a:r>
          </a:p>
          <a:p>
            <a:pPr eaLnBrk="1" hangingPunct="1">
              <a:spcBef>
                <a:spcPts val="0"/>
              </a:spcBef>
            </a:pPr>
            <a:r>
              <a:rPr lang="en-US" sz="2800" dirty="0" smtClean="0">
                <a:latin typeface="Liberation Serif" panose="02020603050405020304" pitchFamily="18" charset="0"/>
              </a:rPr>
              <a:t>Immigration and Nationality Act: 1952</a:t>
            </a:r>
          </a:p>
          <a:p>
            <a:pPr eaLnBrk="1" hangingPunct="1">
              <a:spcBef>
                <a:spcPts val="0"/>
              </a:spcBef>
            </a:pPr>
            <a:r>
              <a:rPr lang="en-US" sz="2800" dirty="0" smtClean="0">
                <a:latin typeface="Liberation Serif" panose="02020603050405020304" pitchFamily="18" charset="0"/>
              </a:rPr>
              <a:t>Selective immigration</a:t>
            </a:r>
          </a:p>
          <a:p>
            <a:pPr eaLnBrk="1" hangingPunct="1"/>
            <a:endParaRPr lang="en-US"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itle 1"/>
          <p:cNvSpPr txBox="1">
            <a:spLocks/>
          </p:cNvSpPr>
          <p:nvPr/>
        </p:nvSpPr>
        <p:spPr bwMode="auto">
          <a:xfrm>
            <a:off x="457200" y="304800"/>
            <a:ext cx="7543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Waves of Immigration in the United States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3230563"/>
          </a:xfrm>
        </p:spPr>
        <p:txBody>
          <a:bodyPr/>
          <a:lstStyle/>
          <a:p>
            <a:pPr eaLnBrk="1" hangingPunct="1">
              <a:defRPr/>
            </a:pPr>
            <a:r>
              <a:rPr lang="en-US" sz="2800" dirty="0">
                <a:latin typeface="Liberation Serif" panose="02020603050405020304" pitchFamily="18" charset="0"/>
              </a:rPr>
              <a:t>N</a:t>
            </a:r>
            <a:r>
              <a:rPr lang="en-US" sz="2800" dirty="0" smtClean="0">
                <a:latin typeface="Liberation Serif" panose="02020603050405020304" pitchFamily="18" charset="0"/>
              </a:rPr>
              <a:t>ew government policies </a:t>
            </a:r>
            <a:r>
              <a:rPr lang="en-US" sz="2800" dirty="0">
                <a:latin typeface="Liberation Serif" panose="02020603050405020304" pitchFamily="18" charset="0"/>
              </a:rPr>
              <a:t>affect asylum-seekers, illegal </a:t>
            </a:r>
            <a:r>
              <a:rPr lang="en-US" sz="2800" dirty="0" smtClean="0">
                <a:latin typeface="Liberation Serif" panose="02020603050405020304" pitchFamily="18" charset="0"/>
              </a:rPr>
              <a:t>immigrants, and </a:t>
            </a:r>
            <a:r>
              <a:rPr lang="en-US" sz="2800" dirty="0">
                <a:latin typeface="Liberation Serif" panose="02020603050405020304" pitchFamily="18" charset="0"/>
              </a:rPr>
              <a:t>legal </a:t>
            </a:r>
            <a:r>
              <a:rPr lang="en-US" sz="2800" dirty="0" smtClean="0">
                <a:latin typeface="Liberation Serif" panose="02020603050405020304" pitchFamily="18" charset="0"/>
              </a:rPr>
              <a:t>immigrants.</a:t>
            </a:r>
          </a:p>
          <a:p>
            <a:pPr eaLnBrk="1" hangingPunct="1">
              <a:defRPr/>
            </a:pPr>
            <a:r>
              <a:rPr lang="en-US" sz="2800" dirty="0" smtClean="0">
                <a:latin typeface="Liberation Serif" panose="02020603050405020304" pitchFamily="18" charset="0"/>
              </a:rPr>
              <a:t>9/11 Commission Report was released in 2004.</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itle 1"/>
          <p:cNvSpPr txBox="1">
            <a:spLocks/>
          </p:cNvSpPr>
          <p:nvPr/>
        </p:nvSpPr>
        <p:spPr bwMode="auto">
          <a:xfrm>
            <a:off x="457200" y="152400"/>
            <a:ext cx="75438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200" b="1" dirty="0" smtClean="0">
                <a:latin typeface="Liberation Serif" panose="02020603050405020304" pitchFamily="18" charset="0"/>
              </a:rPr>
              <a:t>Post–September 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772400" cy="4419600"/>
          </a:xfrm>
        </p:spPr>
        <p:txBody>
          <a:bodyPr/>
          <a:lstStyle/>
          <a:p>
            <a:pPr marL="0" indent="0" algn="just" eaLnBrk="1" hangingPunct="1">
              <a:buFont typeface="Arial" charset="0"/>
              <a:buNone/>
              <a:defRPr/>
            </a:pPr>
            <a:r>
              <a:rPr lang="en-US" sz="2400" dirty="0">
                <a:latin typeface="Liberation Serif" panose="02020603050405020304" pitchFamily="18" charset="0"/>
              </a:rPr>
              <a:t>One goal of international organizations involved in </a:t>
            </a:r>
            <a:r>
              <a:rPr lang="en-US" sz="2400" dirty="0" smtClean="0">
                <a:latin typeface="Liberation Serif" panose="02020603050405020304" pitchFamily="18" charset="0"/>
              </a:rPr>
              <a:t>aiding refugees </a:t>
            </a:r>
            <a:r>
              <a:rPr lang="en-US" sz="2400" dirty="0">
                <a:latin typeface="Liberation Serif" panose="02020603050405020304" pitchFamily="18" charset="0"/>
              </a:rPr>
              <a:t>is repatriation—return of the refugees to </a:t>
            </a:r>
            <a:r>
              <a:rPr lang="en-US" sz="2400" dirty="0" smtClean="0">
                <a:latin typeface="Liberation Serif" panose="02020603050405020304" pitchFamily="18" charset="0"/>
              </a:rPr>
              <a:t>their home </a:t>
            </a:r>
            <a:r>
              <a:rPr lang="en-US" sz="2400" dirty="0">
                <a:latin typeface="Liberation Serif" panose="02020603050405020304" pitchFamily="18" charset="0"/>
              </a:rPr>
              <a:t>countries once the threat against them has </a:t>
            </a:r>
            <a:r>
              <a:rPr lang="en-US" sz="2400" dirty="0" smtClean="0">
                <a:latin typeface="Liberation Serif" panose="02020603050405020304" pitchFamily="18" charset="0"/>
              </a:rPr>
              <a:t>passed. Take </a:t>
            </a:r>
            <a:r>
              <a:rPr lang="en-US" sz="2400" dirty="0">
                <a:latin typeface="Liberation Serif" panose="02020603050405020304" pitchFamily="18" charset="0"/>
              </a:rPr>
              <a:t>the example of </a:t>
            </a:r>
            <a:r>
              <a:rPr lang="en-US" sz="2400" b="1" dirty="0">
                <a:latin typeface="Liberation Serif" panose="02020603050405020304" pitchFamily="18" charset="0"/>
              </a:rPr>
              <a:t>refugees from </a:t>
            </a:r>
            <a:r>
              <a:rPr lang="en-US" sz="2400" dirty="0">
                <a:latin typeface="Liberation Serif" panose="02020603050405020304" pitchFamily="18" charset="0"/>
              </a:rPr>
              <a:t>the </a:t>
            </a:r>
            <a:r>
              <a:rPr lang="en-US" sz="2400" b="1" dirty="0">
                <a:latin typeface="Liberation Serif" panose="02020603050405020304" pitchFamily="18" charset="0"/>
              </a:rPr>
              <a:t>Darfur</a:t>
            </a:r>
            <a:r>
              <a:rPr lang="en-US" sz="2400" dirty="0">
                <a:latin typeface="Liberation Serif" panose="02020603050405020304" pitchFamily="18" charset="0"/>
              </a:rPr>
              <a:t> region </a:t>
            </a:r>
            <a:r>
              <a:rPr lang="en-US" sz="2400" dirty="0" smtClean="0">
                <a:latin typeface="Liberation Serif" panose="02020603050405020304" pitchFamily="18" charset="0"/>
              </a:rPr>
              <a:t>of Sudan</a:t>
            </a:r>
            <a:r>
              <a:rPr lang="en-US" sz="2400" dirty="0">
                <a:latin typeface="Liberation Serif" panose="02020603050405020304" pitchFamily="18" charset="0"/>
              </a:rPr>
              <a:t>. Think about how their land and their lives </a:t>
            </a:r>
            <a:r>
              <a:rPr lang="en-US" sz="2400" dirty="0" smtClean="0">
                <a:latin typeface="Liberation Serif" panose="02020603050405020304" pitchFamily="18" charset="0"/>
              </a:rPr>
              <a:t>have changed </a:t>
            </a:r>
            <a:r>
              <a:rPr lang="en-US" sz="2400" dirty="0">
                <a:latin typeface="Liberation Serif" panose="02020603050405020304" pitchFamily="18" charset="0"/>
              </a:rPr>
              <a:t>since they became refugees. You are assigned </a:t>
            </a:r>
            <a:r>
              <a:rPr lang="en-US" sz="2400" dirty="0" smtClean="0">
                <a:latin typeface="Liberation Serif" panose="02020603050405020304" pitchFamily="18" charset="0"/>
              </a:rPr>
              <a:t>the daunting </a:t>
            </a:r>
            <a:r>
              <a:rPr lang="en-US" sz="2400" dirty="0">
                <a:latin typeface="Liberation Serif" panose="02020603050405020304" pitchFamily="18" charset="0"/>
              </a:rPr>
              <a:t>task of </a:t>
            </a:r>
            <a:r>
              <a:rPr lang="en-US" sz="2400" b="1" dirty="0">
                <a:latin typeface="Liberation Serif" panose="02020603050405020304" pitchFamily="18" charset="0"/>
              </a:rPr>
              <a:t>repatriating refugees </a:t>
            </a:r>
            <a:r>
              <a:rPr lang="en-US" sz="2400" dirty="0">
                <a:latin typeface="Liberation Serif" panose="02020603050405020304" pitchFamily="18" charset="0"/>
              </a:rPr>
              <a:t>from Darfur to </a:t>
            </a:r>
            <a:r>
              <a:rPr lang="en-US" sz="2400" dirty="0" smtClean="0">
                <a:latin typeface="Liberation Serif" panose="02020603050405020304" pitchFamily="18" charset="0"/>
              </a:rPr>
              <a:t>Sudan once </a:t>
            </a:r>
            <a:r>
              <a:rPr lang="en-US" sz="2400" dirty="0">
                <a:latin typeface="Liberation Serif" panose="02020603050405020304" pitchFamily="18" charset="0"/>
              </a:rPr>
              <a:t>a peace solution is reached. What steps would </a:t>
            </a:r>
            <a:r>
              <a:rPr lang="en-US" sz="2400" dirty="0" smtClean="0">
                <a:latin typeface="Liberation Serif" panose="02020603050405020304" pitchFamily="18" charset="0"/>
              </a:rPr>
              <a:t>you have </a:t>
            </a:r>
            <a:r>
              <a:rPr lang="en-US" sz="2400" dirty="0">
                <a:latin typeface="Liberation Serif" panose="02020603050405020304" pitchFamily="18" charset="0"/>
              </a:rPr>
              <a:t>to take to rediscover a home for these refugees?</a:t>
            </a:r>
            <a:endParaRPr lang="en-US" sz="2400"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marL="0" indent="0" eaLnBrk="1" hangingPunct="1">
              <a:buFont typeface="Arial" charset="0"/>
              <a:buNone/>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endParaRPr lang="en-US" dirty="0">
              <a:latin typeface="Liberation Serif" panose="02020603050405020304" pitchFamily="18" charset="0"/>
            </a:endParaRPr>
          </a:p>
          <a:p>
            <a:pPr eaLnBrk="1" hangingPunct="1">
              <a:defRPr/>
            </a:pPr>
            <a:endParaRPr lang="en-US" dirty="0" smtClean="0">
              <a:latin typeface="Liberation Serif" panose="02020603050405020304" pitchFamily="18" charset="0"/>
            </a:endParaRPr>
          </a:p>
          <a:p>
            <a:pPr eaLnBrk="1" hangingPunct="1">
              <a:defRPr/>
            </a:pPr>
            <a:r>
              <a:rPr lang="en-US" dirty="0">
                <a:latin typeface="Liberation Serif" panose="02020603050405020304" pitchFamily="18" charset="0"/>
              </a:rPr>
              <a:t>A </a:t>
            </a:r>
            <a:r>
              <a:rPr lang="en-US" b="1" dirty="0">
                <a:latin typeface="Liberation Serif" panose="02020603050405020304" pitchFamily="18" charset="0"/>
              </a:rPr>
              <a:t>functional region </a:t>
            </a:r>
            <a:r>
              <a:rPr lang="en-US" dirty="0">
                <a:latin typeface="Liberation Serif" panose="02020603050405020304" pitchFamily="18" charset="0"/>
              </a:rPr>
              <a:t>is </a:t>
            </a:r>
            <a:r>
              <a:rPr lang="en-US" dirty="0" smtClean="0">
                <a:latin typeface="Liberation Serif" panose="02020603050405020304" pitchFamily="18" charset="0"/>
              </a:rPr>
              <a:t>defined </a:t>
            </a:r>
            <a:r>
              <a:rPr lang="en-US" dirty="0">
                <a:latin typeface="Liberation Serif" panose="02020603050405020304" pitchFamily="18" charset="0"/>
              </a:rPr>
              <a:t>by a particular </a:t>
            </a:r>
            <a:r>
              <a:rPr lang="en-US" dirty="0" smtClean="0">
                <a:latin typeface="Liberation Serif" panose="02020603050405020304" pitchFamily="18" charset="0"/>
              </a:rPr>
              <a:t>set of </a:t>
            </a:r>
            <a:r>
              <a:rPr lang="en-US" dirty="0">
                <a:latin typeface="Liberation Serif" panose="02020603050405020304" pitchFamily="18" charset="0"/>
              </a:rPr>
              <a:t>activities or interactions that occur within it</a:t>
            </a:r>
            <a:r>
              <a:rPr lang="en-US" dirty="0" smtClean="0">
                <a:latin typeface="Liberation Serif" panose="02020603050405020304" pitchFamily="18" charset="0"/>
              </a:rPr>
              <a:t>.  Ex: the City of Chicago</a:t>
            </a:r>
            <a:endParaRPr lang="en-US" dirty="0">
              <a:latin typeface="Liberation Serif" panose="02020603050405020304" pitchFamily="18" charset="0"/>
            </a:endParaRPr>
          </a:p>
        </p:txBody>
      </p:sp>
      <p:pic>
        <p:nvPicPr>
          <p:cNvPr id="82946" name="Picture 2"/>
          <p:cNvPicPr>
            <a:picLocks noChangeAspect="1" noChangeArrowheads="1"/>
          </p:cNvPicPr>
          <p:nvPr/>
        </p:nvPicPr>
        <p:blipFill>
          <a:blip r:embed="rId3" cstate="print"/>
          <a:srcRect/>
          <a:stretch>
            <a:fillRect/>
          </a:stretch>
        </p:blipFill>
        <p:spPr bwMode="auto">
          <a:xfrm>
            <a:off x="2514600" y="152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z="3600" b="1" dirty="0" smtClean="0">
                <a:latin typeface="Liberation Serif" panose="02020603050405020304" pitchFamily="18" charset="0"/>
              </a:rPr>
              <a:t>Additional Resources</a:t>
            </a:r>
          </a:p>
        </p:txBody>
      </p:sp>
      <p:sp>
        <p:nvSpPr>
          <p:cNvPr id="3" name="Content Placeholder 2"/>
          <p:cNvSpPr>
            <a:spLocks noGrp="1"/>
          </p:cNvSpPr>
          <p:nvPr>
            <p:ph idx="1"/>
          </p:nvPr>
        </p:nvSpPr>
        <p:spPr/>
        <p:txBody>
          <a:bodyPr/>
          <a:lstStyle/>
          <a:p>
            <a:pPr eaLnBrk="1" hangingPunct="1"/>
            <a:r>
              <a:rPr lang="en-US" dirty="0" smtClean="0"/>
              <a:t>Immigration to the United States </a:t>
            </a:r>
            <a:r>
              <a:rPr lang="en-US" sz="2800" dirty="0" smtClean="0">
                <a:hlinkClick r:id="rId3"/>
              </a:rPr>
              <a:t>www.uscis.gov</a:t>
            </a:r>
            <a:endParaRPr lang="en-US" sz="2800" dirty="0" smtClean="0"/>
          </a:p>
          <a:p>
            <a:pPr eaLnBrk="1" hangingPunct="1"/>
            <a:r>
              <a:rPr lang="en-US" dirty="0" smtClean="0"/>
              <a:t>Refugees  </a:t>
            </a:r>
            <a:r>
              <a:rPr lang="en-US" sz="2800" dirty="0" smtClean="0">
                <a:hlinkClick r:id="rId4"/>
              </a:rPr>
              <a:t>www.unhcr.org</a:t>
            </a:r>
            <a:endParaRPr lang="en-US" sz="2800" dirty="0" smtClean="0"/>
          </a:p>
          <a:p>
            <a:pPr eaLnBrk="1" hangingPunct="1"/>
            <a:r>
              <a:rPr lang="en-US" dirty="0" smtClean="0"/>
              <a:t>Geographic Mobility and Movement in the United States </a:t>
            </a:r>
            <a:r>
              <a:rPr lang="en-US" sz="1600" dirty="0" smtClean="0">
                <a:hlinkClick r:id="rId5"/>
              </a:rPr>
              <a:t>www.census.gov/population/www/socdemo/migrate.html</a:t>
            </a:r>
            <a:endParaRPr lang="en-US" sz="1600" dirty="0" smtClean="0"/>
          </a:p>
          <a:p>
            <a:pPr eaLnBrk="1" hangingPunct="1"/>
            <a:r>
              <a:rPr lang="en-US" sz="1600" dirty="0" smtClean="0"/>
              <a:t>Related </a:t>
            </a:r>
            <a:r>
              <a:rPr lang="en-US" sz="1600" dirty="0" err="1" smtClean="0"/>
              <a:t>Resouces</a:t>
            </a:r>
            <a:r>
              <a:rPr lang="en-US" sz="1600" dirty="0" smtClean="0"/>
              <a:t> on ‘Geography Education’ </a:t>
            </a:r>
          </a:p>
          <a:p>
            <a:pPr lvl="1" eaLnBrk="1" hangingPunct="1"/>
            <a:r>
              <a:rPr lang="en-US" sz="1200" dirty="0" smtClean="0"/>
              <a:t>Migration, Refugees</a:t>
            </a:r>
            <a:endParaRPr lang="en-US" sz="1200" dirty="0"/>
          </a:p>
          <a:p>
            <a:pPr eaLnBrk="1" hangingPunct="1"/>
            <a:endParaRPr lang="en-US" sz="1600"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98437"/>
            <a:ext cx="8229600" cy="4525963"/>
          </a:xfrm>
        </p:spPr>
        <p:txBody>
          <a:bodyPr/>
          <a:lstStyle/>
          <a:p>
            <a:pPr marL="0" indent="0" eaLnBrk="1" hangingPunct="1">
              <a:buNone/>
            </a:pPr>
            <a:r>
              <a:rPr lang="en-US" b="1" dirty="0" smtClean="0">
                <a:latin typeface="Liberation Serif" panose="02020603050405020304" pitchFamily="18" charset="0"/>
              </a:rPr>
              <a:t>Cyclic Movement</a:t>
            </a:r>
          </a:p>
          <a:p>
            <a:pPr eaLnBrk="1" hangingPunct="1"/>
            <a:r>
              <a:rPr lang="en-US" sz="2800" dirty="0" smtClean="0">
                <a:latin typeface="Liberation Serif" panose="02020603050405020304" pitchFamily="18" charset="0"/>
              </a:rPr>
              <a:t>Involves journeys that begin at our home base and bring us back to it</a:t>
            </a:r>
          </a:p>
          <a:p>
            <a:pPr eaLnBrk="1" hangingPunct="1"/>
            <a:r>
              <a:rPr lang="en-US" sz="2800" dirty="0" smtClean="0">
                <a:latin typeface="Liberation Serif" panose="02020603050405020304" pitchFamily="18" charset="0"/>
              </a:rPr>
              <a:t>Regular sequences of short moves within a local area = </a:t>
            </a:r>
            <a:r>
              <a:rPr lang="en-US" sz="2800" b="1" dirty="0" smtClean="0">
                <a:latin typeface="Liberation Serif" panose="02020603050405020304" pitchFamily="18" charset="0"/>
              </a:rPr>
              <a:t>activity spaces</a:t>
            </a:r>
          </a:p>
          <a:p>
            <a:pPr eaLnBrk="1" hangingPunct="1"/>
            <a:r>
              <a:rPr lang="en-US" sz="2800" dirty="0" smtClean="0">
                <a:latin typeface="Liberation Serif" panose="02020603050405020304" pitchFamily="18" charset="0"/>
              </a:rPr>
              <a:t>Commuting</a:t>
            </a:r>
          </a:p>
          <a:p>
            <a:pPr eaLnBrk="1" hangingPunct="1"/>
            <a:r>
              <a:rPr lang="en-US" sz="2800" dirty="0" smtClean="0">
                <a:latin typeface="Liberation Serif" panose="02020603050405020304" pitchFamily="18" charset="0"/>
              </a:rPr>
              <a:t>Seasonal movement</a:t>
            </a:r>
          </a:p>
          <a:p>
            <a:pPr eaLnBrk="1" hangingPunct="1"/>
            <a:r>
              <a:rPr lang="en-US" sz="2800" dirty="0" err="1" smtClean="0">
                <a:latin typeface="Liberation Serif" panose="02020603050405020304" pitchFamily="18" charset="0"/>
              </a:rPr>
              <a:t>Nomadism</a:t>
            </a:r>
            <a:endParaRPr lang="en-US" sz="2800" dirty="0" smtClean="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381000" y="381000"/>
            <a:ext cx="8229600" cy="4800600"/>
          </a:xfrm>
        </p:spPr>
        <p:txBody>
          <a:bodyPr/>
          <a:lstStyle/>
          <a:p>
            <a:pPr marL="0" indent="0" eaLnBrk="1" hangingPunct="1">
              <a:buNone/>
            </a:pPr>
            <a:r>
              <a:rPr lang="en-US" b="1" dirty="0" smtClean="0">
                <a:latin typeface="Liberation Serif" panose="02020603050405020304" pitchFamily="18" charset="0"/>
              </a:rPr>
              <a:t>Periodic Movement</a:t>
            </a:r>
          </a:p>
          <a:p>
            <a:pPr eaLnBrk="1" hangingPunct="1"/>
            <a:r>
              <a:rPr lang="en-US" sz="2800" dirty="0" smtClean="0">
                <a:latin typeface="Liberation Serif" panose="02020603050405020304" pitchFamily="18" charset="0"/>
              </a:rPr>
              <a:t>Involves a longer period of time away from the home base than cyclic movement</a:t>
            </a:r>
          </a:p>
          <a:p>
            <a:pPr eaLnBrk="1" hangingPunct="1"/>
            <a:r>
              <a:rPr lang="en-US" sz="2800" dirty="0" smtClean="0">
                <a:latin typeface="Liberation Serif" panose="02020603050405020304" pitchFamily="18" charset="0"/>
              </a:rPr>
              <a:t>Migrant labor </a:t>
            </a:r>
          </a:p>
          <a:p>
            <a:pPr eaLnBrk="1" hangingPunct="1"/>
            <a:r>
              <a:rPr lang="en-US" sz="2800" dirty="0" smtClean="0">
                <a:latin typeface="Liberation Serif" panose="02020603050405020304" pitchFamily="18" charset="0"/>
              </a:rPr>
              <a:t>Transhumance, a system of pastoral farming where ranchers move livestock according to the seasonal availability of pastures</a:t>
            </a:r>
          </a:p>
          <a:p>
            <a:pPr eaLnBrk="1" hangingPunct="1"/>
            <a:r>
              <a:rPr lang="en-US" sz="2800" dirty="0" smtClean="0">
                <a:latin typeface="Liberation Serif" panose="02020603050405020304" pitchFamily="18" charset="0"/>
              </a:rPr>
              <a:t>College attendance</a:t>
            </a:r>
          </a:p>
          <a:p>
            <a:pPr eaLnBrk="1" hangingPunct="1"/>
            <a:r>
              <a:rPr lang="en-US" sz="2800" dirty="0" smtClean="0">
                <a:latin typeface="Liberation Serif" panose="02020603050405020304" pitchFamily="18" charset="0"/>
              </a:rPr>
              <a:t>Military service</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4572000"/>
          </a:xfrm>
        </p:spPr>
        <p:txBody>
          <a:bodyPr/>
          <a:lstStyle/>
          <a:p>
            <a:pPr marL="0" indent="0" eaLnBrk="1" hangingPunct="1">
              <a:buNone/>
              <a:defRPr/>
            </a:pPr>
            <a:r>
              <a:rPr lang="en-US" b="1" dirty="0" smtClean="0">
                <a:latin typeface="Liberation Serif" panose="02020603050405020304" pitchFamily="18" charset="0"/>
              </a:rPr>
              <a:t>Migration</a:t>
            </a:r>
          </a:p>
          <a:p>
            <a:pPr eaLnBrk="1" hangingPunct="1">
              <a:defRPr/>
            </a:pPr>
            <a:r>
              <a:rPr lang="en-US" sz="2800" dirty="0" smtClean="0">
                <a:latin typeface="Liberation Serif" panose="02020603050405020304" pitchFamily="18" charset="0"/>
              </a:rPr>
              <a:t>Permanent relocation across significant distances</a:t>
            </a:r>
          </a:p>
          <a:p>
            <a:pPr eaLnBrk="1" hangingPunct="1">
              <a:defRPr/>
            </a:pPr>
            <a:r>
              <a:rPr lang="en-US" sz="2800" dirty="0" smtClean="0">
                <a:latin typeface="Liberation Serif" panose="02020603050405020304" pitchFamily="18" charset="0"/>
              </a:rPr>
              <a:t>International migration/Transnational migration</a:t>
            </a:r>
          </a:p>
          <a:p>
            <a:pPr marL="0" indent="0" eaLnBrk="1" hangingPunct="1">
              <a:buFont typeface="Arial" charset="0"/>
              <a:buNone/>
              <a:defRPr/>
            </a:pPr>
            <a:r>
              <a:rPr lang="en-US" sz="2800" dirty="0">
                <a:latin typeface="Liberation Serif" panose="02020603050405020304" pitchFamily="18" charset="0"/>
              </a:rPr>
              <a:t>	</a:t>
            </a:r>
            <a:r>
              <a:rPr lang="en-US" sz="2800" dirty="0" smtClean="0">
                <a:latin typeface="Liberation Serif" panose="02020603050405020304" pitchFamily="18" charset="0"/>
              </a:rPr>
              <a:t>Emigrant = migrates out of country</a:t>
            </a:r>
          </a:p>
          <a:p>
            <a:pPr marL="0" indent="0" eaLnBrk="1" hangingPunct="1">
              <a:buFont typeface="Arial" charset="0"/>
              <a:buNone/>
              <a:defRPr/>
            </a:pPr>
            <a:r>
              <a:rPr lang="en-US" sz="2800" dirty="0">
                <a:latin typeface="Liberation Serif" panose="02020603050405020304" pitchFamily="18" charset="0"/>
              </a:rPr>
              <a:t>	</a:t>
            </a:r>
            <a:r>
              <a:rPr lang="en-US" sz="2800" dirty="0" smtClean="0">
                <a:latin typeface="Liberation Serif" panose="02020603050405020304" pitchFamily="18" charset="0"/>
              </a:rPr>
              <a:t>Immigrant = migrates into country</a:t>
            </a:r>
          </a:p>
          <a:p>
            <a:pPr eaLnBrk="1" hangingPunct="1">
              <a:defRPr/>
            </a:pPr>
            <a:r>
              <a:rPr lang="en-US" sz="2800" b="1" dirty="0">
                <a:latin typeface="Liberation Serif" panose="02020603050405020304" pitchFamily="18" charset="0"/>
              </a:rPr>
              <a:t>Internal migration</a:t>
            </a:r>
            <a:r>
              <a:rPr lang="en-US" sz="2800" dirty="0">
                <a:latin typeface="Liberation Serif" panose="02020603050405020304" pitchFamily="18" charset="0"/>
              </a:rPr>
              <a:t> varies according to the mobility of the </a:t>
            </a:r>
            <a:r>
              <a:rPr lang="en-US" sz="2800" dirty="0" smtClean="0">
                <a:latin typeface="Liberation Serif" panose="02020603050405020304" pitchFamily="18" charset="0"/>
              </a:rPr>
              <a:t>population.</a:t>
            </a:r>
            <a:endParaRPr lang="en-US" sz="2800"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66344"/>
            <a:ext cx="8686800" cy="55351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marL="0" indent="0" algn="just" eaLnBrk="1" hangingPunct="1">
              <a:buFont typeface="Arial" charset="0"/>
              <a:buNone/>
            </a:pPr>
            <a:endParaRPr lang="en-US" sz="2800" dirty="0" smtClean="0">
              <a:latin typeface="Liberation Serif" panose="02020603050405020304" pitchFamily="18" charset="0"/>
            </a:endParaRPr>
          </a:p>
          <a:p>
            <a:pPr marL="0" indent="0" algn="just" eaLnBrk="1" hangingPunct="1">
              <a:buFont typeface="Arial" charset="0"/>
              <a:buNone/>
            </a:pPr>
            <a:r>
              <a:rPr lang="en-US" sz="2800" dirty="0" smtClean="0">
                <a:latin typeface="Liberation Serif" panose="02020603050405020304" pitchFamily="18" charset="0"/>
              </a:rPr>
              <a:t>Choose one type of cyclic or periodic movement and then think of a specific example of the kind of movement you chose. Now, determine how this </a:t>
            </a:r>
            <a:r>
              <a:rPr lang="en-US" sz="2800" b="1" dirty="0" smtClean="0">
                <a:latin typeface="Liberation Serif" panose="02020603050405020304" pitchFamily="18" charset="0"/>
              </a:rPr>
              <a:t>movement changes both the home and the destination </a:t>
            </a:r>
            <a:r>
              <a:rPr lang="en-US" sz="2800" dirty="0" smtClean="0">
                <a:latin typeface="Liberation Serif" panose="02020603050405020304" pitchFamily="18" charset="0"/>
              </a:rPr>
              <a:t>as a result of this cyclic or period movement.</a:t>
            </a:r>
          </a:p>
        </p:txBody>
      </p:sp>
      <p:pic>
        <p:nvPicPr>
          <p:cNvPr id="30722" name="Picture 2"/>
          <p:cNvPicPr>
            <a:picLocks noChangeAspect="1" noChangeArrowheads="1"/>
          </p:cNvPicPr>
          <p:nvPr/>
        </p:nvPicPr>
        <p:blipFill>
          <a:blip r:embed="rId3" cstate="print"/>
          <a:srcRect/>
          <a:stretch>
            <a:fillRect/>
          </a:stretch>
        </p:blipFill>
        <p:spPr bwMode="auto">
          <a:xfrm>
            <a:off x="2133600" y="152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8263"/>
            <a:ext cx="8229600" cy="1143000"/>
          </a:xfrm>
        </p:spPr>
        <p:txBody>
          <a:bodyPr/>
          <a:lstStyle/>
          <a:p>
            <a:pPr eaLnBrk="1" hangingPunct="1"/>
            <a:r>
              <a:rPr lang="en-US" dirty="0" smtClean="0">
                <a:latin typeface="Liberation Serif" panose="02020603050405020304" pitchFamily="18" charset="0"/>
              </a:rPr>
              <a:t>Key </a:t>
            </a:r>
            <a:r>
              <a:rPr lang="en-US" dirty="0">
                <a:latin typeface="Liberation Serif" panose="02020603050405020304" pitchFamily="18" charset="0"/>
              </a:rPr>
              <a:t>Question: </a:t>
            </a:r>
            <a:r>
              <a:rPr lang="en-US" sz="3600" dirty="0">
                <a:latin typeface="Liberation Serif" panose="02020603050405020304" pitchFamily="18" charset="0"/>
              </a:rPr>
              <a:t>Why do people migrate</a:t>
            </a:r>
            <a:r>
              <a:rPr lang="en-US" sz="3600" dirty="0" smtClean="0">
                <a:latin typeface="Liberation Serif" panose="02020603050405020304" pitchFamily="18" charset="0"/>
              </a:rPr>
              <a:t>?</a:t>
            </a:r>
          </a:p>
        </p:txBody>
      </p:sp>
      <p:sp>
        <p:nvSpPr>
          <p:cNvPr id="31746" name="Rectangle 3"/>
          <p:cNvSpPr>
            <a:spLocks noGrp="1" noChangeArrowheads="1"/>
          </p:cNvSpPr>
          <p:nvPr>
            <p:ph idx="1"/>
          </p:nvPr>
        </p:nvSpPr>
        <p:spPr>
          <a:xfrm>
            <a:off x="457200" y="1068106"/>
            <a:ext cx="8229600" cy="4525963"/>
          </a:xfrm>
        </p:spPr>
        <p:txBody>
          <a:bodyPr/>
          <a:lstStyle/>
          <a:p>
            <a:pPr marL="0" indent="0" eaLnBrk="1" hangingPunct="1">
              <a:buNone/>
              <a:defRPr/>
            </a:pPr>
            <a:r>
              <a:rPr lang="en-US" sz="2800" b="1" dirty="0">
                <a:latin typeface="Liberation Serif" panose="02020603050405020304" pitchFamily="18" charset="0"/>
              </a:rPr>
              <a:t>Forced Migration</a:t>
            </a:r>
          </a:p>
          <a:p>
            <a:pPr eaLnBrk="1" hangingPunct="1">
              <a:defRPr/>
            </a:pPr>
            <a:r>
              <a:rPr lang="en-US" sz="2800" dirty="0">
                <a:latin typeface="Liberation Serif" panose="02020603050405020304" pitchFamily="18" charset="0"/>
              </a:rPr>
              <a:t>Atlantic slave trade: the largest and most devastating forced migration in the history of </a:t>
            </a:r>
            <a:r>
              <a:rPr lang="en-US" sz="2800" dirty="0" smtClean="0">
                <a:latin typeface="Liberation Serif" panose="02020603050405020304" pitchFamily="18" charset="0"/>
              </a:rPr>
              <a:t>humanity</a:t>
            </a:r>
          </a:p>
          <a:p>
            <a:pPr eaLnBrk="1" hangingPunct="1">
              <a:defRPr/>
            </a:pPr>
            <a:r>
              <a:rPr lang="en-US" sz="2800" dirty="0" smtClean="0">
                <a:latin typeface="Liberation Serif" panose="02020603050405020304" pitchFamily="18" charset="0"/>
              </a:rPr>
              <a:t>Human Trafficking</a:t>
            </a:r>
            <a:endParaRPr lang="en-US" sz="2800" dirty="0">
              <a:latin typeface="Liberation Serif" panose="02020603050405020304" pitchFamily="18" charset="0"/>
            </a:endParaRPr>
          </a:p>
          <a:p>
            <a:pPr algn="ctr" eaLnBrk="1" hangingPunct="1"/>
            <a:endParaRPr lang="en-US" sz="4400"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 y="2985570"/>
            <a:ext cx="6126480" cy="36259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5DE9F3C-9AA2-4996-80F4-865DEEA21FE2}">
  <ds:schemaRefs>
    <ds:schemaRef ds:uri="ESRI.ArcGIS.Mapping.OfficeIntegration.PowerPointInfo"/>
  </ds:schemaRefs>
</ds:datastoreItem>
</file>

<file path=customXml/itemProps2.xml><?xml version="1.0" encoding="utf-8"?>
<ds:datastoreItem xmlns:ds="http://schemas.openxmlformats.org/officeDocument/2006/customXml" ds:itemID="{E1DFF08C-24EC-44B1-9F97-15C83852CB1A}">
  <ds:schemaRefs>
    <ds:schemaRef ds:uri="ESRI.ArcGIS.Mapping.OfficeIntegration.PowerPointInfo"/>
  </ds:schemaRefs>
</ds:datastoreItem>
</file>

<file path=customXml/itemProps3.xml><?xml version="1.0" encoding="utf-8"?>
<ds:datastoreItem xmlns:ds="http://schemas.openxmlformats.org/officeDocument/2006/customXml" ds:itemID="{7783F434-9D6C-4DA2-B0EC-6830AE580381}">
  <ds:schemaRefs>
    <ds:schemaRef ds:uri="ESRI.ArcGIS.Mapping.OfficeIntegration.PowerPointInfo"/>
  </ds:schemaRefs>
</ds:datastoreItem>
</file>

<file path=customXml/itemProps4.xml><?xml version="1.0" encoding="utf-8"?>
<ds:datastoreItem xmlns:ds="http://schemas.openxmlformats.org/officeDocument/2006/customXml" ds:itemID="{F4D44C6B-0505-4096-9078-A904C6921FC2}">
  <ds:schemaRefs>
    <ds:schemaRef ds:uri="ESRI.ArcGIS.Mapping.OfficeIntegration.PowerPointInfo"/>
  </ds:schemaRefs>
</ds:datastoreItem>
</file>

<file path=customXml/itemProps5.xml><?xml version="1.0" encoding="utf-8"?>
<ds:datastoreItem xmlns:ds="http://schemas.openxmlformats.org/officeDocument/2006/customXml" ds:itemID="{BB0460FC-9F8C-454A-9CA7-1E21DFC838F9}">
  <ds:schemaRefs>
    <ds:schemaRef ds:uri="ESRI.ArcGIS.Mapping.OfficeIntegration.PowerPointInfo"/>
  </ds:schemaRefs>
</ds:datastoreItem>
</file>

<file path=customXml/itemProps6.xml><?xml version="1.0" encoding="utf-8"?>
<ds:datastoreItem xmlns:ds="http://schemas.openxmlformats.org/officeDocument/2006/customXml" ds:itemID="{8D03FCD1-F50C-4529-9D4F-B678BB73AA5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165</TotalTime>
  <Words>2344</Words>
  <Application>Microsoft Office PowerPoint</Application>
  <PresentationFormat>On-screen Show (4:3)</PresentationFormat>
  <Paragraphs>229</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Liberation Serif</vt:lpstr>
      <vt:lpstr>Verdana</vt:lpstr>
      <vt:lpstr>Office Theme</vt:lpstr>
      <vt:lpstr>PowerPoint Presentation</vt:lpstr>
      <vt:lpstr>Chapter 3: Migration</vt:lpstr>
      <vt:lpstr>Key Question: What is migration?</vt:lpstr>
      <vt:lpstr>PowerPoint Presentation</vt:lpstr>
      <vt:lpstr>PowerPoint Presentation</vt:lpstr>
      <vt:lpstr>PowerPoint Presentation</vt:lpstr>
      <vt:lpstr>PowerPoint Presentation</vt:lpstr>
      <vt:lpstr>PowerPoint Presentation</vt:lpstr>
      <vt:lpstr>Key Question: Why do people migrate?</vt:lpstr>
      <vt:lpstr>PowerPoint Presentation</vt:lpstr>
      <vt:lpstr>Push and Pull Factors in Voluntary Migration</vt:lpstr>
      <vt:lpstr>Push and Pull Factors in Voluntary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Guest Field Note Plymouth, Montserrat </vt:lpstr>
      <vt:lpstr>PowerPoint Presentation</vt:lpstr>
      <vt:lpstr>PowerPoint Presentation</vt:lpstr>
      <vt:lpstr>Key Question: Where do people migrate?</vt:lpstr>
      <vt:lpstr>PowerPoint Presentation</vt:lpstr>
      <vt:lpstr>PowerPoint Presentation</vt:lpstr>
      <vt:lpstr>Field Note</vt:lpstr>
      <vt:lpstr>National Migration Flows</vt:lpstr>
      <vt:lpstr>Guest Workers</vt:lpstr>
      <vt:lpstr>Refugees</vt:lpstr>
      <vt:lpstr>The Special Case of Refugees</vt:lpstr>
      <vt:lpstr>Regions of Dislocation</vt:lpstr>
      <vt:lpstr>PowerPoint Presentation</vt:lpstr>
      <vt:lpstr>PowerPoint Presentation</vt:lpstr>
      <vt:lpstr>Key Question: How do governments affect migration?</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170</cp:revision>
  <dcterms:created xsi:type="dcterms:W3CDTF">2011-12-29T00:16:06Z</dcterms:created>
  <dcterms:modified xsi:type="dcterms:W3CDTF">2015-01-16T06:37:13Z</dcterms:modified>
</cp:coreProperties>
</file>