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03825-55FF-4A06-B084-DEE694AF2B19}"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4282-C2F2-47B1-8A9D-1C86365D2AA3}" type="slidenum">
              <a:rPr lang="en-US" smtClean="0"/>
              <a:t>‹#›</a:t>
            </a:fld>
            <a:endParaRPr lang="en-US"/>
          </a:p>
        </p:txBody>
      </p:sp>
    </p:spTree>
    <p:extLst>
      <p:ext uri="{BB962C8B-B14F-4D97-AF65-F5344CB8AC3E}">
        <p14:creationId xmlns:p14="http://schemas.microsoft.com/office/powerpoint/2010/main" val="345010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7BC42FB6-CD27-4EF3-A525-14F69CB8201B}" type="slidenum">
              <a:rPr lang="en-US" smtClean="0"/>
              <a:pPr/>
              <a:t>1</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53812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28D24C70-E176-41AA-B769-C4CF45F69625}" type="slidenum">
              <a:rPr lang="en-US" smtClean="0"/>
              <a:pPr/>
              <a:t>10</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3475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9F9C1814-63F7-4139-8CEE-D90A664BCFF5}" type="slidenum">
              <a:rPr lang="en-US" smtClean="0"/>
              <a:pPr/>
              <a:t>11</a:t>
            </a:fld>
            <a:endParaRPr 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50408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A291C644-27F4-4939-A169-B19DABE0FEEA}" type="slidenum">
              <a:rPr lang="en-US" smtClean="0"/>
              <a:pPr/>
              <a:t>12</a:t>
            </a:fld>
            <a:endParaRPr 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5760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B784FC90-BEF0-4788-8FE8-37E6CD7186C7}" type="slidenum">
              <a:rPr lang="en-US" smtClean="0"/>
              <a:pPr/>
              <a:t>2</a:t>
            </a:fld>
            <a:endParaRPr lang="en-US" dirty="0"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9187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82D26BE8-47FF-4A33-B3D7-7055980B9DDF}" type="slidenum">
              <a:rPr lang="en-US" smtClean="0"/>
              <a:pPr/>
              <a:t>3</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879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ED70F31E-12EB-493A-8F77-CC1A8C713444}" type="slidenum">
              <a:rPr lang="en-US" smtClean="0"/>
              <a:pPr/>
              <a:t>4</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20358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A1834B48-0453-4840-85A6-DC7C24D69A72}" type="slidenum">
              <a:rPr lang="en-US" smtClean="0"/>
              <a:pPr/>
              <a:t>5</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2897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A49A9054-EB3B-4065-AC19-363310788DE7}" type="slidenum">
              <a:rPr lang="en-US" smtClean="0"/>
              <a:pPr/>
              <a:t>6</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6546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7768E9A7-1031-4E2C-8CE6-751169B01C7A}" type="slidenum">
              <a:rPr lang="en-US" smtClean="0"/>
              <a:pPr/>
              <a:t>7</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0411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7768E9A7-1031-4E2C-8CE6-751169B01C7A}" type="slidenum">
              <a:rPr lang="en-US" smtClean="0"/>
              <a:pPr/>
              <a:t>8</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6937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DE536160-AB2B-4962-9A43-A53347CDF78D}" type="slidenum">
              <a:rPr lang="en-US" smtClean="0"/>
              <a:pPr/>
              <a:t>9</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1564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2B2129-6F56-4927-98D7-ED387F89551A}"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FD579-D147-4638-B4A8-1D9774534135}" type="slidenum">
              <a:rPr lang="en-US" smtClean="0"/>
              <a:t>‹#›</a:t>
            </a:fld>
            <a:endParaRPr lang="en-US"/>
          </a:p>
        </p:txBody>
      </p:sp>
    </p:spTree>
    <p:extLst>
      <p:ext uri="{BB962C8B-B14F-4D97-AF65-F5344CB8AC3E}">
        <p14:creationId xmlns:p14="http://schemas.microsoft.com/office/powerpoint/2010/main" val="389776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B2129-6F56-4927-98D7-ED387F89551A}"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FD579-D147-4638-B4A8-1D9774534135}" type="slidenum">
              <a:rPr lang="en-US" smtClean="0"/>
              <a:t>‹#›</a:t>
            </a:fld>
            <a:endParaRPr lang="en-US"/>
          </a:p>
        </p:txBody>
      </p:sp>
    </p:spTree>
    <p:extLst>
      <p:ext uri="{BB962C8B-B14F-4D97-AF65-F5344CB8AC3E}">
        <p14:creationId xmlns:p14="http://schemas.microsoft.com/office/powerpoint/2010/main" val="418061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B2129-6F56-4927-98D7-ED387F89551A}"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FD579-D147-4638-B4A8-1D9774534135}" type="slidenum">
              <a:rPr lang="en-US" smtClean="0"/>
              <a:t>‹#›</a:t>
            </a:fld>
            <a:endParaRPr lang="en-US"/>
          </a:p>
        </p:txBody>
      </p:sp>
    </p:spTree>
    <p:extLst>
      <p:ext uri="{BB962C8B-B14F-4D97-AF65-F5344CB8AC3E}">
        <p14:creationId xmlns:p14="http://schemas.microsoft.com/office/powerpoint/2010/main" val="98319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3638"/>
            <a:ext cx="2844800" cy="457200"/>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r>
              <a:rPr lang="en-US" smtClean="0"/>
              <a:t>Copyright © 2015 John Wiley &amp; Sons, Inc. All rights reserved. </a:t>
            </a:r>
            <a:endParaRPr lang="en-US"/>
          </a:p>
        </p:txBody>
      </p:sp>
      <p:sp>
        <p:nvSpPr>
          <p:cNvPr id="5" name="Slide Number Placeholder 4"/>
          <p:cNvSpPr>
            <a:spLocks noGrp="1"/>
          </p:cNvSpPr>
          <p:nvPr>
            <p:ph type="sldNum" sz="quarter" idx="12"/>
          </p:nvPr>
        </p:nvSpPr>
        <p:spPr>
          <a:xfrm>
            <a:off x="8737600" y="6243638"/>
            <a:ext cx="2844800" cy="457200"/>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3FA6031F-AC8F-4077-8B46-9667D6CBEDFF}" type="slidenum">
              <a:rPr lang="en-US" smtClean="0"/>
              <a:pPr>
                <a:defRPr/>
              </a:pPr>
              <a:t>‹#›</a:t>
            </a:fld>
            <a:endParaRPr lang="en-US" dirty="0"/>
          </a:p>
        </p:txBody>
      </p:sp>
    </p:spTree>
    <p:extLst>
      <p:ext uri="{BB962C8B-B14F-4D97-AF65-F5344CB8AC3E}">
        <p14:creationId xmlns:p14="http://schemas.microsoft.com/office/powerpoint/2010/main" val="125386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B2129-6F56-4927-98D7-ED387F89551A}"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FD579-D147-4638-B4A8-1D9774534135}" type="slidenum">
              <a:rPr lang="en-US" smtClean="0"/>
              <a:t>‹#›</a:t>
            </a:fld>
            <a:endParaRPr lang="en-US"/>
          </a:p>
        </p:txBody>
      </p:sp>
    </p:spTree>
    <p:extLst>
      <p:ext uri="{BB962C8B-B14F-4D97-AF65-F5344CB8AC3E}">
        <p14:creationId xmlns:p14="http://schemas.microsoft.com/office/powerpoint/2010/main" val="33022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2B2129-6F56-4927-98D7-ED387F89551A}"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FD579-D147-4638-B4A8-1D9774534135}" type="slidenum">
              <a:rPr lang="en-US" smtClean="0"/>
              <a:t>‹#›</a:t>
            </a:fld>
            <a:endParaRPr lang="en-US"/>
          </a:p>
        </p:txBody>
      </p:sp>
    </p:spTree>
    <p:extLst>
      <p:ext uri="{BB962C8B-B14F-4D97-AF65-F5344CB8AC3E}">
        <p14:creationId xmlns:p14="http://schemas.microsoft.com/office/powerpoint/2010/main" val="293761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2B2129-6F56-4927-98D7-ED387F89551A}"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FD579-D147-4638-B4A8-1D9774534135}" type="slidenum">
              <a:rPr lang="en-US" smtClean="0"/>
              <a:t>‹#›</a:t>
            </a:fld>
            <a:endParaRPr lang="en-US"/>
          </a:p>
        </p:txBody>
      </p:sp>
    </p:spTree>
    <p:extLst>
      <p:ext uri="{BB962C8B-B14F-4D97-AF65-F5344CB8AC3E}">
        <p14:creationId xmlns:p14="http://schemas.microsoft.com/office/powerpoint/2010/main" val="34621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2B2129-6F56-4927-98D7-ED387F89551A}"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FD579-D147-4638-B4A8-1D9774534135}" type="slidenum">
              <a:rPr lang="en-US" smtClean="0"/>
              <a:t>‹#›</a:t>
            </a:fld>
            <a:endParaRPr lang="en-US"/>
          </a:p>
        </p:txBody>
      </p:sp>
    </p:spTree>
    <p:extLst>
      <p:ext uri="{BB962C8B-B14F-4D97-AF65-F5344CB8AC3E}">
        <p14:creationId xmlns:p14="http://schemas.microsoft.com/office/powerpoint/2010/main" val="352726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2B2129-6F56-4927-98D7-ED387F89551A}"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FD579-D147-4638-B4A8-1D9774534135}" type="slidenum">
              <a:rPr lang="en-US" smtClean="0"/>
              <a:t>‹#›</a:t>
            </a:fld>
            <a:endParaRPr lang="en-US"/>
          </a:p>
        </p:txBody>
      </p:sp>
    </p:spTree>
    <p:extLst>
      <p:ext uri="{BB962C8B-B14F-4D97-AF65-F5344CB8AC3E}">
        <p14:creationId xmlns:p14="http://schemas.microsoft.com/office/powerpoint/2010/main" val="304432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B2129-6F56-4927-98D7-ED387F89551A}"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FD579-D147-4638-B4A8-1D9774534135}" type="slidenum">
              <a:rPr lang="en-US" smtClean="0"/>
              <a:t>‹#›</a:t>
            </a:fld>
            <a:endParaRPr lang="en-US"/>
          </a:p>
        </p:txBody>
      </p:sp>
    </p:spTree>
    <p:extLst>
      <p:ext uri="{BB962C8B-B14F-4D97-AF65-F5344CB8AC3E}">
        <p14:creationId xmlns:p14="http://schemas.microsoft.com/office/powerpoint/2010/main" val="27510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2B2129-6F56-4927-98D7-ED387F89551A}"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FD579-D147-4638-B4A8-1D9774534135}" type="slidenum">
              <a:rPr lang="en-US" smtClean="0"/>
              <a:t>‹#›</a:t>
            </a:fld>
            <a:endParaRPr lang="en-US"/>
          </a:p>
        </p:txBody>
      </p:sp>
    </p:spTree>
    <p:extLst>
      <p:ext uri="{BB962C8B-B14F-4D97-AF65-F5344CB8AC3E}">
        <p14:creationId xmlns:p14="http://schemas.microsoft.com/office/powerpoint/2010/main" val="225121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2B2129-6F56-4927-98D7-ED387F89551A}"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FD579-D147-4638-B4A8-1D9774534135}" type="slidenum">
              <a:rPr lang="en-US" smtClean="0"/>
              <a:t>‹#›</a:t>
            </a:fld>
            <a:endParaRPr lang="en-US"/>
          </a:p>
        </p:txBody>
      </p:sp>
    </p:spTree>
    <p:extLst>
      <p:ext uri="{BB962C8B-B14F-4D97-AF65-F5344CB8AC3E}">
        <p14:creationId xmlns:p14="http://schemas.microsoft.com/office/powerpoint/2010/main" val="324377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B2129-6F56-4927-98D7-ED387F89551A}"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FD579-D147-4638-B4A8-1D9774534135}" type="slidenum">
              <a:rPr lang="en-US" smtClean="0"/>
              <a:t>‹#›</a:t>
            </a:fld>
            <a:endParaRPr lang="en-US"/>
          </a:p>
        </p:txBody>
      </p:sp>
    </p:spTree>
    <p:extLst>
      <p:ext uri="{BB962C8B-B14F-4D97-AF65-F5344CB8AC3E}">
        <p14:creationId xmlns:p14="http://schemas.microsoft.com/office/powerpoint/2010/main" val="246874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smtClean="0">
                <a:latin typeface="Liberation Serif" panose="02020603050405020304" pitchFamily="18" charset="0"/>
              </a:rPr>
              <a:t>Population Composition </a:t>
            </a:r>
          </a:p>
        </p:txBody>
      </p:sp>
      <p:sp>
        <p:nvSpPr>
          <p:cNvPr id="31746" name="Rectangle 3"/>
          <p:cNvSpPr>
            <a:spLocks noGrp="1" noChangeArrowheads="1"/>
          </p:cNvSpPr>
          <p:nvPr>
            <p:ph idx="1"/>
          </p:nvPr>
        </p:nvSpPr>
        <p:spPr/>
        <p:txBody>
          <a:bodyPr/>
          <a:lstStyle/>
          <a:p>
            <a:pPr>
              <a:lnSpc>
                <a:spcPct val="90000"/>
              </a:lnSpc>
            </a:pPr>
            <a:r>
              <a:rPr lang="en-US" dirty="0">
                <a:latin typeface="Liberation Serif" panose="02020603050405020304" pitchFamily="18" charset="0"/>
              </a:rPr>
              <a:t>The composition is the structure of a population in terms of age, sex, and other properties such as marital status and education. </a:t>
            </a:r>
          </a:p>
          <a:p>
            <a:pPr>
              <a:lnSpc>
                <a:spcPct val="90000"/>
              </a:lnSpc>
            </a:pPr>
            <a:endParaRPr lang="en-US" dirty="0">
              <a:latin typeface="Liberation Serif" panose="02020603050405020304" pitchFamily="18" charset="0"/>
            </a:endParaRPr>
          </a:p>
          <a:p>
            <a:pPr>
              <a:lnSpc>
                <a:spcPct val="90000"/>
              </a:lnSpc>
            </a:pPr>
            <a:r>
              <a:rPr lang="en-US" dirty="0">
                <a:latin typeface="Liberation Serif" panose="02020603050405020304" pitchFamily="18" charset="0"/>
              </a:rPr>
              <a:t>Age and sex are key indicators of population composition, and demographers and geographers use </a:t>
            </a:r>
            <a:r>
              <a:rPr lang="en-US" b="1" dirty="0">
                <a:latin typeface="Liberation Serif" panose="02020603050405020304" pitchFamily="18" charset="0"/>
              </a:rPr>
              <a:t>population pyramids</a:t>
            </a:r>
            <a:r>
              <a:rPr lang="en-US" dirty="0">
                <a:latin typeface="Liberation Serif" panose="02020603050405020304" pitchFamily="18" charset="0"/>
              </a:rPr>
              <a:t> to represent these traits visually.</a:t>
            </a:r>
          </a:p>
          <a:p>
            <a:pPr>
              <a:lnSpc>
                <a:spcPct val="90000"/>
              </a:lnSpc>
            </a:pPr>
            <a:endParaRPr lang="en-US" dirty="0"/>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p>
        </p:txBody>
      </p:sp>
    </p:spTree>
    <p:extLst>
      <p:ext uri="{BB962C8B-B14F-4D97-AF65-F5344CB8AC3E}">
        <p14:creationId xmlns:p14="http://schemas.microsoft.com/office/powerpoint/2010/main" val="3179196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dirty="0" smtClean="0">
                <a:latin typeface="Liberation Serif" panose="02020603050405020304" pitchFamily="18" charset="0"/>
              </a:rPr>
              <a:t>Population and Government </a:t>
            </a:r>
          </a:p>
        </p:txBody>
      </p:sp>
      <p:sp>
        <p:nvSpPr>
          <p:cNvPr id="44034" name="Rectangle 3"/>
          <p:cNvSpPr>
            <a:spLocks noGrp="1" noChangeArrowheads="1"/>
          </p:cNvSpPr>
          <p:nvPr>
            <p:ph idx="1"/>
          </p:nvPr>
        </p:nvSpPr>
        <p:spPr/>
        <p:txBody>
          <a:bodyPr/>
          <a:lstStyle/>
          <a:p>
            <a:pPr>
              <a:lnSpc>
                <a:spcPct val="90000"/>
              </a:lnSpc>
            </a:pPr>
            <a:r>
              <a:rPr lang="en-US" b="1" dirty="0" smtClean="0">
                <a:latin typeface="Liberation Serif" panose="02020603050405020304" pitchFamily="18" charset="0"/>
              </a:rPr>
              <a:t>Expansive </a:t>
            </a:r>
            <a:r>
              <a:rPr lang="en-US" b="1" dirty="0">
                <a:latin typeface="Liberation Serif" panose="02020603050405020304" pitchFamily="18" charset="0"/>
              </a:rPr>
              <a:t>population policies</a:t>
            </a:r>
            <a:r>
              <a:rPr lang="en-US" dirty="0">
                <a:latin typeface="Liberation Serif" panose="02020603050405020304" pitchFamily="18" charset="0"/>
              </a:rPr>
              <a:t>: </a:t>
            </a:r>
          </a:p>
          <a:p>
            <a:pPr lvl="1">
              <a:lnSpc>
                <a:spcPct val="90000"/>
              </a:lnSpc>
              <a:buFontTx/>
              <a:buNone/>
            </a:pPr>
            <a:r>
              <a:rPr lang="en-US" dirty="0">
                <a:latin typeface="Liberation Serif" panose="02020603050405020304" pitchFamily="18" charset="0"/>
              </a:rPr>
              <a:t>	Encourage large families and raise the rate of natural increase </a:t>
            </a:r>
          </a:p>
          <a:p>
            <a:pPr lvl="1">
              <a:lnSpc>
                <a:spcPct val="90000"/>
              </a:lnSpc>
              <a:buFontTx/>
              <a:buNone/>
            </a:pPr>
            <a:endParaRPr lang="en-US" dirty="0">
              <a:latin typeface="Liberation Serif" panose="02020603050405020304" pitchFamily="18" charset="0"/>
            </a:endParaRPr>
          </a:p>
          <a:p>
            <a:pPr>
              <a:lnSpc>
                <a:spcPct val="90000"/>
              </a:lnSpc>
            </a:pPr>
            <a:r>
              <a:rPr lang="en-US" b="1" dirty="0" smtClean="0">
                <a:latin typeface="Liberation Serif" panose="02020603050405020304" pitchFamily="18" charset="0"/>
              </a:rPr>
              <a:t>Eugenic </a:t>
            </a:r>
            <a:r>
              <a:rPr lang="en-US" b="1" dirty="0">
                <a:latin typeface="Liberation Serif" panose="02020603050405020304" pitchFamily="18" charset="0"/>
              </a:rPr>
              <a:t>population policies:</a:t>
            </a:r>
          </a:p>
          <a:p>
            <a:pPr>
              <a:lnSpc>
                <a:spcPct val="90000"/>
              </a:lnSpc>
              <a:buFont typeface="Wingdings" pitchFamily="2" charset="2"/>
              <a:buNone/>
            </a:pPr>
            <a:r>
              <a:rPr lang="en-US" dirty="0">
                <a:latin typeface="Liberation Serif" panose="02020603050405020304" pitchFamily="18" charset="0"/>
              </a:rPr>
              <a:t>		Designed to favor one racial or cultural 	sector of the population over others </a:t>
            </a:r>
          </a:p>
          <a:p>
            <a:pPr lvl="1">
              <a:lnSpc>
                <a:spcPct val="90000"/>
              </a:lnSpc>
              <a:buFontTx/>
              <a:buNone/>
            </a:pPr>
            <a:endParaRPr lang="en-US" dirty="0" smtClean="0"/>
          </a:p>
          <a:p>
            <a:pPr lvl="1">
              <a:lnSpc>
                <a:spcPct val="90000"/>
              </a:lnSpc>
              <a:buFontTx/>
              <a:buNone/>
            </a:pPr>
            <a:endParaRPr lang="en-US" dirty="0" smtClean="0"/>
          </a:p>
          <a:p>
            <a:pPr lvl="1">
              <a:lnSpc>
                <a:spcPct val="90000"/>
              </a:lnSpc>
              <a:buFontTx/>
              <a:buNone/>
            </a:pPr>
            <a:endParaRPr lang="en-US" dirty="0" smtClean="0"/>
          </a:p>
          <a:p>
            <a:pPr lvl="1">
              <a:lnSpc>
                <a:spcPct val="90000"/>
              </a:lnSpc>
              <a:buFontTx/>
              <a:buNone/>
            </a:pPr>
            <a:endParaRPr lang="en-US" dirty="0" smtClean="0"/>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p>
        </p:txBody>
      </p:sp>
    </p:spTree>
    <p:extLst>
      <p:ext uri="{BB962C8B-B14F-4D97-AF65-F5344CB8AC3E}">
        <p14:creationId xmlns:p14="http://schemas.microsoft.com/office/powerpoint/2010/main" val="2736403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rtlCol="0">
            <a:normAutofit/>
          </a:bodyPr>
          <a:lstStyle/>
          <a:p>
            <a:r>
              <a:rPr lang="en-US" sz="4000" b="1" dirty="0">
                <a:latin typeface="Liberation Serif" panose="02020603050405020304" pitchFamily="18" charset="0"/>
              </a:rPr>
              <a:t>Restrictive population policies</a:t>
            </a:r>
            <a:endParaRPr lang="en-US" sz="4000" dirty="0">
              <a:latin typeface="Liberation Serif" panose="02020603050405020304" pitchFamily="18" charset="0"/>
            </a:endParaRPr>
          </a:p>
        </p:txBody>
      </p:sp>
      <p:sp>
        <p:nvSpPr>
          <p:cNvPr id="46082" name="Rectangle 3"/>
          <p:cNvSpPr>
            <a:spLocks noGrp="1" noChangeArrowheads="1"/>
          </p:cNvSpPr>
          <p:nvPr>
            <p:ph idx="1"/>
          </p:nvPr>
        </p:nvSpPr>
        <p:spPr>
          <a:xfrm>
            <a:off x="1728206" y="1807029"/>
            <a:ext cx="3714652" cy="3176485"/>
          </a:xfrm>
        </p:spPr>
        <p:txBody>
          <a:bodyPr/>
          <a:lstStyle/>
          <a:p>
            <a:pPr marL="0" indent="0">
              <a:buNone/>
            </a:pPr>
            <a:r>
              <a:rPr lang="en-US" sz="2400" dirty="0">
                <a:latin typeface="Liberation Serif" panose="02020603050405020304" pitchFamily="18" charset="0"/>
              </a:rPr>
              <a:t>e.g., One-Child Policy in China </a:t>
            </a:r>
          </a:p>
          <a:p>
            <a:pPr lvl="1"/>
            <a:r>
              <a:rPr lang="en-US" dirty="0">
                <a:latin typeface="Liberation Serif" panose="02020603050405020304" pitchFamily="18" charset="0"/>
              </a:rPr>
              <a:t>Limitations: Sweden</a:t>
            </a:r>
          </a:p>
          <a:p>
            <a:pPr lvl="1"/>
            <a:r>
              <a:rPr lang="en-US" dirty="0">
                <a:latin typeface="Liberation Serif" panose="02020603050405020304" pitchFamily="18" charset="0"/>
              </a:rPr>
              <a:t>Contradictions: Roman Catholic doctrine </a:t>
            </a:r>
          </a:p>
        </p:txBody>
      </p:sp>
      <p:sp>
        <p:nvSpPr>
          <p:cNvPr id="5" name="Rectangle 2"/>
          <p:cNvSpPr txBox="1">
            <a:spLocks noChangeArrowheads="1"/>
          </p:cNvSpPr>
          <p:nvPr/>
        </p:nvSpPr>
        <p:spPr bwMode="auto">
          <a:xfrm>
            <a:off x="6486357" y="5215470"/>
            <a:ext cx="3983077"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2800" dirty="0">
                <a:latin typeface="+mj-lt"/>
                <a:ea typeface="+mj-ea"/>
                <a:cs typeface="+mj-cs"/>
              </a:rPr>
              <a:t>Chengdu, China</a:t>
            </a:r>
          </a:p>
        </p:txBody>
      </p:sp>
      <p:sp>
        <p:nvSpPr>
          <p:cNvPr id="7" name="Footer Placeholder 6"/>
          <p:cNvSpPr>
            <a:spLocks noGrp="1"/>
          </p:cNvSpPr>
          <p:nvPr>
            <p:ph type="ftr" sz="quarter" idx="11"/>
          </p:nvPr>
        </p:nvSpPr>
        <p:spPr/>
        <p:txBody>
          <a:bodyPr/>
          <a:lstStyle/>
          <a:p>
            <a:pPr>
              <a:defRPr/>
            </a:pPr>
            <a:r>
              <a:rPr lang="en-US" sz="800" dirty="0"/>
              <a:t>Copyright © 2015 John Wiley &amp; Sons, Inc. All rights reserved. </a:t>
            </a:r>
          </a:p>
        </p:txBody>
      </p:sp>
      <p:grpSp>
        <p:nvGrpSpPr>
          <p:cNvPr id="9" name="Group 8"/>
          <p:cNvGrpSpPr/>
          <p:nvPr/>
        </p:nvGrpSpPr>
        <p:grpSpPr>
          <a:xfrm>
            <a:off x="5529943" y="1625442"/>
            <a:ext cx="5061857" cy="3632701"/>
            <a:chOff x="340553" y="1985378"/>
            <a:chExt cx="4375608" cy="2610160"/>
          </a:xfrm>
        </p:grpSpPr>
        <p:pic>
          <p:nvPicPr>
            <p:cNvPr id="6" name="Picture 5" descr="figure 2.25.jpg"/>
            <p:cNvPicPr>
              <a:picLocks noChangeAspect="1"/>
            </p:cNvPicPr>
            <p:nvPr/>
          </p:nvPicPr>
          <p:blipFill>
            <a:blip r:embed="rId3" cstate="print"/>
            <a:stretch>
              <a:fillRect/>
            </a:stretch>
          </p:blipFill>
          <p:spPr>
            <a:xfrm>
              <a:off x="340553" y="1985378"/>
              <a:ext cx="4375608" cy="2412835"/>
            </a:xfrm>
            <a:prstGeom prst="rect">
              <a:avLst/>
            </a:prstGeom>
          </p:spPr>
        </p:pic>
        <p:sp>
          <p:nvSpPr>
            <p:cNvPr id="8" name="TextBox 7"/>
            <p:cNvSpPr txBox="1"/>
            <p:nvPr/>
          </p:nvSpPr>
          <p:spPr>
            <a:xfrm>
              <a:off x="2484583" y="4396509"/>
              <a:ext cx="2198254" cy="199029"/>
            </a:xfrm>
            <a:prstGeom prst="rect">
              <a:avLst/>
            </a:prstGeom>
            <a:noFill/>
          </p:spPr>
          <p:txBody>
            <a:bodyPr wrap="square" rtlCol="0">
              <a:spAutoFit/>
            </a:bodyPr>
            <a:lstStyle/>
            <a:p>
              <a:pPr algn="r"/>
              <a:r>
                <a:rPr lang="en-US" sz="1200" dirty="0">
                  <a:latin typeface="Liberation Serif" panose="02020603050405020304" pitchFamily="18" charset="0"/>
                  <a:cs typeface="Liberation Serif" panose="02020603050405020304" pitchFamily="18" charset="0"/>
                </a:rPr>
                <a:t>© H.J. de Blij</a:t>
              </a:r>
            </a:p>
          </p:txBody>
        </p:sp>
      </p:grpSp>
    </p:spTree>
    <p:extLst>
      <p:ext uri="{BB962C8B-B14F-4D97-AF65-F5344CB8AC3E}">
        <p14:creationId xmlns:p14="http://schemas.microsoft.com/office/powerpoint/2010/main" val="2484917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205238" y="6489407"/>
            <a:ext cx="5684762" cy="365125"/>
          </a:xfrm>
        </p:spPr>
        <p:txBody>
          <a:bodyPr/>
          <a:lstStyle/>
          <a:p>
            <a:pPr>
              <a:defRPr/>
            </a:pPr>
            <a:r>
              <a:rPr lang="en-US" sz="800" dirty="0"/>
              <a:t>Copyright © 2015 John Wiley &amp; Sons, Inc. All rights reserved. </a:t>
            </a:r>
          </a:p>
        </p:txBody>
      </p:sp>
      <p:grpSp>
        <p:nvGrpSpPr>
          <p:cNvPr id="7" name="Group 6"/>
          <p:cNvGrpSpPr/>
          <p:nvPr/>
        </p:nvGrpSpPr>
        <p:grpSpPr>
          <a:xfrm>
            <a:off x="1838036" y="692912"/>
            <a:ext cx="8534400" cy="5338342"/>
            <a:chOff x="314036" y="692912"/>
            <a:chExt cx="8534400" cy="5338342"/>
          </a:xfrm>
        </p:grpSpPr>
        <p:pic>
          <p:nvPicPr>
            <p:cNvPr id="4" name="Picture 3" descr="figure 2.26.jpg"/>
            <p:cNvPicPr>
              <a:picLocks noChangeAspect="1"/>
            </p:cNvPicPr>
            <p:nvPr/>
          </p:nvPicPr>
          <p:blipFill>
            <a:blip r:embed="rId3" cstate="print"/>
            <a:stretch>
              <a:fillRect/>
            </a:stretch>
          </p:blipFill>
          <p:spPr>
            <a:xfrm>
              <a:off x="314036" y="692912"/>
              <a:ext cx="8534400" cy="5065776"/>
            </a:xfrm>
            <a:prstGeom prst="rect">
              <a:avLst/>
            </a:prstGeom>
          </p:spPr>
        </p:pic>
        <p:sp>
          <p:nvSpPr>
            <p:cNvPr id="6" name="TextBox 5"/>
            <p:cNvSpPr txBox="1"/>
            <p:nvPr/>
          </p:nvSpPr>
          <p:spPr>
            <a:xfrm>
              <a:off x="369455" y="5754255"/>
              <a:ext cx="3888509" cy="276999"/>
            </a:xfrm>
            <a:prstGeom prst="rect">
              <a:avLst/>
            </a:prstGeom>
            <a:noFill/>
          </p:spPr>
          <p:txBody>
            <a:bodyPr wrap="square" rtlCol="0">
              <a:spAutoFit/>
            </a:bodyPr>
            <a:lstStyle/>
            <a:p>
              <a:r>
                <a:rPr lang="en-US" sz="1200" dirty="0">
                  <a:latin typeface="Liberation Serif" panose="02020603050405020304" pitchFamily="18" charset="0"/>
                  <a:cs typeface="Liberation Serif" panose="02020603050405020304" pitchFamily="18" charset="0"/>
                </a:rPr>
                <a:t>Data from: Population Reference Bureau, 2010.</a:t>
              </a:r>
            </a:p>
          </p:txBody>
        </p:sp>
      </p:grpSp>
    </p:spTree>
    <p:extLst>
      <p:ext uri="{BB962C8B-B14F-4D97-AF65-F5344CB8AC3E}">
        <p14:creationId xmlns:p14="http://schemas.microsoft.com/office/powerpoint/2010/main" val="2031973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rmAutofit/>
          </a:bodyPr>
          <a:lstStyle/>
          <a:p>
            <a:pPr>
              <a:defRPr/>
            </a:pPr>
            <a:r>
              <a:rPr lang="en-US" dirty="0">
                <a:latin typeface="Liberation Serif" panose="02020603050405020304" pitchFamily="18" charset="0"/>
              </a:rPr>
              <a:t>Population Composition (cont’d)</a:t>
            </a:r>
          </a:p>
        </p:txBody>
      </p:sp>
      <p:sp>
        <p:nvSpPr>
          <p:cNvPr id="33794" name="Rectangle 3"/>
          <p:cNvSpPr>
            <a:spLocks noGrp="1" noChangeArrowheads="1"/>
          </p:cNvSpPr>
          <p:nvPr>
            <p:ph idx="1"/>
          </p:nvPr>
        </p:nvSpPr>
        <p:spPr/>
        <p:txBody>
          <a:bodyPr/>
          <a:lstStyle/>
          <a:p>
            <a:pPr>
              <a:lnSpc>
                <a:spcPct val="90000"/>
              </a:lnSpc>
            </a:pPr>
            <a:r>
              <a:rPr lang="en-US" dirty="0" smtClean="0">
                <a:latin typeface="Liberation Serif" panose="02020603050405020304" pitchFamily="18" charset="0"/>
              </a:rPr>
              <a:t>Geographers are concerned with both spatial distribution and population composition</a:t>
            </a:r>
          </a:p>
          <a:p>
            <a:pPr>
              <a:lnSpc>
                <a:spcPct val="90000"/>
              </a:lnSpc>
            </a:pPr>
            <a:r>
              <a:rPr lang="en-US" dirty="0">
                <a:latin typeface="Liberation Serif" panose="02020603050405020304" pitchFamily="18" charset="0"/>
              </a:rPr>
              <a:t>Young vs. elderly in any population will determine different social needs</a:t>
            </a:r>
          </a:p>
          <a:p>
            <a:pPr lvl="1">
              <a:lnSpc>
                <a:spcPct val="90000"/>
              </a:lnSpc>
            </a:pPr>
            <a:r>
              <a:rPr lang="en-US" dirty="0">
                <a:latin typeface="Liberation Serif" panose="02020603050405020304" pitchFamily="18" charset="0"/>
              </a:rPr>
              <a:t>Old-Age Dependency Ratio:65+/15-64</a:t>
            </a:r>
          </a:p>
          <a:p>
            <a:pPr lvl="1">
              <a:lnSpc>
                <a:spcPct val="90000"/>
              </a:lnSpc>
            </a:pPr>
            <a:r>
              <a:rPr lang="en-US" dirty="0">
                <a:latin typeface="Liberation Serif" panose="02020603050405020304" pitchFamily="18" charset="0"/>
              </a:rPr>
              <a:t>Child Dependency Ratio: under </a:t>
            </a:r>
            <a:r>
              <a:rPr lang="en-US" dirty="0" smtClean="0">
                <a:latin typeface="Liberation Serif" panose="02020603050405020304" pitchFamily="18" charset="0"/>
              </a:rPr>
              <a:t>15/15-64</a:t>
            </a:r>
          </a:p>
        </p:txBody>
      </p:sp>
      <p:sp>
        <p:nvSpPr>
          <p:cNvPr id="5" name="Footer Placeholder 4"/>
          <p:cNvSpPr>
            <a:spLocks noGrp="1"/>
          </p:cNvSpPr>
          <p:nvPr>
            <p:ph type="ftr" sz="quarter" idx="11"/>
          </p:nvPr>
        </p:nvSpPr>
        <p:spPr/>
        <p:txBody>
          <a:bodyPr/>
          <a:lstStyle/>
          <a:p>
            <a:pPr>
              <a:defRPr/>
            </a:pPr>
            <a:r>
              <a:rPr lang="en-US" sz="800" dirty="0"/>
              <a:t>Copyright © 2015 John Wiley &amp; Sons, Inc. All rights reserved. </a:t>
            </a:r>
          </a:p>
        </p:txBody>
      </p:sp>
    </p:spTree>
    <p:extLst>
      <p:ext uri="{BB962C8B-B14F-4D97-AF65-F5344CB8AC3E}">
        <p14:creationId xmlns:p14="http://schemas.microsoft.com/office/powerpoint/2010/main" val="4001162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7584690" y="228582"/>
            <a:ext cx="3083311" cy="1836850"/>
          </a:xfrm>
          <a:prstGeom prst="rect">
            <a:avLst/>
          </a:prstGeom>
          <a:noFill/>
          <a:ln w="9525">
            <a:noFill/>
            <a:miter lim="800000"/>
            <a:headEnd/>
            <a:tailEnd/>
          </a:ln>
        </p:spPr>
        <p:txBody>
          <a:bodyPr wrap="square">
            <a:spAutoFit/>
          </a:bodyPr>
          <a:lstStyle/>
          <a:p>
            <a:pPr>
              <a:lnSpc>
                <a:spcPct val="110000"/>
              </a:lnSpc>
            </a:pPr>
            <a:r>
              <a:rPr lang="en-US" sz="1300" b="1" dirty="0">
                <a:latin typeface="Liberation Serif" panose="02020603050405020304" pitchFamily="18" charset="0"/>
                <a:cs typeface="Liberation Serif" panose="02020603050405020304" pitchFamily="18" charset="0"/>
              </a:rPr>
              <a:t>Figure 2.16</a:t>
            </a:r>
            <a:br>
              <a:rPr lang="en-US" sz="1300" b="1" dirty="0">
                <a:latin typeface="Liberation Serif" panose="02020603050405020304" pitchFamily="18" charset="0"/>
                <a:cs typeface="Liberation Serif" panose="02020603050405020304" pitchFamily="18" charset="0"/>
              </a:rPr>
            </a:br>
            <a:r>
              <a:rPr lang="en-US" sz="1300" b="1" dirty="0">
                <a:latin typeface="Liberation Serif" panose="02020603050405020304" pitchFamily="18" charset="0"/>
                <a:cs typeface="Liberation Serif" panose="02020603050405020304" pitchFamily="18" charset="0"/>
              </a:rPr>
              <a:t>Age–Sex Population Pyramids for Countries with High Population Growth Rates.</a:t>
            </a:r>
            <a:br>
              <a:rPr lang="en-US" sz="1300" b="1" dirty="0">
                <a:latin typeface="Liberation Serif" panose="02020603050405020304" pitchFamily="18" charset="0"/>
                <a:cs typeface="Liberation Serif" panose="02020603050405020304" pitchFamily="18" charset="0"/>
              </a:rPr>
            </a:br>
            <a:r>
              <a:rPr lang="en-US" sz="1300" dirty="0">
                <a:latin typeface="Liberation Serif" panose="02020603050405020304" pitchFamily="18" charset="0"/>
                <a:cs typeface="Liberation Serif" panose="02020603050405020304" pitchFamily="18" charset="0"/>
              </a:rPr>
              <a:t>Countries with high total fertility rates, high infant mortality rates and low life expectancies will have population pyramids with wide bases and narrow tops.</a:t>
            </a:r>
          </a:p>
        </p:txBody>
      </p:sp>
      <p:sp>
        <p:nvSpPr>
          <p:cNvPr id="35844" name="Rectangle 7"/>
          <p:cNvSpPr>
            <a:spLocks noChangeArrowheads="1"/>
          </p:cNvSpPr>
          <p:nvPr/>
        </p:nvSpPr>
        <p:spPr bwMode="auto">
          <a:xfrm>
            <a:off x="1806229" y="3532474"/>
            <a:ext cx="3010435" cy="1849481"/>
          </a:xfrm>
          <a:prstGeom prst="rect">
            <a:avLst/>
          </a:prstGeom>
          <a:noFill/>
          <a:ln w="9525">
            <a:noFill/>
            <a:miter lim="800000"/>
            <a:headEnd/>
            <a:tailEnd/>
          </a:ln>
        </p:spPr>
        <p:txBody>
          <a:bodyPr wrap="square">
            <a:spAutoFit/>
          </a:bodyPr>
          <a:lstStyle/>
          <a:p>
            <a:pPr>
              <a:lnSpc>
                <a:spcPct val="110000"/>
              </a:lnSpc>
            </a:pPr>
            <a:r>
              <a:rPr lang="en-US" sz="1300" b="1" dirty="0">
                <a:latin typeface="Liberation Serif" panose="02020603050405020304" pitchFamily="18" charset="0"/>
                <a:cs typeface="Liberation Serif" panose="02020603050405020304" pitchFamily="18" charset="0"/>
              </a:rPr>
              <a:t>Figure 2.17</a:t>
            </a:r>
            <a:br>
              <a:rPr lang="en-US" sz="1300" b="1" dirty="0">
                <a:latin typeface="Liberation Serif" panose="02020603050405020304" pitchFamily="18" charset="0"/>
                <a:cs typeface="Liberation Serif" panose="02020603050405020304" pitchFamily="18" charset="0"/>
              </a:rPr>
            </a:br>
            <a:r>
              <a:rPr lang="en-US" sz="1300" b="1" dirty="0">
                <a:latin typeface="Liberation Serif" panose="02020603050405020304" pitchFamily="18" charset="0"/>
                <a:cs typeface="Liberation Serif" panose="02020603050405020304" pitchFamily="18" charset="0"/>
              </a:rPr>
              <a:t>Age–Sex Population Pyramids for Countries with Low Population Growth Rates.</a:t>
            </a:r>
            <a:br>
              <a:rPr lang="en-US" sz="1300" b="1" dirty="0">
                <a:latin typeface="Liberation Serif" panose="02020603050405020304" pitchFamily="18" charset="0"/>
                <a:cs typeface="Liberation Serif" panose="02020603050405020304" pitchFamily="18" charset="0"/>
              </a:rPr>
            </a:br>
            <a:r>
              <a:rPr lang="en-US" sz="1300" dirty="0">
                <a:latin typeface="Liberation Serif" panose="02020603050405020304" pitchFamily="18" charset="0"/>
                <a:cs typeface="Liberation Serif" panose="02020603050405020304" pitchFamily="18" charset="0"/>
              </a:rPr>
              <a:t>Countries with lower total fertility rates and longer life expectancies have population pyramids shaped more uniformly throughout. </a:t>
            </a:r>
          </a:p>
        </p:txBody>
      </p:sp>
      <p:sp>
        <p:nvSpPr>
          <p:cNvPr id="6" name="Footer Placeholder 5"/>
          <p:cNvSpPr>
            <a:spLocks noGrp="1"/>
          </p:cNvSpPr>
          <p:nvPr>
            <p:ph type="ftr" sz="quarter" idx="11"/>
          </p:nvPr>
        </p:nvSpPr>
        <p:spPr/>
        <p:txBody>
          <a:bodyPr/>
          <a:lstStyle/>
          <a:p>
            <a:pPr>
              <a:defRPr/>
            </a:pPr>
            <a:r>
              <a:rPr lang="en-US" sz="800" dirty="0"/>
              <a:t>Copyright © 2015 John Wiley &amp; Sons, Inc. All rights reserved. </a:t>
            </a:r>
          </a:p>
        </p:txBody>
      </p:sp>
      <p:sp>
        <p:nvSpPr>
          <p:cNvPr id="9" name="TextBox 8"/>
          <p:cNvSpPr txBox="1"/>
          <p:nvPr/>
        </p:nvSpPr>
        <p:spPr>
          <a:xfrm>
            <a:off x="1655619" y="2751213"/>
            <a:ext cx="5841115" cy="276999"/>
          </a:xfrm>
          <a:prstGeom prst="rect">
            <a:avLst/>
          </a:prstGeom>
          <a:noFill/>
        </p:spPr>
        <p:txBody>
          <a:bodyPr wrap="square" rtlCol="0">
            <a:spAutoFit/>
          </a:bodyPr>
          <a:lstStyle/>
          <a:p>
            <a:r>
              <a:rPr lang="en-US" sz="1200" dirty="0">
                <a:latin typeface="Liberation Serif" panose="02020603050405020304" pitchFamily="18" charset="0"/>
                <a:cs typeface="Liberation Serif" panose="02020603050405020304" pitchFamily="18" charset="0"/>
              </a:rPr>
              <a:t>Data from: United States Census Bureau, International Data Base, 2014.</a:t>
            </a:r>
          </a:p>
        </p:txBody>
      </p:sp>
      <p:sp>
        <p:nvSpPr>
          <p:cNvPr id="11" name="TextBox 10"/>
          <p:cNvSpPr txBox="1"/>
          <p:nvPr/>
        </p:nvSpPr>
        <p:spPr>
          <a:xfrm>
            <a:off x="6019802" y="6111658"/>
            <a:ext cx="4648199" cy="276999"/>
          </a:xfrm>
          <a:prstGeom prst="rect">
            <a:avLst/>
          </a:prstGeom>
          <a:noFill/>
        </p:spPr>
        <p:txBody>
          <a:bodyPr wrap="square" rtlCol="0">
            <a:spAutoFit/>
          </a:bodyPr>
          <a:lstStyle/>
          <a:p>
            <a:r>
              <a:rPr lang="en-US" sz="1200" dirty="0">
                <a:latin typeface="Liberation Serif" panose="02020603050405020304" pitchFamily="18" charset="0"/>
                <a:cs typeface="Liberation Serif" panose="02020603050405020304" pitchFamily="18" charset="0"/>
              </a:rPr>
              <a:t>Data from: United States Census Bureau, International Data Base, 2014.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241" y="203600"/>
            <a:ext cx="5760720" cy="250222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8609" y="3534286"/>
            <a:ext cx="5852160" cy="2541938"/>
          </a:xfrm>
          <a:prstGeom prst="rect">
            <a:avLst/>
          </a:prstGeom>
        </p:spPr>
      </p:pic>
    </p:spTree>
    <p:extLst>
      <p:ext uri="{BB962C8B-B14F-4D97-AF65-F5344CB8AC3E}">
        <p14:creationId xmlns:p14="http://schemas.microsoft.com/office/powerpoint/2010/main" val="95553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latin typeface="Liberation Serif" panose="02020603050405020304" pitchFamily="18" charset="0"/>
              </a:rPr>
              <a:t>Key Question: </a:t>
            </a:r>
            <a:r>
              <a:rPr lang="en-US" sz="2400" dirty="0">
                <a:latin typeface="Liberation Serif" panose="02020603050405020304" pitchFamily="18" charset="0"/>
              </a:rPr>
              <a:t>How Does the Geography of Health Influence Population Dynamics?</a:t>
            </a:r>
          </a:p>
        </p:txBody>
      </p:sp>
      <p:sp>
        <p:nvSpPr>
          <p:cNvPr id="41986" name="Rectangle 3"/>
          <p:cNvSpPr>
            <a:spLocks noGrp="1" noChangeArrowheads="1"/>
          </p:cNvSpPr>
          <p:nvPr>
            <p:ph idx="1"/>
          </p:nvPr>
        </p:nvSpPr>
        <p:spPr/>
        <p:txBody>
          <a:bodyPr/>
          <a:lstStyle/>
          <a:p>
            <a:pPr>
              <a:lnSpc>
                <a:spcPct val="90000"/>
              </a:lnSpc>
            </a:pPr>
            <a:r>
              <a:rPr lang="en-US" dirty="0">
                <a:latin typeface="Liberation Serif" panose="02020603050405020304" pitchFamily="18" charset="0"/>
              </a:rPr>
              <a:t>Infant Mortality </a:t>
            </a:r>
          </a:p>
          <a:p>
            <a:pPr>
              <a:lnSpc>
                <a:spcPct val="90000"/>
              </a:lnSpc>
            </a:pPr>
            <a:endParaRPr lang="en-US" dirty="0">
              <a:latin typeface="Liberation Serif" panose="02020603050405020304" pitchFamily="18" charset="0"/>
            </a:endParaRPr>
          </a:p>
          <a:p>
            <a:pPr>
              <a:lnSpc>
                <a:spcPct val="90000"/>
              </a:lnSpc>
            </a:pPr>
            <a:r>
              <a:rPr lang="en-US" dirty="0">
                <a:latin typeface="Liberation Serif" panose="02020603050405020304" pitchFamily="18" charset="0"/>
              </a:rPr>
              <a:t>Child Mortality </a:t>
            </a:r>
          </a:p>
          <a:p>
            <a:pPr>
              <a:lnSpc>
                <a:spcPct val="90000"/>
              </a:lnSpc>
            </a:pPr>
            <a:endParaRPr lang="en-US" dirty="0">
              <a:latin typeface="Liberation Serif" panose="02020603050405020304" pitchFamily="18" charset="0"/>
            </a:endParaRPr>
          </a:p>
          <a:p>
            <a:pPr>
              <a:lnSpc>
                <a:spcPct val="90000"/>
              </a:lnSpc>
            </a:pPr>
            <a:r>
              <a:rPr lang="en-US" dirty="0">
                <a:latin typeface="Liberation Serif" panose="02020603050405020304" pitchFamily="18" charset="0"/>
              </a:rPr>
              <a:t>Life Expectancy </a:t>
            </a:r>
          </a:p>
          <a:p>
            <a:pPr>
              <a:lnSpc>
                <a:spcPct val="90000"/>
              </a:lnSpc>
              <a:buFont typeface="Wingdings" pitchFamily="2" charset="2"/>
              <a:buNone/>
            </a:pPr>
            <a:endParaRPr lang="en-US" dirty="0"/>
          </a:p>
          <a:p>
            <a:pPr>
              <a:lnSpc>
                <a:spcPct val="90000"/>
              </a:lnSpc>
              <a:buFont typeface="Wingdings" pitchFamily="2" charset="2"/>
              <a:buNone/>
            </a:pPr>
            <a:r>
              <a:rPr lang="en-US" dirty="0"/>
              <a:t> </a:t>
            </a:r>
            <a:r>
              <a:rPr lang="en-US" dirty="0">
                <a:latin typeface="Liberation Serif" panose="02020603050405020304" pitchFamily="18" charset="0"/>
              </a:rPr>
              <a:t> 	</a:t>
            </a:r>
            <a:r>
              <a:rPr lang="en-US" dirty="0"/>
              <a:t>	</a:t>
            </a:r>
          </a:p>
        </p:txBody>
      </p:sp>
      <p:sp>
        <p:nvSpPr>
          <p:cNvPr id="5" name="Footer Placeholder 4"/>
          <p:cNvSpPr>
            <a:spLocks noGrp="1"/>
          </p:cNvSpPr>
          <p:nvPr>
            <p:ph type="ftr" sz="quarter" idx="11"/>
          </p:nvPr>
        </p:nvSpPr>
        <p:spPr/>
        <p:txBody>
          <a:bodyPr/>
          <a:lstStyle/>
          <a:p>
            <a:pPr>
              <a:defRPr/>
            </a:pPr>
            <a:r>
              <a:rPr lang="en-US" sz="800" dirty="0"/>
              <a:t>Copyright © 2015 John Wiley &amp; Sons, Inc. All rights reserved. </a:t>
            </a:r>
          </a:p>
        </p:txBody>
      </p:sp>
    </p:spTree>
    <p:extLst>
      <p:ext uri="{BB962C8B-B14F-4D97-AF65-F5344CB8AC3E}">
        <p14:creationId xmlns:p14="http://schemas.microsoft.com/office/powerpoint/2010/main" val="295304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a:xfrm>
            <a:off x="1752600" y="1368160"/>
            <a:ext cx="3628520" cy="5068443"/>
          </a:xfrm>
        </p:spPr>
        <p:txBody>
          <a:bodyPr/>
          <a:lstStyle/>
          <a:p>
            <a:pPr marL="0" indent="0">
              <a:lnSpc>
                <a:spcPct val="110000"/>
              </a:lnSpc>
              <a:spcBef>
                <a:spcPts val="0"/>
              </a:spcBef>
              <a:buNone/>
            </a:pPr>
            <a:r>
              <a:rPr lang="en-US" sz="1600" dirty="0">
                <a:latin typeface="Liberation Serif" panose="02020603050405020304" pitchFamily="18" charset="0"/>
              </a:rPr>
              <a:t>Study </a:t>
            </a:r>
            <a:r>
              <a:rPr lang="en-US" sz="1600" b="1" dirty="0">
                <a:latin typeface="Liberation Serif" panose="02020603050405020304" pitchFamily="18" charset="0"/>
              </a:rPr>
              <a:t>Figure 2.19</a:t>
            </a:r>
            <a:r>
              <a:rPr lang="en-US" sz="1600" dirty="0">
                <a:latin typeface="Liberation Serif" panose="02020603050405020304" pitchFamily="18" charset="0"/>
              </a:rPr>
              <a:t>, the infant mortality rate (IMR) by state in the United States. </a:t>
            </a:r>
            <a:r>
              <a:rPr lang="en-US" sz="1600" b="1" dirty="0">
                <a:latin typeface="Liberation Serif" panose="02020603050405020304" pitchFamily="18" charset="0"/>
              </a:rPr>
              <a:t>Hypothesize why the IMR is low in some regions of the country and high in others</a:t>
            </a:r>
            <a:r>
              <a:rPr lang="en-US" sz="1600" dirty="0">
                <a:latin typeface="Liberation Serif" panose="02020603050405020304" pitchFamily="18" charset="0"/>
              </a:rPr>
              <a:t>. Shift scales in your mind, and take one state and choose one state to consider: how do you think IMR varies within this state? </a:t>
            </a:r>
          </a:p>
          <a:p>
            <a:pPr marL="0" indent="0">
              <a:lnSpc>
                <a:spcPct val="110000"/>
              </a:lnSpc>
              <a:spcBef>
                <a:spcPts val="0"/>
              </a:spcBef>
              <a:buNone/>
            </a:pPr>
            <a:endParaRPr lang="en-US" sz="1600" dirty="0">
              <a:latin typeface="Liberation Serif" panose="02020603050405020304" pitchFamily="18" charset="0"/>
            </a:endParaRPr>
          </a:p>
          <a:p>
            <a:pPr marL="0" indent="0">
              <a:lnSpc>
                <a:spcPct val="110000"/>
              </a:lnSpc>
              <a:spcBef>
                <a:spcPts val="0"/>
              </a:spcBef>
              <a:buNone/>
            </a:pPr>
            <a:r>
              <a:rPr lang="en-US" sz="1600" dirty="0">
                <a:latin typeface="Liberation Serif" panose="02020603050405020304" pitchFamily="18" charset="0"/>
              </a:rPr>
              <a:t>What </a:t>
            </a:r>
            <a:r>
              <a:rPr lang="en-US" sz="1600" b="1" dirty="0">
                <a:latin typeface="Liberation Serif" panose="02020603050405020304" pitchFamily="18" charset="0"/>
              </a:rPr>
              <a:t>other factors</a:t>
            </a:r>
            <a:r>
              <a:rPr lang="en-US" sz="1600" dirty="0">
                <a:latin typeface="Liberation Serif" panose="02020603050405020304" pitchFamily="18" charset="0"/>
              </a:rPr>
              <a:t> are involved at this scale and this level of generalization to explain the pattern of IMRs? Use the population Internet sites listed at the end of this chapter to determine whether your hypotheses are correct.</a:t>
            </a:r>
          </a:p>
        </p:txBody>
      </p:sp>
      <p:pic>
        <p:nvPicPr>
          <p:cNvPr id="7" name="Picture 6" descr="t0002-nu.jpg"/>
          <p:cNvPicPr>
            <a:picLocks noChangeAspect="1"/>
          </p:cNvPicPr>
          <p:nvPr/>
        </p:nvPicPr>
        <p:blipFill>
          <a:blip r:embed="rId3" cstate="print"/>
          <a:stretch>
            <a:fillRect/>
          </a:stretch>
        </p:blipFill>
        <p:spPr>
          <a:xfrm>
            <a:off x="4267200" y="167752"/>
            <a:ext cx="3657600" cy="1207008"/>
          </a:xfrm>
          <a:prstGeom prst="rect">
            <a:avLst/>
          </a:prstGeom>
        </p:spPr>
      </p:pic>
      <p:sp>
        <p:nvSpPr>
          <p:cNvPr id="6" name="Footer Placeholder 5"/>
          <p:cNvSpPr>
            <a:spLocks noGrp="1"/>
          </p:cNvSpPr>
          <p:nvPr>
            <p:ph type="ftr" sz="quarter" idx="11"/>
          </p:nvPr>
        </p:nvSpPr>
        <p:spPr/>
        <p:txBody>
          <a:bodyPr/>
          <a:lstStyle/>
          <a:p>
            <a:pPr>
              <a:defRPr/>
            </a:pPr>
            <a:r>
              <a:rPr lang="en-US" sz="800" dirty="0"/>
              <a:t>Copyright © 2015 John Wiley &amp; Sons, Inc. All rights reserved. </a:t>
            </a:r>
          </a:p>
        </p:txBody>
      </p:sp>
      <p:sp>
        <p:nvSpPr>
          <p:cNvPr id="8" name="TextBox 7"/>
          <p:cNvSpPr txBox="1"/>
          <p:nvPr/>
        </p:nvSpPr>
        <p:spPr>
          <a:xfrm>
            <a:off x="5269015" y="4857641"/>
            <a:ext cx="5061527" cy="276999"/>
          </a:xfrm>
          <a:prstGeom prst="rect">
            <a:avLst/>
          </a:prstGeom>
          <a:noFill/>
        </p:spPr>
        <p:txBody>
          <a:bodyPr wrap="square" rtlCol="0">
            <a:spAutoFit/>
          </a:bodyPr>
          <a:lstStyle/>
          <a:p>
            <a:r>
              <a:rPr lang="en-US" sz="1200" dirty="0">
                <a:latin typeface="Liberation Serif" panose="02020603050405020304" pitchFamily="18" charset="0"/>
                <a:cs typeface="Liberation Serif" panose="02020603050405020304" pitchFamily="18" charset="0"/>
              </a:rPr>
              <a:t>Data from: Centers for Disease Control, National Vital Statistics Reports, 2010.</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480" y="1524901"/>
            <a:ext cx="5120640" cy="3321098"/>
          </a:xfrm>
          <a:prstGeom prst="rect">
            <a:avLst/>
          </a:prstGeom>
        </p:spPr>
      </p:pic>
    </p:spTree>
    <p:extLst>
      <p:ext uri="{BB962C8B-B14F-4D97-AF65-F5344CB8AC3E}">
        <p14:creationId xmlns:p14="http://schemas.microsoft.com/office/powerpoint/2010/main" val="3542108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ormAutofit/>
          </a:bodyPr>
          <a:lstStyle/>
          <a:p>
            <a:pPr>
              <a:defRPr/>
            </a:pPr>
            <a:r>
              <a:rPr lang="en-US" sz="4000" dirty="0">
                <a:latin typeface="Liberation Serif" panose="02020603050405020304" pitchFamily="18" charset="0"/>
              </a:rPr>
              <a:t>Influence on Health and Well-Being </a:t>
            </a:r>
          </a:p>
        </p:txBody>
      </p:sp>
      <p:sp>
        <p:nvSpPr>
          <p:cNvPr id="21506" name="Rectangle 3"/>
          <p:cNvSpPr>
            <a:spLocks noGrp="1" noChangeArrowheads="1"/>
          </p:cNvSpPr>
          <p:nvPr>
            <p:ph idx="1"/>
          </p:nvPr>
        </p:nvSpPr>
        <p:spPr/>
        <p:txBody>
          <a:bodyPr/>
          <a:lstStyle/>
          <a:p>
            <a:r>
              <a:rPr lang="en-US" dirty="0">
                <a:latin typeface="Liberation Serif" panose="02020603050405020304" pitchFamily="18" charset="0"/>
              </a:rPr>
              <a:t>Health is closely related to location and environment</a:t>
            </a:r>
          </a:p>
          <a:p>
            <a:r>
              <a:rPr lang="en-US" dirty="0">
                <a:latin typeface="Liberation Serif" panose="02020603050405020304" pitchFamily="18" charset="0"/>
              </a:rPr>
              <a:t>When an outbreak of a particular disease occurs its source and diffusion are studied by specialists in medical geography</a:t>
            </a:r>
          </a:p>
          <a:p>
            <a:r>
              <a:rPr lang="en-US" dirty="0">
                <a:latin typeface="Liberation Serif" panose="02020603050405020304" pitchFamily="18" charset="0"/>
              </a:rPr>
              <a:t>Medical geographers study diseases, and they also use locational analysis to predict diffusion and prescribe prevention strategies </a:t>
            </a:r>
          </a:p>
          <a:p>
            <a:endParaRPr lang="en-US" dirty="0"/>
          </a:p>
          <a:p>
            <a:endParaRPr lang="en-US" dirty="0"/>
          </a:p>
          <a:p>
            <a:endParaRPr lang="en-US" dirty="0"/>
          </a:p>
          <a:p>
            <a:endParaRPr lang="en-US" dirty="0"/>
          </a:p>
          <a:p>
            <a:pPr>
              <a:buFont typeface="Wingdings" pitchFamily="2" charset="2"/>
              <a:buNone/>
            </a:pPr>
            <a:endParaRPr lang="en-US" dirty="0"/>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p>
        </p:txBody>
      </p:sp>
    </p:spTree>
    <p:extLst>
      <p:ext uri="{BB962C8B-B14F-4D97-AF65-F5344CB8AC3E}">
        <p14:creationId xmlns:p14="http://schemas.microsoft.com/office/powerpoint/2010/main" val="1599749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latin typeface="Liberation Serif" panose="02020603050405020304" pitchFamily="18" charset="0"/>
              </a:rPr>
              <a:t>Infectious Diseases </a:t>
            </a:r>
          </a:p>
        </p:txBody>
      </p:sp>
      <p:sp>
        <p:nvSpPr>
          <p:cNvPr id="23554" name="Rectangle 3"/>
          <p:cNvSpPr>
            <a:spLocks noGrp="1" noChangeArrowheads="1"/>
          </p:cNvSpPr>
          <p:nvPr>
            <p:ph idx="1"/>
          </p:nvPr>
        </p:nvSpPr>
        <p:spPr/>
        <p:txBody>
          <a:bodyPr/>
          <a:lstStyle/>
          <a:p>
            <a:r>
              <a:rPr lang="en-US" dirty="0" smtClean="0">
                <a:latin typeface="Liberation Serif" panose="02020603050405020304" pitchFamily="18" charset="0"/>
              </a:rPr>
              <a:t>65% of all diseases are infectious</a:t>
            </a:r>
          </a:p>
          <a:p>
            <a:endParaRPr lang="en-US" dirty="0" smtClean="0">
              <a:latin typeface="Liberation Serif" panose="02020603050405020304" pitchFamily="18" charset="0"/>
            </a:endParaRPr>
          </a:p>
          <a:p>
            <a:r>
              <a:rPr lang="en-US" dirty="0" err="1" smtClean="0">
                <a:latin typeface="Liberation Serif" panose="02020603050405020304" pitchFamily="18" charset="0"/>
              </a:rPr>
              <a:t>Nonvectored</a:t>
            </a:r>
            <a:endParaRPr lang="en-US" dirty="0" smtClean="0">
              <a:latin typeface="Liberation Serif" panose="02020603050405020304" pitchFamily="18" charset="0"/>
            </a:endParaRPr>
          </a:p>
          <a:p>
            <a:pPr lvl="1"/>
            <a:r>
              <a:rPr lang="en-US" dirty="0" smtClean="0">
                <a:latin typeface="Liberation Serif" panose="02020603050405020304" pitchFamily="18" charset="0"/>
              </a:rPr>
              <a:t>Transmitted from person to person</a:t>
            </a:r>
          </a:p>
          <a:p>
            <a:pPr lvl="1"/>
            <a:r>
              <a:rPr lang="en-US" dirty="0" smtClean="0">
                <a:latin typeface="Liberation Serif" panose="02020603050405020304" pitchFamily="18" charset="0"/>
              </a:rPr>
              <a:t>Ex. HIV/AIDS, Influenza, Common Cold</a:t>
            </a: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p>
        </p:txBody>
      </p:sp>
    </p:spTree>
    <p:extLst>
      <p:ext uri="{BB962C8B-B14F-4D97-AF65-F5344CB8AC3E}">
        <p14:creationId xmlns:p14="http://schemas.microsoft.com/office/powerpoint/2010/main" val="3899129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latin typeface="Liberation Serif" panose="02020603050405020304" pitchFamily="18" charset="0"/>
              </a:rPr>
              <a:t>Infectious Diseases </a:t>
            </a:r>
          </a:p>
        </p:txBody>
      </p:sp>
      <p:sp>
        <p:nvSpPr>
          <p:cNvPr id="23554" name="Rectangle 3"/>
          <p:cNvSpPr>
            <a:spLocks noGrp="1" noChangeArrowheads="1"/>
          </p:cNvSpPr>
          <p:nvPr>
            <p:ph idx="1"/>
          </p:nvPr>
        </p:nvSpPr>
        <p:spPr/>
        <p:txBody>
          <a:bodyPr/>
          <a:lstStyle/>
          <a:p>
            <a:r>
              <a:rPr lang="en-US" dirty="0" smtClean="0">
                <a:latin typeface="Liberation Serif" panose="02020603050405020304" pitchFamily="18" charset="0"/>
              </a:rPr>
              <a:t>VECTORED</a:t>
            </a:r>
          </a:p>
          <a:p>
            <a:pPr lvl="1"/>
            <a:r>
              <a:rPr lang="en-US" dirty="0" smtClean="0">
                <a:latin typeface="Liberation Serif" panose="02020603050405020304" pitchFamily="18" charset="0"/>
              </a:rPr>
              <a:t>Disease is spread by an vector, such as a mosquito, tick, snail, fleas, etc. </a:t>
            </a:r>
          </a:p>
          <a:p>
            <a:pPr lvl="2"/>
            <a:r>
              <a:rPr lang="en-US" dirty="0" smtClean="0">
                <a:latin typeface="Liberation Serif" panose="02020603050405020304" pitchFamily="18" charset="0"/>
              </a:rPr>
              <a:t>Malaria – </a:t>
            </a:r>
            <a:r>
              <a:rPr lang="en-US" i="1" dirty="0" smtClean="0">
                <a:latin typeface="Liberation Serif" panose="02020603050405020304" pitchFamily="18" charset="0"/>
              </a:rPr>
              <a:t>Mosquito</a:t>
            </a:r>
          </a:p>
          <a:p>
            <a:pPr lvl="2"/>
            <a:r>
              <a:rPr lang="en-US" dirty="0" smtClean="0">
                <a:latin typeface="Liberation Serif" panose="02020603050405020304" pitchFamily="18" charset="0"/>
              </a:rPr>
              <a:t>Sleeping Sickness </a:t>
            </a:r>
            <a:r>
              <a:rPr lang="en-US" dirty="0">
                <a:latin typeface="Liberation Serif" panose="02020603050405020304" pitchFamily="18" charset="0"/>
              </a:rPr>
              <a:t>– </a:t>
            </a:r>
            <a:r>
              <a:rPr lang="en-US" dirty="0" smtClean="0">
                <a:latin typeface="Liberation Serif" panose="02020603050405020304" pitchFamily="18" charset="0"/>
              </a:rPr>
              <a:t> </a:t>
            </a:r>
            <a:r>
              <a:rPr lang="en-US" i="1" dirty="0" smtClean="0">
                <a:latin typeface="Liberation Serif" panose="02020603050405020304" pitchFamily="18" charset="0"/>
              </a:rPr>
              <a:t>Tsetse fly</a:t>
            </a:r>
          </a:p>
          <a:p>
            <a:endParaRPr lang="en-US" dirty="0" smtClean="0">
              <a:latin typeface="Liberation Serif" panose="02020603050405020304" pitchFamily="18" charset="0"/>
            </a:endParaRPr>
          </a:p>
          <a:p>
            <a:r>
              <a:rPr lang="en-US" dirty="0" smtClean="0">
                <a:latin typeface="Liberation Serif" panose="02020603050405020304" pitchFamily="18" charset="0"/>
              </a:rPr>
              <a:t>HIV/AIDS- </a:t>
            </a:r>
            <a:r>
              <a:rPr lang="en-US" i="1" dirty="0" err="1" smtClean="0">
                <a:latin typeface="Liberation Serif" panose="02020603050405020304" pitchFamily="18" charset="0"/>
              </a:rPr>
              <a:t>Nonvectored</a:t>
            </a:r>
            <a:endParaRPr lang="en-US" i="1"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p>
        </p:txBody>
      </p:sp>
    </p:spTree>
    <p:extLst>
      <p:ext uri="{BB962C8B-B14F-4D97-AF65-F5344CB8AC3E}">
        <p14:creationId xmlns:p14="http://schemas.microsoft.com/office/powerpoint/2010/main" val="692271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rtlCol="0">
            <a:normAutofit/>
          </a:bodyPr>
          <a:lstStyle/>
          <a:p>
            <a:pPr>
              <a:defRPr/>
            </a:pPr>
            <a:r>
              <a:rPr lang="en-US" dirty="0">
                <a:latin typeface="Liberation Serif" panose="02020603050405020304" pitchFamily="18" charset="0"/>
              </a:rPr>
              <a:t>Chronic and Genetic Diseases </a:t>
            </a:r>
          </a:p>
        </p:txBody>
      </p:sp>
      <p:sp>
        <p:nvSpPr>
          <p:cNvPr id="25602" name="Rectangle 3"/>
          <p:cNvSpPr>
            <a:spLocks noGrp="1" noChangeArrowheads="1"/>
          </p:cNvSpPr>
          <p:nvPr>
            <p:ph idx="1"/>
          </p:nvPr>
        </p:nvSpPr>
        <p:spPr/>
        <p:txBody>
          <a:bodyPr/>
          <a:lstStyle/>
          <a:p>
            <a:r>
              <a:rPr lang="en-US" dirty="0" smtClean="0">
                <a:latin typeface="Liberation Serif" panose="02020603050405020304" pitchFamily="18" charset="0"/>
              </a:rPr>
              <a:t>Also called degenerative diseases</a:t>
            </a:r>
          </a:p>
          <a:p>
            <a:r>
              <a:rPr lang="en-US" dirty="0" smtClean="0">
                <a:latin typeface="Liberation Serif" panose="02020603050405020304" pitchFamily="18" charset="0"/>
              </a:rPr>
              <a:t>Afflict middle and old age populations</a:t>
            </a:r>
          </a:p>
          <a:p>
            <a:r>
              <a:rPr lang="en-US" dirty="0" smtClean="0">
                <a:latin typeface="Liberation Serif" panose="02020603050405020304" pitchFamily="18" charset="0"/>
              </a:rPr>
              <a:t>100 years ago in the United States: tuberculosis, pneumonia, and heart diseases </a:t>
            </a:r>
          </a:p>
          <a:p>
            <a:r>
              <a:rPr lang="en-US" dirty="0" smtClean="0">
                <a:latin typeface="Liberation Serif" panose="02020603050405020304" pitchFamily="18" charset="0"/>
              </a:rPr>
              <a:t>Today: Cancer, heart disease, stroke and accidents are the leading causes of death in the United States</a:t>
            </a:r>
          </a:p>
        </p:txBody>
      </p:sp>
      <p:sp>
        <p:nvSpPr>
          <p:cNvPr id="4" name="Footer Placeholder 3"/>
          <p:cNvSpPr>
            <a:spLocks noGrp="1"/>
          </p:cNvSpPr>
          <p:nvPr>
            <p:ph type="ftr" sz="quarter" idx="11"/>
          </p:nvPr>
        </p:nvSpPr>
        <p:spPr/>
        <p:txBody>
          <a:bodyPr/>
          <a:lstStyle/>
          <a:p>
            <a:pPr>
              <a:defRPr/>
            </a:pPr>
            <a:r>
              <a:rPr lang="en-US" sz="800" dirty="0"/>
              <a:t>Copyright © 2015 John Wiley &amp; Sons, Inc. All rights reserved. </a:t>
            </a:r>
          </a:p>
        </p:txBody>
      </p:sp>
    </p:spTree>
    <p:extLst>
      <p:ext uri="{BB962C8B-B14F-4D97-AF65-F5344CB8AC3E}">
        <p14:creationId xmlns:p14="http://schemas.microsoft.com/office/powerpoint/2010/main" val="3042146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Widescreen</PresentationFormat>
  <Paragraphs>89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Liberation Serif</vt:lpstr>
      <vt:lpstr>Wingdings</vt:lpstr>
      <vt:lpstr>Office Theme</vt:lpstr>
      <vt:lpstr>Population Composition </vt:lpstr>
      <vt:lpstr>Population Composition (cont’d)</vt:lpstr>
      <vt:lpstr>PowerPoint Presentation</vt:lpstr>
      <vt:lpstr>Key Question: How Does the Geography of Health Influence Population Dynamics?</vt:lpstr>
      <vt:lpstr>PowerPoint Presentation</vt:lpstr>
      <vt:lpstr>Influence on Health and Well-Being </vt:lpstr>
      <vt:lpstr>Infectious Diseases </vt:lpstr>
      <vt:lpstr>Infectious Diseases </vt:lpstr>
      <vt:lpstr>Chronic and Genetic Diseases </vt:lpstr>
      <vt:lpstr>Population and Government </vt:lpstr>
      <vt:lpstr>Restrictive population policies</vt:lpstr>
      <vt:lpstr>PowerPoint Presentation</vt:lpstr>
    </vt:vector>
  </TitlesOfParts>
  <Company>Prince William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A. Newell</dc:creator>
  <cp:lastModifiedBy>Tiffany A. Newell</cp:lastModifiedBy>
  <cp:revision>3</cp:revision>
  <dcterms:created xsi:type="dcterms:W3CDTF">2016-10-24T13:43:18Z</dcterms:created>
  <dcterms:modified xsi:type="dcterms:W3CDTF">2016-10-24T13:46:30Z</dcterms:modified>
</cp:coreProperties>
</file>