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73" r:id="rId6"/>
    <p:sldId id="274" r:id="rId7"/>
    <p:sldId id="259" r:id="rId8"/>
    <p:sldId id="271" r:id="rId9"/>
    <p:sldId id="272" r:id="rId10"/>
    <p:sldId id="263" r:id="rId11"/>
    <p:sldId id="265" r:id="rId12"/>
    <p:sldId id="275" r:id="rId13"/>
    <p:sldId id="277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0066"/>
    <a:srgbClr val="3333CC"/>
    <a:srgbClr val="000066"/>
    <a:srgbClr val="66FF66"/>
    <a:srgbClr val="00FF00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8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702F0A-F5AA-4F93-A55F-63FFA1A11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9ECEA-5D47-40D3-9BCA-68963EBA2A44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D042B-4510-4F0C-B322-03F353824208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16FB6-3993-4A49-999D-AECDCC1CEAFF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605C6-89C1-48D7-8297-B76B90CE84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1769C-5713-4B26-ABE6-18AE68C15159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E9392-7B55-4AAA-B3C4-DC8BCB6468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68FF4-BDF8-4F63-87D0-14A41E8F534C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2FDA6-E57A-4581-957C-7865124696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4B15-1F0B-4E86-AD51-8FEF34A65301}" type="datetime1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B7C9-6361-4303-84FE-261BCCBBE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BC3CB-C269-4737-94D5-D99555856858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4BCC0-24A2-4C74-9DBA-30B03CBBAD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EBDB7-4EA2-42DE-95A0-274AA6A6E6A1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9B8A1-CAAD-400B-81A5-DAA5E2A5C2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70611-74B8-402E-8F65-96ADF20993C6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9B621-F657-4FDA-A3D6-0F57101A8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B109B-6E73-42C2-877A-0C6D6C12E107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72E9C-4005-4A85-A8DC-D70F75396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A5B3C-9401-40FA-A4AA-DAE46E18C1E1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4A0C8-D3D7-4917-BBED-8A190EB3DF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723B7-F0C2-4740-B501-D3F5EA84C558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ED033-C07D-4ECA-9DED-08ED31550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75077-F2D7-4F01-868C-15FEDD027D53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4F390-A583-4F22-BF29-09645E1A6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4C15E-F936-4249-BC44-871CD97339B9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92691DE-3190-4F6E-A7A8-570BF7FDAA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F913525-33F2-4EC3-A990-16CDDA18FC93}" type="datetime1">
              <a:rPr lang="en-US" smtClean="0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5497AF7-43A3-47D7-9062-F1B84B461A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p scale cartoon"/>
          <p:cNvPicPr>
            <a:picLocks noChangeAspect="1" noChangeArrowheads="1"/>
          </p:cNvPicPr>
          <p:nvPr/>
        </p:nvPicPr>
        <p:blipFill>
          <a:blip r:embed="rId2" cstate="print"/>
          <a:srcRect t="8861" b="6329"/>
          <a:stretch>
            <a:fillRect/>
          </a:stretch>
        </p:blipFill>
        <p:spPr bwMode="auto">
          <a:xfrm>
            <a:off x="2514600" y="1524000"/>
            <a:ext cx="4311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CBattleDamaged"/>
              </a:rPr>
              <a:t>Map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AC4FE-71EA-442A-B625-15B78DC840A3}" type="slidenum">
              <a:rPr lang="en-US"/>
              <a:pPr/>
              <a:t>10</a:t>
            </a:fld>
            <a:endParaRPr lang="en-US"/>
          </a:p>
        </p:txBody>
      </p:sp>
      <p:pic>
        <p:nvPicPr>
          <p:cNvPr id="11269" name="Picture 4" descr="map_scale"/>
          <p:cNvPicPr>
            <a:picLocks noChangeAspect="1" noChangeArrowheads="1"/>
          </p:cNvPicPr>
          <p:nvPr/>
        </p:nvPicPr>
        <p:blipFill>
          <a:blip r:embed="rId2" cstate="print"/>
          <a:srcRect l="12500" t="12325" r="15834" b="15538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657600"/>
            <a:ext cx="8686800" cy="1981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  <a:latin typeface="Garamond" pitchFamily="18" charset="0"/>
              </a:rPr>
              <a:t>What is true at one scale may not be true at a different </a:t>
            </a:r>
            <a:r>
              <a:rPr lang="en-US" sz="6000" b="1" dirty="0" smtClean="0">
                <a:solidFill>
                  <a:schemeClr val="bg1"/>
                </a:solidFill>
                <a:latin typeface="Garamond" pitchFamily="18" charset="0"/>
              </a:rPr>
              <a:t>scale</a:t>
            </a:r>
            <a:endParaRPr lang="en-US" sz="6000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2291" name="Picture 3" descr="687260_l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2547938" cy="2971800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71800" y="533400"/>
            <a:ext cx="6172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6000" b="1" dirty="0"/>
              <a:t>Beware the fallacy of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6000" b="1" dirty="0"/>
              <a:t>absolute </a:t>
            </a:r>
            <a:r>
              <a:rPr lang="en-US" sz="6000" b="1" dirty="0" smtClean="0"/>
              <a:t>truth!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An image or picture of the way space is organized as determined by an individual’s perception, impression, and knowledge of that space; also known as a cognitive </a:t>
            </a:r>
            <a:r>
              <a:rPr lang="en-US" sz="4000" dirty="0" smtClean="0"/>
              <a:t>map</a:t>
            </a:r>
            <a:endParaRPr lang="en-US" sz="4000" dirty="0" smtClean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A96AC3-CCC8-4254-B227-4ED9A4D3B3B2}" type="slidenum">
              <a:rPr lang="en-US"/>
              <a:pPr/>
              <a:t>12</a:t>
            </a:fld>
            <a:endParaRPr lang="en-US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209800" y="533400"/>
            <a:ext cx="44577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Mental </a:t>
            </a:r>
            <a:r>
              <a:rPr lang="en-US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Map</a:t>
            </a:r>
            <a:endParaRPr lang="en-US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MENTAL MAP ACTIVITY!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4BCC0-24A2-4C74-9DBA-30B03CBBAD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62A2B7-3423-4049-9225-04D374DC3CB8}" type="slidenum">
              <a:rPr lang="en-US"/>
              <a:pPr/>
              <a:t>14</a:t>
            </a:fld>
            <a:endParaRPr lang="en-US"/>
          </a:p>
        </p:txBody>
      </p:sp>
      <p:pic>
        <p:nvPicPr>
          <p:cNvPr id="14339" name="Picture 2" descr="03_1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l="-458" t="2756"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tx1"/>
                </a:solidFill>
              </a:rPr>
              <a:t>Size and Scale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991600" cy="5364163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4400" b="1" u="sng" dirty="0" smtClean="0">
                <a:latin typeface="Times New Roman" pitchFamily="18" charset="0"/>
              </a:rPr>
              <a:t>Scale</a:t>
            </a:r>
            <a:r>
              <a:rPr lang="en-US" sz="4400" dirty="0" smtClean="0">
                <a:latin typeface="Times New Roman" pitchFamily="18" charset="0"/>
              </a:rPr>
              <a:t>: </a:t>
            </a:r>
            <a:r>
              <a:rPr lang="en-US" sz="4400" dirty="0" smtClean="0">
                <a:latin typeface="Times New Roman" pitchFamily="18" charset="0"/>
              </a:rPr>
              <a:t>relationship </a:t>
            </a:r>
            <a:r>
              <a:rPr lang="en-US" sz="4400" dirty="0" err="1" smtClean="0">
                <a:latin typeface="Times New Roman" pitchFamily="18" charset="0"/>
              </a:rPr>
              <a:t>btwn</a:t>
            </a:r>
            <a:r>
              <a:rPr lang="en-US" sz="4400" dirty="0" smtClean="0">
                <a:latin typeface="Times New Roman" pitchFamily="18" charset="0"/>
              </a:rPr>
              <a:t>. distance </a:t>
            </a:r>
            <a:r>
              <a:rPr lang="en-US" sz="4400" dirty="0" smtClean="0">
                <a:latin typeface="Times New Roman" pitchFamily="18" charset="0"/>
              </a:rPr>
              <a:t>on the map </a:t>
            </a:r>
            <a:r>
              <a:rPr lang="en-US" sz="4400" dirty="0" smtClean="0">
                <a:latin typeface="Times New Roman" pitchFamily="18" charset="0"/>
              </a:rPr>
              <a:t>&amp; true </a:t>
            </a:r>
            <a:r>
              <a:rPr lang="en-US" sz="4400" dirty="0" smtClean="0">
                <a:latin typeface="Times New Roman" pitchFamily="18" charset="0"/>
              </a:rPr>
              <a:t>distance on </a:t>
            </a:r>
            <a:r>
              <a:rPr lang="en-US" sz="4400" dirty="0" smtClean="0">
                <a:latin typeface="Times New Roman" pitchFamily="18" charset="0"/>
              </a:rPr>
              <a:t>the Earth’s surface</a:t>
            </a:r>
            <a:endParaRPr lang="en-US" sz="4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</a:rPr>
              <a:t>Scale can be represented 3 different ways:</a:t>
            </a:r>
          </a:p>
          <a:p>
            <a:pPr lvl="1" eaLnBrk="1" hangingPunct="1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Local</a:t>
            </a:r>
          </a:p>
          <a:p>
            <a:pPr lvl="1" eaLnBrk="1" hangingPunct="1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Regional</a:t>
            </a:r>
          </a:p>
          <a:p>
            <a:pPr lvl="1" eaLnBrk="1" hangingPunct="1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Global</a:t>
            </a:r>
            <a:endParaRPr lang="en-US" altLang="zh-CN" sz="44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C143D-8739-4452-8DC8-46C4EB15EFFE}" type="slidenum">
              <a:rPr lang="en-US"/>
              <a:pPr/>
              <a:t>2</a:t>
            </a:fld>
            <a:endParaRPr lang="en-US"/>
          </a:p>
        </p:txBody>
      </p:sp>
      <p:pic>
        <p:nvPicPr>
          <p:cNvPr id="3077" name="Picture 4" descr="j0395938"/>
          <p:cNvPicPr>
            <a:picLocks noChangeAspect="1" noChangeArrowheads="1"/>
          </p:cNvPicPr>
          <p:nvPr/>
        </p:nvPicPr>
        <p:blipFill>
          <a:blip r:embed="rId3" cstate="print"/>
          <a:srcRect r="7317" b="9749"/>
          <a:stretch>
            <a:fillRect/>
          </a:stretch>
        </p:blipFill>
        <p:spPr bwMode="auto">
          <a:xfrm>
            <a:off x="4876800" y="3821113"/>
            <a:ext cx="3505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4038600" y="1676400"/>
            <a:ext cx="2133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Scale</a:t>
            </a:r>
          </a:p>
        </p:txBody>
      </p:sp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77624D-BC3D-48D9-8562-A9AE7DC859E0}" type="slidenum">
              <a:rPr lang="en-US"/>
              <a:pPr/>
              <a:t>3</a:t>
            </a:fld>
            <a:endParaRPr lang="en-US"/>
          </a:p>
        </p:txBody>
      </p:sp>
      <p:pic>
        <p:nvPicPr>
          <p:cNvPr id="4099" name="Picture 2" descr="deblij_ch01_fig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deblij_ch01_fig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deblij_ch01_fig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1525"/>
            <a:ext cx="91440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915400" cy="14700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</a:rPr>
              <a:t>Scale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</a:rPr>
              <a:t>is a powerful concept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</a:rPr>
              <a:t>because: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en-US" sz="4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5000"/>
            <a:ext cx="8839200" cy="5257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</a:rPr>
              <a:t>Processes operating at different scales influence one 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</a:rPr>
              <a:t>another</a:t>
            </a:r>
            <a:endParaRPr lang="en-US" sz="4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sz="4800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What is occurring across scales provides context for us to understand a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phenomenon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How to use the Scale</a:t>
            </a:r>
          </a:p>
        </p:txBody>
      </p:sp>
      <p:sp>
        <p:nvSpPr>
          <p:cNvPr id="6152" name="Rectangle 11"/>
          <p:cNvSpPr>
            <a:spLocks noGrp="1" noChangeArrowheads="1"/>
          </p:cNvSpPr>
          <p:nvPr>
            <p:ph idx="1"/>
          </p:nvPr>
        </p:nvSpPr>
        <p:spPr>
          <a:xfrm>
            <a:off x="-152400" y="1752600"/>
            <a:ext cx="9144000" cy="36877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To calculate distance measure the distance on the map and then place on the scale to measure the true distance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75849-D3CC-45AD-808F-9878C54E7AF1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>
              <a:latin typeface="Comic Sans MS" pitchFamily="66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58000" y="3962400"/>
            <a:ext cx="2081213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1000" y="3581400"/>
            <a:ext cx="2895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429000" y="3657600"/>
            <a:ext cx="320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Be careful to make sure you have the correct unit.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Many maps have both miles and kilometers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ADCA7C-5C22-4C7B-99ED-2052B91686C5}" type="slidenum">
              <a:rPr lang="en-US"/>
              <a:pPr/>
              <a:t>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300513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29670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omic Sans MS" pitchFamily="66" charset="0"/>
              </a:rPr>
              <a:t>Comparing </a:t>
            </a:r>
            <a:r>
              <a:rPr lang="en-US" sz="3600" b="1" dirty="0" smtClean="0">
                <a:latin typeface="Comic Sans MS" pitchFamily="66" charset="0"/>
              </a:rPr>
              <a:t>Maps </a:t>
            </a:r>
            <a:r>
              <a:rPr lang="en-US" sz="3600" b="1" dirty="0">
                <a:latin typeface="Comic Sans MS" pitchFamily="66" charset="0"/>
              </a:rPr>
              <a:t>of </a:t>
            </a:r>
            <a:r>
              <a:rPr lang="en-US" sz="3600" b="1" dirty="0" smtClean="0">
                <a:latin typeface="Comic Sans MS" pitchFamily="66" charset="0"/>
              </a:rPr>
              <a:t>Different Scales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 Different maps show </a:t>
            </a:r>
            <a:r>
              <a:rPr lang="en-US" sz="2800" b="1" dirty="0">
                <a:latin typeface="Comic Sans MS" pitchFamily="66" charset="0"/>
              </a:rPr>
              <a:t>different levels of </a:t>
            </a:r>
            <a:r>
              <a:rPr lang="en-US" sz="2800" b="1" dirty="0" smtClean="0">
                <a:latin typeface="Comic Sans MS" pitchFamily="66" charset="0"/>
              </a:rPr>
              <a:t>detail</a:t>
            </a:r>
            <a:endParaRPr lang="en-US" sz="2800" b="1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Sometimes you need to show a lot detail for a small area, and sometimes you need to show little detail of a larger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area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4343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A </a:t>
            </a:r>
            <a:r>
              <a:rPr lang="en-US" sz="2000" b="1" u="sng" dirty="0">
                <a:latin typeface="Comic Sans MS" pitchFamily="66" charset="0"/>
              </a:rPr>
              <a:t>Small-Scale Map</a:t>
            </a:r>
            <a:r>
              <a:rPr lang="en-US" sz="2000" b="1" dirty="0">
                <a:latin typeface="Comic Sans MS" pitchFamily="66" charset="0"/>
              </a:rPr>
              <a:t> shows a large area with small details.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It is good for relative locations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00600" y="5410200"/>
            <a:ext cx="4114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A </a:t>
            </a:r>
            <a:r>
              <a:rPr lang="en-US" sz="2000" b="1" u="sng" dirty="0">
                <a:latin typeface="Comic Sans MS" pitchFamily="66" charset="0"/>
              </a:rPr>
              <a:t>Large-Scale Map</a:t>
            </a:r>
            <a:r>
              <a:rPr lang="en-US" sz="2000" b="1" dirty="0">
                <a:latin typeface="Comic Sans MS" pitchFamily="66" charset="0"/>
              </a:rPr>
              <a:t> shows a small area with large details.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It is good for detailed looks at small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  <p:bldP spid="26630" grpId="0" build="p"/>
      <p:bldP spid="266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</a:rPr>
              <a:t>Map Scales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The smaller the right hand number the larger the scale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of the map</a:t>
            </a:r>
          </a:p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1:75000 is a more detailed map than 1:600000 which is a small scale map</a:t>
            </a:r>
          </a:p>
        </p:txBody>
      </p:sp>
      <p:pic>
        <p:nvPicPr>
          <p:cNvPr id="8197" name="Picture 5" descr="sc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18059"/>
            <a:ext cx="4038600" cy="4090245"/>
          </a:xfrm>
          <a:noFill/>
        </p:spPr>
      </p:pic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FDA639-F5A7-4C5E-93AA-D5AEC9FA743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8F1BC-F9AF-411C-8400-78034107B278}" type="slidenum">
              <a:rPr lang="en-US"/>
              <a:pPr/>
              <a:t>8</a:t>
            </a:fld>
            <a:endParaRPr lang="en-US"/>
          </a:p>
        </p:txBody>
      </p:sp>
      <p:pic>
        <p:nvPicPr>
          <p:cNvPr id="9219" name="Picture 2" descr="chicagom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575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hicagodownt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057400"/>
            <a:ext cx="41560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2895600" y="350520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2819400" y="3505200"/>
            <a:ext cx="1828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V="1">
            <a:off x="2895600" y="29718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V="1">
            <a:off x="2819400" y="20574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73B744-259C-4F61-A149-9C4F7D7781F5}" type="slidenum">
              <a:rPr lang="en-US"/>
              <a:pPr/>
              <a:t>9</a:t>
            </a:fld>
            <a:endParaRPr lang="en-US"/>
          </a:p>
        </p:txBody>
      </p:sp>
      <p:pic>
        <p:nvPicPr>
          <p:cNvPr id="10243" name="Picture 2" descr="chicagom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575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hicagodownt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057400"/>
            <a:ext cx="41560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2895600" y="350520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2819400" y="3505200"/>
            <a:ext cx="1828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V="1">
            <a:off x="2895600" y="29718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V="1">
            <a:off x="2819400" y="20574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6019800" y="12192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dirty="0" smtClean="0">
                <a:solidFill>
                  <a:srgbClr val="FF0000"/>
                </a:solidFill>
              </a:rPr>
              <a:t>Large-scale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685800" y="55626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dirty="0">
                <a:solidFill>
                  <a:srgbClr val="FF0000"/>
                </a:solidFill>
              </a:rPr>
              <a:t>Small-scale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ART\03_18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262</Words>
  <Application>Microsoft Office PowerPoint</Application>
  <PresentationFormat>On-screen Show (4:3)</PresentationFormat>
  <Paragraphs>47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宋体</vt:lpstr>
      <vt:lpstr>Comic Sans MS</vt:lpstr>
      <vt:lpstr>Garamond</vt:lpstr>
      <vt:lpstr>Wingdings</vt:lpstr>
      <vt:lpstr>Flow</vt:lpstr>
      <vt:lpstr>Slide 1</vt:lpstr>
      <vt:lpstr>Size and Scale</vt:lpstr>
      <vt:lpstr>Scale</vt:lpstr>
      <vt:lpstr>Scale is a powerful concept because: </vt:lpstr>
      <vt:lpstr>How to use the Scale</vt:lpstr>
      <vt:lpstr>Slide 6</vt:lpstr>
      <vt:lpstr>Map Scales</vt:lpstr>
      <vt:lpstr>Slide 8</vt:lpstr>
      <vt:lpstr>Slide 9</vt:lpstr>
      <vt:lpstr>Slide 10</vt:lpstr>
      <vt:lpstr>Slide 11</vt:lpstr>
      <vt:lpstr>Slide 12</vt:lpstr>
      <vt:lpstr>MENTAL MAP ACTIVITY!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</dc:title>
  <dc:creator>Jennifer Long</dc:creator>
  <cp:lastModifiedBy>NEUMANAS</cp:lastModifiedBy>
  <cp:revision>20</cp:revision>
  <dcterms:created xsi:type="dcterms:W3CDTF">2006-08-27T18:45:47Z</dcterms:created>
  <dcterms:modified xsi:type="dcterms:W3CDTF">2013-09-10T19:46:59Z</dcterms:modified>
</cp:coreProperties>
</file>