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79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78" r:id="rId13"/>
    <p:sldId id="276" r:id="rId14"/>
    <p:sldId id="272" r:id="rId15"/>
    <p:sldId id="274" r:id="rId16"/>
    <p:sldId id="275" r:id="rId17"/>
    <p:sldId id="280" r:id="rId18"/>
    <p:sldId id="281" r:id="rId19"/>
    <p:sldId id="260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F613-DD38-432D-B1BB-2E29E9D6D26C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D7424-8395-4FC0-9FD7-5AFA1D59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41E5B-5AD5-4FBF-AB50-9B1C3BCD95E2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85203-D253-43A0-84E9-737255084E5B}" type="slidenum">
              <a:rPr lang="en-US"/>
              <a:pPr/>
              <a:t>8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9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7538" y="6248400"/>
            <a:ext cx="28940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0725" y="6221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B7DAB1-701C-4E51-B500-B60DE367C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09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800" y="138113"/>
            <a:ext cx="8785225" cy="592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39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7538" y="6248400"/>
            <a:ext cx="28940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70725" y="6221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8F3C61-0DFE-40F7-84F3-EB3418161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2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988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57538" y="6248400"/>
            <a:ext cx="28940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70725" y="6221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99EBAB-0D81-4F3D-976E-40C2E86F1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68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7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1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2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2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0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2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A5BF-D90E-461E-81B9-947F78ABE3D3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35DA-9999-46AC-9EEA-DEF73E21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6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VkYD6q4OMHfK1M&amp;tbnid=sSVm5oSrbY4_5M:&amp;ved=0CAUQjRw&amp;url=http://en.wikipedia.org/wiki/Constantinople&amp;ei=xCwvUujUIM7E4APOioDIDw&amp;bvm=bv.51773540,d.dmg&amp;psig=AFQjCNHaIOpFB_rpbTnUK66_ufAvT_fMMQ&amp;ust=1378909760521320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iverpruittmc\AppData\Local\Microsoft\Windows\Temporary Internet Files\Content.IE5\7XJQLWVR\North Stafford and surrounding ar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858"/>
            <a:ext cx="9144000" cy="53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7F1E-4442-4B3D-A901-D614DA021E21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46138"/>
          </a:xfrm>
        </p:spPr>
        <p:txBody>
          <a:bodyPr/>
          <a:lstStyle/>
          <a:p>
            <a:r>
              <a:rPr lang="en-US" sz="4400"/>
              <a:t>Exploration -  12</a:t>
            </a:r>
            <a:r>
              <a:rPr lang="en-US" sz="4400" baseline="30000"/>
              <a:t>th</a:t>
            </a:r>
            <a:r>
              <a:rPr lang="en-US" sz="4400"/>
              <a:t> to 18</a:t>
            </a:r>
            <a:r>
              <a:rPr lang="en-US" sz="4400" baseline="30000"/>
              <a:t>th</a:t>
            </a:r>
            <a:r>
              <a:rPr lang="en-US" sz="4400"/>
              <a:t> c.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4953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Portugal leads the early explorations – practical in nature</a:t>
            </a:r>
          </a:p>
          <a:p>
            <a:r>
              <a:rPr lang="en-US" dirty="0"/>
              <a:t>The astrolabe, caravel (ship) and compass assist mariners from Europe who must map what they find</a:t>
            </a:r>
          </a:p>
          <a:p>
            <a:r>
              <a:rPr lang="en-US" dirty="0"/>
              <a:t>In 1730, </a:t>
            </a:r>
            <a:r>
              <a:rPr lang="en-US" b="1" u="sng" dirty="0"/>
              <a:t>John Harrison</a:t>
            </a:r>
            <a:r>
              <a:rPr lang="en-US" dirty="0"/>
              <a:t> discovered </a:t>
            </a:r>
            <a:r>
              <a:rPr lang="en-US" u="sng" dirty="0"/>
              <a:t>longitude</a:t>
            </a:r>
            <a:r>
              <a:rPr lang="en-US" dirty="0"/>
              <a:t>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23161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3" name="Picture 11" descr="John Harrison's fourth marine timekeeper, H4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733800"/>
            <a:ext cx="252888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15C6B-1CB9-4BCA-A711-F5768BD1E552}" type="slidenum">
              <a:rPr lang="en-US"/>
              <a:pPr/>
              <a:t>11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63000" cy="9461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/>
              <a:t>Information can come from a variety of Geographic Sources</a:t>
            </a:r>
          </a:p>
        </p:txBody>
      </p:sp>
      <p:pic>
        <p:nvPicPr>
          <p:cNvPr id="13325" name="Picture 13" descr="gis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5956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953000" cy="4525963"/>
          </a:xfrm>
          <a:solidFill>
            <a:schemeClr val="bg1">
              <a:alpha val="70000"/>
            </a:schemeClr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GIS - </a:t>
            </a:r>
            <a:r>
              <a:rPr lang="en-US" b="1" u="sng">
                <a:latin typeface="Comic Sans MS" pitchFamily="66" charset="0"/>
              </a:rPr>
              <a:t>Geographic Information Systems</a:t>
            </a:r>
          </a:p>
          <a:p>
            <a:r>
              <a:rPr lang="en-US" b="1">
                <a:latin typeface="Comic Sans MS" pitchFamily="66" charset="0"/>
              </a:rPr>
              <a:t>This system collects information from a variety of sources and compiles it by computer into useful forms. </a:t>
            </a:r>
          </a:p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70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B318-64AA-45D0-B142-AC872EE2A03F}" type="slidenum">
              <a:rPr lang="en-US"/>
              <a:pPr/>
              <a:t>12</a:t>
            </a:fld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  <a:latin typeface="Comic Sans MS" pitchFamily="66" charset="0"/>
              </a:rPr>
              <a:t>Information can come from a variety of Geographic Sources</a:t>
            </a:r>
          </a:p>
        </p:txBody>
      </p:sp>
      <p:sp>
        <p:nvSpPr>
          <p:cNvPr id="75780" name="Text Box 4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4038600" cy="4038600"/>
          </a:xfrm>
          <a:solidFill>
            <a:schemeClr val="bg1">
              <a:alpha val="75000"/>
            </a:schemeClr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sz="2800" b="1" u="sng" dirty="0">
                <a:latin typeface="Comic Sans MS" pitchFamily="66" charset="0"/>
              </a:rPr>
              <a:t>Satellite Images</a:t>
            </a:r>
          </a:p>
          <a:p>
            <a:r>
              <a:rPr lang="en-US" sz="2800" b="1" dirty="0">
                <a:latin typeface="Comic Sans MS" pitchFamily="66" charset="0"/>
              </a:rPr>
              <a:t>Images taken from space have a variety of different uses:</a:t>
            </a:r>
          </a:p>
          <a:p>
            <a:pPr lvl="2"/>
            <a:r>
              <a:rPr lang="en-US" sz="2800" b="1" dirty="0">
                <a:latin typeface="Comic Sans MS" pitchFamily="66" charset="0"/>
              </a:rPr>
              <a:t>Weather</a:t>
            </a:r>
          </a:p>
          <a:p>
            <a:pPr lvl="2"/>
            <a:r>
              <a:rPr lang="en-US" sz="2800" b="1" dirty="0">
                <a:latin typeface="Comic Sans MS" pitchFamily="66" charset="0"/>
              </a:rPr>
              <a:t>Cartography</a:t>
            </a:r>
          </a:p>
          <a:p>
            <a:pPr lvl="2"/>
            <a:r>
              <a:rPr lang="en-US" sz="2800" b="1" dirty="0">
                <a:latin typeface="Comic Sans MS" pitchFamily="66" charset="0"/>
              </a:rPr>
              <a:t>Defense</a:t>
            </a:r>
            <a:r>
              <a:rPr lang="en-US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75783" name="Picture 7" descr="hurr-andrew-19920823-n12rg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114800"/>
            <a:ext cx="4038600" cy="2524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785" name="Picture 9" descr="satellite-ra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182086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7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7EF6-0C9F-4728-B75C-7847A77DC439}" type="slidenum">
              <a:rPr lang="en-US"/>
              <a:pPr/>
              <a:t>13</a:t>
            </a:fld>
            <a:endParaRPr lang="en-US"/>
          </a:p>
        </p:txBody>
      </p:sp>
      <p:pic>
        <p:nvPicPr>
          <p:cNvPr id="78850" name="Picture 2" descr="satellite_technolog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5" r="31250"/>
          <a:stretch>
            <a:fillRect/>
          </a:stretch>
        </p:blipFill>
        <p:spPr>
          <a:xfrm>
            <a:off x="5791200" y="0"/>
            <a:ext cx="3352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533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u="none">
                <a:solidFill>
                  <a:schemeClr val="tx2"/>
                </a:solidFill>
              </a:rPr>
              <a:t>Aerial Photography &amp; </a:t>
            </a:r>
          </a:p>
          <a:p>
            <a:r>
              <a:rPr lang="en-US" sz="3600" b="1" u="none">
                <a:solidFill>
                  <a:schemeClr val="tx2"/>
                </a:solidFill>
              </a:rPr>
              <a:t>Remote Sensing</a:t>
            </a:r>
          </a:p>
        </p:txBody>
      </p:sp>
      <p:pic>
        <p:nvPicPr>
          <p:cNvPr id="78852" name="Picture 4" descr="deblij_ch01_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8401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itchFamily="18" charset="0"/>
              </a:rPr>
              <a:t>Scale </a:t>
            </a:r>
          </a:p>
          <a:p>
            <a:pPr marL="933450" lvl="1" indent="-476250"/>
            <a:r>
              <a:rPr lang="en-US" sz="3600" dirty="0" smtClean="0">
                <a:latin typeface="Times New Roman" pitchFamily="18" charset="0"/>
              </a:rPr>
              <a:t>truth is scale dependent, phenomena you study at one scale (e.g. local) may well be influenced by developments at other scales (e.g. regional, national, or global)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B61A-1A51-4139-833F-0A9766D90447}" type="slidenum">
              <a:rPr lang="en-US"/>
              <a:pPr/>
              <a:t>15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005138" cy="34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905000"/>
            <a:ext cx="296703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Comparing maps of different scale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8686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Different maps need to show different levels of detail.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Sometimes you need to show a lot detail for a small area, and sometimes you need to show little detail of a larger area.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4343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A </a:t>
            </a:r>
            <a:r>
              <a:rPr lang="en-US" sz="2000" b="1" u="sng" dirty="0">
                <a:latin typeface="Comic Sans MS" pitchFamily="66" charset="0"/>
              </a:rPr>
              <a:t>Small-Scale Map</a:t>
            </a:r>
            <a:r>
              <a:rPr lang="en-US" sz="2000" b="1" dirty="0">
                <a:latin typeface="Comic Sans MS" pitchFamily="66" charset="0"/>
              </a:rPr>
              <a:t> shows a large area with small details.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It is good for relative locations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00600" y="5410200"/>
            <a:ext cx="4114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A </a:t>
            </a:r>
            <a:r>
              <a:rPr lang="en-US" sz="2000" b="1" u="sng" dirty="0">
                <a:latin typeface="Comic Sans MS" pitchFamily="66" charset="0"/>
              </a:rPr>
              <a:t>Large-Scale Map</a:t>
            </a:r>
            <a:r>
              <a:rPr lang="en-US" sz="2000" b="1" dirty="0">
                <a:latin typeface="Comic Sans MS" pitchFamily="66" charset="0"/>
              </a:rPr>
              <a:t> shows a small area with large details.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It is good for detailed looks at small areas</a:t>
            </a:r>
          </a:p>
        </p:txBody>
      </p:sp>
    </p:spTree>
    <p:extLst>
      <p:ext uri="{BB962C8B-B14F-4D97-AF65-F5344CB8AC3E}">
        <p14:creationId xmlns:p14="http://schemas.microsoft.com/office/powerpoint/2010/main" val="39791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  <p:bldP spid="26630" grpId="0" build="p"/>
      <p:bldP spid="266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3213-CE40-41A2-A1CD-1AF68E465458}" type="slidenum">
              <a:rPr lang="en-US"/>
              <a:pPr/>
              <a:t>16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>
                <a:latin typeface="Times New Roman" pitchFamily="18" charset="0"/>
              </a:rPr>
              <a:t>Map Scales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Times New Roman" pitchFamily="18" charset="0"/>
              </a:rPr>
              <a:t>The smaller the right hand number the larger the scale of the map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1:75000 is a more detailed map than 1:600000 which is a small scale map</a:t>
            </a:r>
          </a:p>
        </p:txBody>
      </p:sp>
      <p:pic>
        <p:nvPicPr>
          <p:cNvPr id="5125" name="Picture 5" descr="sc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524375" cy="458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33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3213-CE40-41A2-A1CD-1AF68E465458}" type="slidenum">
              <a:rPr lang="en-US"/>
              <a:pPr/>
              <a:t>17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343775" cy="846137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itchFamily="18" charset="0"/>
              </a:rPr>
              <a:t>Site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The physical characteristics of a place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</a:rPr>
              <a:t>Situation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The place’s relationship with other places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9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3213-CE40-41A2-A1CD-1AF68E465458}" type="slidenum">
              <a:rPr lang="en-US"/>
              <a:pPr/>
              <a:t>18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Times New Roman" pitchFamily="18" charset="0"/>
              </a:rPr>
              <a:t>Site and Situation</a:t>
            </a:r>
            <a:endParaRPr lang="en-US" sz="5400" b="1" dirty="0">
              <a:latin typeface="Times New Roman" pitchFamily="18" charset="0"/>
            </a:endParaRPr>
          </a:p>
        </p:txBody>
      </p:sp>
      <p:pic>
        <p:nvPicPr>
          <p:cNvPr id="24578" name="Picture 2" descr="http://upload.wikimedia.org/wikipedia/commons/9/91/Map_of_Constantinople_(1422)_by_Florentine_cartographer_Cristoforo_Buondelmon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4419600" cy="556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352800"/>
            <a:ext cx="225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Constantinople - 1422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8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itchFamily="18" charset="0"/>
              </a:rPr>
              <a:t>Pattern</a:t>
            </a:r>
          </a:p>
          <a:p>
            <a:pPr marL="933450" lvl="1" indent="-476250"/>
            <a:r>
              <a:rPr lang="en-US" sz="3600" dirty="0" smtClean="0">
                <a:latin typeface="Times New Roman" pitchFamily="18" charset="0"/>
              </a:rPr>
              <a:t>e.g. migration patterns, diffusion of cultures, languages, religions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your mental map compare to the street map? Consider differences in detail, distances, directions, etc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What </a:t>
            </a:r>
            <a:r>
              <a:rPr lang="en-US" dirty="0"/>
              <a:t>do the differences between the way you think of the Stafford area and the way it “actually” is on a street (cartographic) map imply?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itchFamily="18" charset="0"/>
              </a:rPr>
              <a:t>Region</a:t>
            </a:r>
          </a:p>
          <a:p>
            <a:pPr marL="933450" lvl="1" indent="-476250"/>
            <a:r>
              <a:rPr lang="en-US" sz="3600" dirty="0" smtClean="0">
                <a:latin typeface="Times New Roman" pitchFamily="18" charset="0"/>
              </a:rPr>
              <a:t>Areas formed by distinctive combinations of features; What do areas have in common?</a:t>
            </a:r>
          </a:p>
          <a:p>
            <a:r>
              <a:rPr lang="en-US" sz="3600" u="sng" dirty="0" smtClean="0">
                <a:latin typeface="Times New Roman" pitchFamily="18" charset="0"/>
              </a:rPr>
              <a:t>Interconnections</a:t>
            </a:r>
            <a:r>
              <a:rPr lang="en-US" sz="3600" dirty="0" smtClean="0">
                <a:latin typeface="Times New Roman" pitchFamily="18" charset="0"/>
              </a:rPr>
              <a:t> (Globalization)</a:t>
            </a:r>
          </a:p>
          <a:p>
            <a:pPr marL="933450" lvl="1" indent="-476250"/>
            <a:r>
              <a:rPr lang="en-US" sz="3600" dirty="0" smtClean="0">
                <a:latin typeface="Times New Roman" pitchFamily="18" charset="0"/>
              </a:rPr>
              <a:t>Relationships of places and regions; How does one area relate to another?</a:t>
            </a:r>
          </a:p>
          <a:p>
            <a:pPr marL="933450" lvl="1" indent="-476250"/>
            <a:endParaRPr lang="en-US" sz="3600" dirty="0" smtClean="0">
              <a:latin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ere Be Dragons: The Evolution of Sea Monsters on Medieval 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" y="990600"/>
            <a:ext cx="893595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vs.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Space: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Geometric surface of the Earth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Place: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area of bounded space that is important to you.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Examples of spaces?  Examples of places?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F7F-7AA1-4F44-A5A2-FF53196CA8BB}" type="slidenum">
              <a:rPr lang="en-US"/>
              <a:pPr/>
              <a:t>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400" i="1" u="sng"/>
              <a:t>History of Geography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6172200"/>
          </a:xfrm>
        </p:spPr>
        <p:txBody>
          <a:bodyPr/>
          <a:lstStyle/>
          <a:p>
            <a:pPr>
              <a:buFontTx/>
              <a:buNone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oldest existing map appears on a clay tablet made in Babylonia before 2000 B.C.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developed the system of dividing a circle into 360 degrees.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Greek and Roman geographers measured (not always accurately) and devised a grid system of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latitudes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longitudes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Ptolemy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(2nd c. CE)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created first index of locations using grid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3200" dirty="0">
              <a:latin typeface="Times New Roman" pitchFamily="18" charset="0"/>
            </a:endParaRPr>
          </a:p>
          <a:p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2272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1B21-1CAB-43C4-9F50-950949041F14}" type="slidenum">
              <a:rPr lang="en-US"/>
              <a:pPr/>
              <a:t>6</a:t>
            </a:fld>
            <a:endParaRPr lang="en-US"/>
          </a:p>
        </p:txBody>
      </p:sp>
      <p:pic>
        <p:nvPicPr>
          <p:cNvPr id="47106" name="Picture 2" descr="01_0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"/>
          <a:stretch>
            <a:fillRect/>
          </a:stretch>
        </p:blipFill>
        <p:spPr bwMode="auto">
          <a:xfrm>
            <a:off x="0" y="1066800"/>
            <a:ext cx="9144000" cy="56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" y="138113"/>
            <a:ext cx="8937625" cy="846137"/>
          </a:xfrm>
        </p:spPr>
        <p:txBody>
          <a:bodyPr/>
          <a:lstStyle/>
          <a:p>
            <a:pPr algn="ctr"/>
            <a:r>
              <a:rPr lang="en-US" sz="4400">
                <a:latin typeface="Times New Roman" pitchFamily="18" charset="0"/>
              </a:rPr>
              <a:t>Ptolemy’s Map</a:t>
            </a:r>
          </a:p>
        </p:txBody>
      </p:sp>
    </p:spTree>
    <p:extLst>
      <p:ext uri="{BB962C8B-B14F-4D97-AF65-F5344CB8AC3E}">
        <p14:creationId xmlns:p14="http://schemas.microsoft.com/office/powerpoint/2010/main" val="33625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DB5A-49F9-4801-81A8-ADEB9BE658DB}" type="slidenum">
              <a:rPr lang="en-US"/>
              <a:pPr/>
              <a:t>7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947964"/>
            <a:ext cx="7343775" cy="846138"/>
          </a:xfrm>
        </p:spPr>
        <p:txBody>
          <a:bodyPr/>
          <a:lstStyle/>
          <a:p>
            <a:r>
              <a:rPr lang="en-US" u="sng" dirty="0"/>
              <a:t>Eratosthenes</a:t>
            </a:r>
            <a:r>
              <a:rPr lang="en-US" dirty="0"/>
              <a:t> </a:t>
            </a:r>
            <a:r>
              <a:rPr lang="en-US" sz="2000" dirty="0"/>
              <a:t>(273-192 BC)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1438" y="2057400"/>
            <a:ext cx="5262562" cy="4002088"/>
          </a:xfrm>
        </p:spPr>
        <p:txBody>
          <a:bodyPr/>
          <a:lstStyle/>
          <a:p>
            <a:r>
              <a:rPr lang="en-US" sz="3200"/>
              <a:t>Father of Geography</a:t>
            </a:r>
          </a:p>
          <a:p>
            <a:pPr lvl="1"/>
            <a:r>
              <a:rPr lang="en-US" sz="3200"/>
              <a:t>First to use term</a:t>
            </a:r>
          </a:p>
          <a:p>
            <a:pPr lvl="2"/>
            <a:r>
              <a:rPr lang="en-US" sz="3200" i="1"/>
              <a:t>Geographica</a:t>
            </a:r>
            <a:endParaRPr lang="en-US" sz="3200"/>
          </a:p>
          <a:p>
            <a:pPr lvl="1"/>
            <a:r>
              <a:rPr lang="en-US" sz="3200"/>
              <a:t>Calculated circumference of the Earth</a:t>
            </a:r>
          </a:p>
          <a:p>
            <a:r>
              <a:rPr lang="en-US" sz="3200"/>
              <a:t>Produced map of “Known World”</a:t>
            </a:r>
          </a:p>
        </p:txBody>
      </p:sp>
      <p:pic>
        <p:nvPicPr>
          <p:cNvPr id="64516" name="Picture 4" descr="eratosthenes-1-siz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0"/>
            <a:ext cx="3352800" cy="3328988"/>
          </a:xfrm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 anchor="ctr"/>
          <a:lstStyle/>
          <a:p>
            <a:pPr eaLnBrk="0" hangingPunct="0"/>
            <a:r>
              <a:rPr lang="en-US" sz="4400" b="1">
                <a:solidFill>
                  <a:schemeClr val="tx2"/>
                </a:solidFill>
              </a:rPr>
              <a:t>The First Geographers</a:t>
            </a:r>
          </a:p>
        </p:txBody>
      </p:sp>
    </p:spTree>
    <p:extLst>
      <p:ext uri="{BB962C8B-B14F-4D97-AF65-F5344CB8AC3E}">
        <p14:creationId xmlns:p14="http://schemas.microsoft.com/office/powerpoint/2010/main" val="30219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13FB5-965F-4B0E-988F-1228C6CD2C09}" type="slidenum">
              <a:rPr lang="en-US"/>
              <a:pPr/>
              <a:t>8</a:t>
            </a:fld>
            <a:endParaRPr lang="en-US"/>
          </a:p>
        </p:txBody>
      </p:sp>
      <p:pic>
        <p:nvPicPr>
          <p:cNvPr id="66562" name="Picture 2" descr="EratosthenesMapWorldBW250bc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8212138" cy="4475163"/>
          </a:xfrm>
        </p:spPr>
      </p:pic>
    </p:spTree>
    <p:extLst>
      <p:ext uri="{BB962C8B-B14F-4D97-AF65-F5344CB8AC3E}">
        <p14:creationId xmlns:p14="http://schemas.microsoft.com/office/powerpoint/2010/main" val="42718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70E2-56B5-473B-9441-2255DB5E52EA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144000" cy="846137"/>
          </a:xfrm>
        </p:spPr>
        <p:txBody>
          <a:bodyPr/>
          <a:lstStyle/>
          <a:p>
            <a:r>
              <a:rPr lang="en-US" sz="4400">
                <a:latin typeface="Times New Roman" pitchFamily="18" charset="0"/>
              </a:rPr>
              <a:t>Advances in Geography included: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715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u="sng" dirty="0"/>
              <a:t>al </a:t>
            </a:r>
            <a:r>
              <a:rPr lang="en-US" sz="3200" b="1" u="sng" dirty="0" err="1"/>
              <a:t>Idrisi</a:t>
            </a:r>
            <a:r>
              <a:rPr lang="en-US" sz="3200" dirty="0"/>
              <a:t> – Muslim geographic compiler – master of “known world” circa 1050 CE</a:t>
            </a:r>
          </a:p>
          <a:p>
            <a:endParaRPr lang="en-US" dirty="0"/>
          </a:p>
        </p:txBody>
      </p:sp>
      <p:pic>
        <p:nvPicPr>
          <p:cNvPr id="58375" name="Picture 7" descr="al-idrisi%20153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41588"/>
            <a:ext cx="4343400" cy="43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..\ART\01_02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445</Words>
  <Application>Microsoft Office PowerPoint</Application>
  <PresentationFormat>On-screen Show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Mental Maps</vt:lpstr>
      <vt:lpstr>PowerPoint Presentation</vt:lpstr>
      <vt:lpstr>Place vs. Space</vt:lpstr>
      <vt:lpstr>History of Geography</vt:lpstr>
      <vt:lpstr>Ptolemy’s Map</vt:lpstr>
      <vt:lpstr>Eratosthenes (273-192 BC)</vt:lpstr>
      <vt:lpstr>PowerPoint Presentation</vt:lpstr>
      <vt:lpstr>Advances in Geography included:</vt:lpstr>
      <vt:lpstr>Exploration -  12th to 18th c.</vt:lpstr>
      <vt:lpstr>PowerPoint Presentation</vt:lpstr>
      <vt:lpstr>Information can come from a variety of Geographic Sources</vt:lpstr>
      <vt:lpstr>PowerPoint Presentation</vt:lpstr>
      <vt:lpstr>Key Concepts</vt:lpstr>
      <vt:lpstr>PowerPoint Presentation</vt:lpstr>
      <vt:lpstr>Map Scales</vt:lpstr>
      <vt:lpstr>Key Concepts</vt:lpstr>
      <vt:lpstr>Site and Situation</vt:lpstr>
      <vt:lpstr>Key Concepts</vt:lpstr>
      <vt:lpstr>Key Concepts</vt:lpstr>
    </vt:vector>
  </TitlesOfParts>
  <Company>Stafford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2013-09-10T14:03:56Z</dcterms:created>
  <dcterms:modified xsi:type="dcterms:W3CDTF">2014-09-08T18:27:09Z</dcterms:modified>
</cp:coreProperties>
</file>