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3859E-DB6B-40A8-AFCD-0F00957C1EF4}"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39A49-A779-4FCE-BEB1-33F60FED9C3F}" type="slidenum">
              <a:rPr lang="en-US" smtClean="0"/>
              <a:t>‹#›</a:t>
            </a:fld>
            <a:endParaRPr lang="en-US"/>
          </a:p>
        </p:txBody>
      </p:sp>
    </p:spTree>
    <p:extLst>
      <p:ext uri="{BB962C8B-B14F-4D97-AF65-F5344CB8AC3E}">
        <p14:creationId xmlns:p14="http://schemas.microsoft.com/office/powerpoint/2010/main" val="156124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F442A529-76BB-4759-9E2A-ADCBB78C71B0}" type="slidenum">
              <a:rPr lang="en-US" smtClean="0"/>
              <a:pPr/>
              <a:t>3</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en-US" smtClean="0"/>
              <a:t>http://apod.nasa.gov/apod/ap001127.html</a:t>
            </a:r>
          </a:p>
        </p:txBody>
      </p:sp>
    </p:spTree>
    <p:extLst>
      <p:ext uri="{BB962C8B-B14F-4D97-AF65-F5344CB8AC3E}">
        <p14:creationId xmlns:p14="http://schemas.microsoft.com/office/powerpoint/2010/main" val="1689615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5457AAA2-DC2A-4032-BAB5-B6BF4AB4A7B0}" type="slidenum">
              <a:rPr lang="en-US" smtClean="0"/>
              <a:pPr/>
              <a:t>12</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86317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5457AAA2-DC2A-4032-BAB5-B6BF4AB4A7B0}" type="slidenum">
              <a:rPr lang="en-US" smtClean="0"/>
              <a:pPr/>
              <a:t>13</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56804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B9D4C914-FBBD-48AD-9A00-0E878FC30F51}" type="slidenum">
              <a:rPr lang="en-US" smtClean="0"/>
              <a:pPr/>
              <a:t>14</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88761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D420978D-BA29-4E44-8632-A900E84E0E50}" type="slidenum">
              <a:rPr lang="en-US" smtClean="0"/>
              <a:pPr/>
              <a:t>15</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96219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9945BF8A-8DC2-445E-BC27-EC2DC2C2FCA2}" type="slidenum">
              <a:rPr lang="en-US" smtClean="0"/>
              <a:pPr/>
              <a:t>16</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79639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C826095A-47C6-4B06-9E8A-486B4BCBD4AA}" type="slidenum">
              <a:rPr lang="en-US" smtClean="0"/>
              <a:pPr/>
              <a:t>17</a:t>
            </a:fld>
            <a:endParaRPr lang="en-US" dirty="0"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25457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8095D717-6851-4DC0-B0BC-CA29F2F07719}" type="slidenum">
              <a:rPr lang="en-US" smtClean="0"/>
              <a:pPr/>
              <a:t>18</a:t>
            </a:fld>
            <a:endParaRPr lang="en-US" dirty="0"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43716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F8CE4C5D-F83A-4A81-892D-EB2DD9CD7DD4}" type="slidenum">
              <a:rPr lang="en-US" smtClean="0"/>
              <a:pPr/>
              <a:t>19</a:t>
            </a:fld>
            <a:endParaRPr lang="en-US" dirty="0"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39205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7A97314-E19D-4FD5-A3AD-B9E3E006F859}" type="slidenum">
              <a:rPr lang="en-US" smtClean="0"/>
              <a:pPr/>
              <a:t>4</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154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A8C7015B-C819-4AF7-ABF2-4E98E6445DF6}" type="slidenum">
              <a:rPr lang="en-US" smtClean="0"/>
              <a:pPr/>
              <a:t>5</a:t>
            </a:fld>
            <a:endParaRPr lang="en-US"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b="1" smtClean="0"/>
          </a:p>
        </p:txBody>
      </p:sp>
    </p:spTree>
    <p:extLst>
      <p:ext uri="{BB962C8B-B14F-4D97-AF65-F5344CB8AC3E}">
        <p14:creationId xmlns:p14="http://schemas.microsoft.com/office/powerpoint/2010/main" val="98816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5E22B6DA-BAB4-412C-AFD7-8BB0C19B0C59}" type="slidenum">
              <a:rPr lang="en-US" smtClean="0"/>
              <a:pPr/>
              <a:t>6</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33357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F0F11B2A-CA56-4389-99C7-3D229C66016A}" type="slidenum">
              <a:rPr lang="en-US" smtClean="0"/>
              <a:pPr/>
              <a:t>7</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75978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6B307491-5776-4E69-9298-2D1AB96AC3BD}" type="slidenum">
              <a:rPr lang="en-US" smtClean="0"/>
              <a:pPr/>
              <a:t>8</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24879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2BC5AC93-3F76-411E-8E99-EFE3011D0433}" type="slidenum">
              <a:rPr lang="en-US" smtClean="0"/>
              <a:pPr/>
              <a:t>9</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5519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6F23D2B3-F512-4667-8BD5-418AB9FBD420}" type="slidenum">
              <a:rPr lang="en-US" smtClean="0"/>
              <a:pPr/>
              <a:t>10</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64343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818739D-0FDE-41A0-A29C-2D76CF6A3CAB}" type="slidenum">
              <a:rPr lang="en-US" smtClean="0"/>
              <a:pPr/>
              <a:t>11</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94186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F296A5-E298-4920-A884-2C1A0C26BD47}"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17D66-2BE3-4343-9048-51021A21155C}" type="slidenum">
              <a:rPr lang="en-US" smtClean="0"/>
              <a:t>‹#›</a:t>
            </a:fld>
            <a:endParaRPr lang="en-US"/>
          </a:p>
        </p:txBody>
      </p:sp>
    </p:spTree>
    <p:extLst>
      <p:ext uri="{BB962C8B-B14F-4D97-AF65-F5344CB8AC3E}">
        <p14:creationId xmlns:p14="http://schemas.microsoft.com/office/powerpoint/2010/main" val="213970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296A5-E298-4920-A884-2C1A0C26BD47}"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17D66-2BE3-4343-9048-51021A21155C}" type="slidenum">
              <a:rPr lang="en-US" smtClean="0"/>
              <a:t>‹#›</a:t>
            </a:fld>
            <a:endParaRPr lang="en-US"/>
          </a:p>
        </p:txBody>
      </p:sp>
    </p:spTree>
    <p:extLst>
      <p:ext uri="{BB962C8B-B14F-4D97-AF65-F5344CB8AC3E}">
        <p14:creationId xmlns:p14="http://schemas.microsoft.com/office/powerpoint/2010/main" val="367419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296A5-E298-4920-A884-2C1A0C26BD47}"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17D66-2BE3-4343-9048-51021A21155C}" type="slidenum">
              <a:rPr lang="en-US" smtClean="0"/>
              <a:t>‹#›</a:t>
            </a:fld>
            <a:endParaRPr lang="en-US"/>
          </a:p>
        </p:txBody>
      </p:sp>
    </p:spTree>
    <p:extLst>
      <p:ext uri="{BB962C8B-B14F-4D97-AF65-F5344CB8AC3E}">
        <p14:creationId xmlns:p14="http://schemas.microsoft.com/office/powerpoint/2010/main" val="224961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296A5-E298-4920-A884-2C1A0C26BD47}"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17D66-2BE3-4343-9048-51021A21155C}" type="slidenum">
              <a:rPr lang="en-US" smtClean="0"/>
              <a:t>‹#›</a:t>
            </a:fld>
            <a:endParaRPr lang="en-US"/>
          </a:p>
        </p:txBody>
      </p:sp>
    </p:spTree>
    <p:extLst>
      <p:ext uri="{BB962C8B-B14F-4D97-AF65-F5344CB8AC3E}">
        <p14:creationId xmlns:p14="http://schemas.microsoft.com/office/powerpoint/2010/main" val="376341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F296A5-E298-4920-A884-2C1A0C26BD47}"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17D66-2BE3-4343-9048-51021A21155C}" type="slidenum">
              <a:rPr lang="en-US" smtClean="0"/>
              <a:t>‹#›</a:t>
            </a:fld>
            <a:endParaRPr lang="en-US"/>
          </a:p>
        </p:txBody>
      </p:sp>
    </p:spTree>
    <p:extLst>
      <p:ext uri="{BB962C8B-B14F-4D97-AF65-F5344CB8AC3E}">
        <p14:creationId xmlns:p14="http://schemas.microsoft.com/office/powerpoint/2010/main" val="181892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296A5-E298-4920-A884-2C1A0C26BD47}"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17D66-2BE3-4343-9048-51021A21155C}" type="slidenum">
              <a:rPr lang="en-US" smtClean="0"/>
              <a:t>‹#›</a:t>
            </a:fld>
            <a:endParaRPr lang="en-US"/>
          </a:p>
        </p:txBody>
      </p:sp>
    </p:spTree>
    <p:extLst>
      <p:ext uri="{BB962C8B-B14F-4D97-AF65-F5344CB8AC3E}">
        <p14:creationId xmlns:p14="http://schemas.microsoft.com/office/powerpoint/2010/main" val="16944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F296A5-E298-4920-A884-2C1A0C26BD47}"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617D66-2BE3-4343-9048-51021A21155C}" type="slidenum">
              <a:rPr lang="en-US" smtClean="0"/>
              <a:t>‹#›</a:t>
            </a:fld>
            <a:endParaRPr lang="en-US"/>
          </a:p>
        </p:txBody>
      </p:sp>
    </p:spTree>
    <p:extLst>
      <p:ext uri="{BB962C8B-B14F-4D97-AF65-F5344CB8AC3E}">
        <p14:creationId xmlns:p14="http://schemas.microsoft.com/office/powerpoint/2010/main" val="89012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F296A5-E298-4920-A884-2C1A0C26BD47}"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617D66-2BE3-4343-9048-51021A21155C}" type="slidenum">
              <a:rPr lang="en-US" smtClean="0"/>
              <a:t>‹#›</a:t>
            </a:fld>
            <a:endParaRPr lang="en-US"/>
          </a:p>
        </p:txBody>
      </p:sp>
    </p:spTree>
    <p:extLst>
      <p:ext uri="{BB962C8B-B14F-4D97-AF65-F5344CB8AC3E}">
        <p14:creationId xmlns:p14="http://schemas.microsoft.com/office/powerpoint/2010/main" val="1192187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296A5-E298-4920-A884-2C1A0C26BD47}"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617D66-2BE3-4343-9048-51021A21155C}" type="slidenum">
              <a:rPr lang="en-US" smtClean="0"/>
              <a:t>‹#›</a:t>
            </a:fld>
            <a:endParaRPr lang="en-US"/>
          </a:p>
        </p:txBody>
      </p:sp>
    </p:spTree>
    <p:extLst>
      <p:ext uri="{BB962C8B-B14F-4D97-AF65-F5344CB8AC3E}">
        <p14:creationId xmlns:p14="http://schemas.microsoft.com/office/powerpoint/2010/main" val="2932224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F296A5-E298-4920-A884-2C1A0C26BD47}"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17D66-2BE3-4343-9048-51021A21155C}" type="slidenum">
              <a:rPr lang="en-US" smtClean="0"/>
              <a:t>‹#›</a:t>
            </a:fld>
            <a:endParaRPr lang="en-US"/>
          </a:p>
        </p:txBody>
      </p:sp>
    </p:spTree>
    <p:extLst>
      <p:ext uri="{BB962C8B-B14F-4D97-AF65-F5344CB8AC3E}">
        <p14:creationId xmlns:p14="http://schemas.microsoft.com/office/powerpoint/2010/main" val="70258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F296A5-E298-4920-A884-2C1A0C26BD47}"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17D66-2BE3-4343-9048-51021A21155C}" type="slidenum">
              <a:rPr lang="en-US" smtClean="0"/>
              <a:t>‹#›</a:t>
            </a:fld>
            <a:endParaRPr lang="en-US"/>
          </a:p>
        </p:txBody>
      </p:sp>
    </p:spTree>
    <p:extLst>
      <p:ext uri="{BB962C8B-B14F-4D97-AF65-F5344CB8AC3E}">
        <p14:creationId xmlns:p14="http://schemas.microsoft.com/office/powerpoint/2010/main" val="1423839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296A5-E298-4920-A884-2C1A0C26BD47}"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17D66-2BE3-4343-9048-51021A21155C}" type="slidenum">
              <a:rPr lang="en-US" smtClean="0"/>
              <a:t>‹#›</a:t>
            </a:fld>
            <a:endParaRPr lang="en-US"/>
          </a:p>
        </p:txBody>
      </p:sp>
    </p:spTree>
    <p:extLst>
      <p:ext uri="{BB962C8B-B14F-4D97-AF65-F5344CB8AC3E}">
        <p14:creationId xmlns:p14="http://schemas.microsoft.com/office/powerpoint/2010/main" val="761258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onceptcaching.com/view_a_cache.php?cid=62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9084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dirty="0" smtClean="0">
                <a:latin typeface="Liberation Serif" panose="02020603050405020304" pitchFamily="18" charset="0"/>
              </a:rPr>
              <a:t>East Asia </a:t>
            </a:r>
          </a:p>
        </p:txBody>
      </p:sp>
      <p:sp>
        <p:nvSpPr>
          <p:cNvPr id="35842" name="Rectangle 3"/>
          <p:cNvSpPr>
            <a:spLocks noGrp="1" noChangeArrowheads="1"/>
          </p:cNvSpPr>
          <p:nvPr>
            <p:ph idx="1"/>
          </p:nvPr>
        </p:nvSpPr>
        <p:spPr>
          <a:xfrm>
            <a:off x="1922577" y="1415403"/>
            <a:ext cx="8229600" cy="2762872"/>
          </a:xfrm>
        </p:spPr>
        <p:txBody>
          <a:bodyPr/>
          <a:lstStyle/>
          <a:p>
            <a:r>
              <a:rPr lang="en-US" dirty="0" smtClean="0">
                <a:latin typeface="Liberation Serif" panose="02020603050405020304" pitchFamily="18" charset="0"/>
              </a:rPr>
              <a:t>Almost 25% of world’s population </a:t>
            </a:r>
          </a:p>
          <a:p>
            <a:r>
              <a:rPr lang="en-US" dirty="0" smtClean="0">
                <a:latin typeface="Liberation Serif" panose="02020603050405020304" pitchFamily="18" charset="0"/>
              </a:rPr>
              <a:t>Population concentrated in Korea, Japan, China</a:t>
            </a:r>
          </a:p>
          <a:p>
            <a:r>
              <a:rPr lang="en-US" dirty="0" smtClean="0">
                <a:latin typeface="Liberation Serif" panose="02020603050405020304" pitchFamily="18" charset="0"/>
              </a:rPr>
              <a:t>Over 1.36 billion people in China </a:t>
            </a:r>
          </a:p>
        </p:txBody>
      </p:sp>
      <p:sp>
        <p:nvSpPr>
          <p:cNvPr id="4" name="Footer Placeholder 3"/>
          <p:cNvSpPr>
            <a:spLocks noGrp="1"/>
          </p:cNvSpPr>
          <p:nvPr>
            <p:ph type="ftr" sz="quarter" idx="11"/>
          </p:nvPr>
        </p:nvSpPr>
        <p:spPr/>
        <p:txBody>
          <a:bodyPr/>
          <a:lstStyle/>
          <a:p>
            <a:pPr>
              <a:defRPr/>
            </a:pPr>
            <a:r>
              <a:rPr lang="en-US" sz="800" dirty="0"/>
              <a:t>Copyright © 2015 John Wiley &amp; Sons, Inc. All rights reserved. </a:t>
            </a:r>
            <a:endParaRPr lang="en-US" sz="800" dirty="0"/>
          </a:p>
        </p:txBody>
      </p:sp>
    </p:spTree>
    <p:extLst>
      <p:ext uri="{BB962C8B-B14F-4D97-AF65-F5344CB8AC3E}">
        <p14:creationId xmlns:p14="http://schemas.microsoft.com/office/powerpoint/2010/main" val="3799438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dirty="0" smtClean="0">
                <a:latin typeface="Liberation Serif" panose="02020603050405020304" pitchFamily="18" charset="0"/>
              </a:rPr>
              <a:t>South Asia </a:t>
            </a:r>
          </a:p>
        </p:txBody>
      </p:sp>
      <p:sp>
        <p:nvSpPr>
          <p:cNvPr id="37890" name="Rectangle 3"/>
          <p:cNvSpPr>
            <a:spLocks noGrp="1" noChangeArrowheads="1"/>
          </p:cNvSpPr>
          <p:nvPr>
            <p:ph idx="1"/>
          </p:nvPr>
        </p:nvSpPr>
        <p:spPr/>
        <p:txBody>
          <a:bodyPr/>
          <a:lstStyle/>
          <a:p>
            <a:pPr>
              <a:lnSpc>
                <a:spcPct val="80000"/>
              </a:lnSpc>
            </a:pPr>
            <a:r>
              <a:rPr lang="en-US" dirty="0">
                <a:latin typeface="Liberation Serif" panose="02020603050405020304" pitchFamily="18" charset="0"/>
              </a:rPr>
              <a:t>Physical geography barriers separate population clusters</a:t>
            </a:r>
          </a:p>
          <a:p>
            <a:pPr>
              <a:lnSpc>
                <a:spcPct val="80000"/>
              </a:lnSpc>
              <a:buFont typeface="Wingdings" pitchFamily="2" charset="2"/>
              <a:buNone/>
            </a:pPr>
            <a:r>
              <a:rPr lang="en-US" dirty="0">
                <a:latin typeface="Liberation Serif" panose="02020603050405020304" pitchFamily="18" charset="0"/>
              </a:rPr>
              <a:t>		</a:t>
            </a:r>
          </a:p>
          <a:p>
            <a:pPr>
              <a:lnSpc>
                <a:spcPct val="80000"/>
              </a:lnSpc>
              <a:buFont typeface="Wingdings" pitchFamily="2" charset="2"/>
              <a:buNone/>
            </a:pPr>
            <a:r>
              <a:rPr lang="en-US" dirty="0">
                <a:latin typeface="Liberation Serif" panose="02020603050405020304" pitchFamily="18" charset="0"/>
              </a:rPr>
              <a:t>		Himalaya Mountains; Indus River Valley </a:t>
            </a:r>
          </a:p>
          <a:p>
            <a:pPr>
              <a:lnSpc>
                <a:spcPct val="80000"/>
              </a:lnSpc>
              <a:buFont typeface="Wingdings" pitchFamily="2" charset="2"/>
              <a:buNone/>
            </a:pPr>
            <a:r>
              <a:rPr lang="en-US" dirty="0">
                <a:latin typeface="Liberation Serif" panose="02020603050405020304" pitchFamily="18" charset="0"/>
              </a:rPr>
              <a:t>		</a:t>
            </a:r>
          </a:p>
          <a:p>
            <a:pPr>
              <a:lnSpc>
                <a:spcPct val="80000"/>
              </a:lnSpc>
              <a:buFont typeface="Wingdings" pitchFamily="2" charset="2"/>
              <a:buNone/>
            </a:pPr>
            <a:r>
              <a:rPr lang="en-US" dirty="0">
                <a:latin typeface="Liberation Serif" panose="02020603050405020304" pitchFamily="18" charset="0"/>
              </a:rPr>
              <a:t>		Confined region with rapidly growing 	population </a:t>
            </a:r>
          </a:p>
          <a:p>
            <a:pPr>
              <a:lnSpc>
                <a:spcPct val="80000"/>
              </a:lnSpc>
              <a:buFont typeface="Wingdings" pitchFamily="2" charset="2"/>
              <a:buNone/>
            </a:pPr>
            <a:endParaRPr lang="en-US" dirty="0">
              <a:latin typeface="Liberation Serif" panose="02020603050405020304" pitchFamily="18" charset="0"/>
            </a:endParaRPr>
          </a:p>
          <a:p>
            <a:pPr>
              <a:lnSpc>
                <a:spcPct val="80000"/>
              </a:lnSpc>
            </a:pPr>
            <a:r>
              <a:rPr lang="en-US" dirty="0">
                <a:latin typeface="Liberation Serif" panose="02020603050405020304" pitchFamily="18" charset="0"/>
              </a:rPr>
              <a:t>Bangladesh: 156 million people in an area the size of Iowa</a:t>
            </a:r>
          </a:p>
          <a:p>
            <a:pPr>
              <a:lnSpc>
                <a:spcPct val="80000"/>
              </a:lnSpc>
            </a:pPr>
            <a:endParaRPr lang="en-US" dirty="0"/>
          </a:p>
          <a:p>
            <a:pPr>
              <a:lnSpc>
                <a:spcPct val="80000"/>
              </a:lnSpc>
              <a:buFont typeface="Wingdings" pitchFamily="2" charset="2"/>
              <a:buNone/>
            </a:pPr>
            <a:endParaRPr lang="en-US" dirty="0"/>
          </a:p>
          <a:p>
            <a:pPr>
              <a:lnSpc>
                <a:spcPct val="80000"/>
              </a:lnSpc>
              <a:buFont typeface="Wingdings" pitchFamily="2" charset="2"/>
              <a:buNone/>
            </a:pPr>
            <a:endParaRPr lang="en-US" dirty="0"/>
          </a:p>
        </p:txBody>
      </p:sp>
      <p:sp>
        <p:nvSpPr>
          <p:cNvPr id="4" name="Footer Placeholder 3"/>
          <p:cNvSpPr>
            <a:spLocks noGrp="1"/>
          </p:cNvSpPr>
          <p:nvPr>
            <p:ph type="ftr" sz="quarter" idx="11"/>
          </p:nvPr>
        </p:nvSpPr>
        <p:spPr/>
        <p:txBody>
          <a:bodyPr/>
          <a:lstStyle/>
          <a:p>
            <a:pPr>
              <a:defRPr/>
            </a:pPr>
            <a:r>
              <a:rPr lang="en-US" sz="800" dirty="0"/>
              <a:t>Copyright © 2015 John Wiley &amp; Sons, Inc. All rights reserved. </a:t>
            </a:r>
            <a:endParaRPr lang="en-US" sz="800" dirty="0"/>
          </a:p>
        </p:txBody>
      </p:sp>
    </p:spTree>
    <p:extLst>
      <p:ext uri="{BB962C8B-B14F-4D97-AF65-F5344CB8AC3E}">
        <p14:creationId xmlns:p14="http://schemas.microsoft.com/office/powerpoint/2010/main" val="3535297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dirty="0" smtClean="0">
                <a:latin typeface="Liberation Serif" panose="02020603050405020304" pitchFamily="18" charset="0"/>
              </a:rPr>
              <a:t>Europe </a:t>
            </a:r>
          </a:p>
        </p:txBody>
      </p:sp>
      <p:sp>
        <p:nvSpPr>
          <p:cNvPr id="39938" name="Rectangle 3"/>
          <p:cNvSpPr>
            <a:spLocks noGrp="1" noChangeArrowheads="1"/>
          </p:cNvSpPr>
          <p:nvPr>
            <p:ph idx="1"/>
          </p:nvPr>
        </p:nvSpPr>
        <p:spPr/>
        <p:txBody>
          <a:bodyPr/>
          <a:lstStyle/>
          <a:p>
            <a:r>
              <a:rPr lang="en-US" dirty="0" smtClean="0">
                <a:latin typeface="Liberation Serif" panose="02020603050405020304" pitchFamily="18" charset="0"/>
              </a:rPr>
              <a:t>715 million</a:t>
            </a:r>
          </a:p>
          <a:p>
            <a:r>
              <a:rPr lang="en-US" dirty="0">
                <a:latin typeface="Liberation Serif" panose="02020603050405020304" pitchFamily="18" charset="0"/>
              </a:rPr>
              <a:t>Not clustered in river valleys but coal </a:t>
            </a:r>
            <a:r>
              <a:rPr lang="en-US" dirty="0" smtClean="0">
                <a:latin typeface="Liberation Serif" panose="02020603050405020304" pitchFamily="18" charset="0"/>
              </a:rPr>
              <a:t>fields </a:t>
            </a:r>
            <a:r>
              <a:rPr lang="en-US" sz="2400" dirty="0">
                <a:latin typeface="Liberation Serif" panose="02020603050405020304" pitchFamily="18" charset="0"/>
              </a:rPr>
              <a:t>(Industrial Revolution)</a:t>
            </a:r>
            <a:endParaRPr lang="en-US" sz="2400" dirty="0">
              <a:latin typeface="Liberation Serif" panose="02020603050405020304" pitchFamily="18" charset="0"/>
            </a:endParaRPr>
          </a:p>
          <a:p>
            <a:endParaRPr lang="en-US" dirty="0" smtClean="0">
              <a:latin typeface="Liberation Serif" panose="02020603050405020304" pitchFamily="18" charset="0"/>
            </a:endParaRPr>
          </a:p>
          <a:p>
            <a:r>
              <a:rPr lang="en-US" dirty="0" smtClean="0">
                <a:latin typeface="Liberation Serif" panose="02020603050405020304" pitchFamily="18" charset="0"/>
              </a:rPr>
              <a:t>Highly Urbanized </a:t>
            </a:r>
          </a:p>
          <a:p>
            <a:pPr lvl="2"/>
            <a:r>
              <a:rPr lang="en-US" dirty="0" smtClean="0">
                <a:latin typeface="Liberation Serif" panose="02020603050405020304" pitchFamily="18" charset="0"/>
              </a:rPr>
              <a:t>80% in UK, 78% in France, 73% in Germany </a:t>
            </a:r>
          </a:p>
          <a:p>
            <a:pPr lvl="2"/>
            <a:r>
              <a:rPr lang="en-US" dirty="0" smtClean="0">
                <a:latin typeface="Liberation Serif" panose="02020603050405020304" pitchFamily="18" charset="0"/>
              </a:rPr>
              <a:t>East </a:t>
            </a:r>
            <a:r>
              <a:rPr lang="en-US" dirty="0">
                <a:latin typeface="Liberation Serif" panose="02020603050405020304" pitchFamily="18" charset="0"/>
              </a:rPr>
              <a:t>and South </a:t>
            </a:r>
            <a:r>
              <a:rPr lang="en-US" dirty="0" smtClean="0">
                <a:latin typeface="Liberation Serif" panose="02020603050405020304" pitchFamily="18" charset="0"/>
              </a:rPr>
              <a:t>Asia are </a:t>
            </a:r>
            <a:r>
              <a:rPr lang="en-US" dirty="0">
                <a:latin typeface="Liberation Serif" panose="02020603050405020304" pitchFamily="18" charset="0"/>
              </a:rPr>
              <a:t>45% </a:t>
            </a:r>
            <a:r>
              <a:rPr lang="en-US" dirty="0" smtClean="0">
                <a:latin typeface="Liberation Serif" panose="02020603050405020304" pitchFamily="18" charset="0"/>
              </a:rPr>
              <a:t>urbanized</a:t>
            </a:r>
            <a:endParaRPr lang="en-US" dirty="0">
              <a:latin typeface="Liberation Serif" panose="02020603050405020304" pitchFamily="18" charset="0"/>
            </a:endParaRPr>
          </a:p>
          <a:p>
            <a:r>
              <a:rPr lang="en-US" dirty="0" smtClean="0">
                <a:latin typeface="Liberation Serif" panose="02020603050405020304" pitchFamily="18" charset="0"/>
              </a:rPr>
              <a:t>	</a:t>
            </a:r>
          </a:p>
        </p:txBody>
      </p:sp>
      <p:sp>
        <p:nvSpPr>
          <p:cNvPr id="4" name="Footer Placeholder 3"/>
          <p:cNvSpPr>
            <a:spLocks noGrp="1"/>
          </p:cNvSpPr>
          <p:nvPr>
            <p:ph type="ftr" sz="quarter" idx="11"/>
          </p:nvPr>
        </p:nvSpPr>
        <p:spPr/>
        <p:txBody>
          <a:bodyPr/>
          <a:lstStyle/>
          <a:p>
            <a:pPr>
              <a:defRPr/>
            </a:pPr>
            <a:r>
              <a:rPr lang="en-US" sz="800" dirty="0"/>
              <a:t>Copyright © 2015 John Wiley &amp; Sons, Inc. All rights reserved. </a:t>
            </a:r>
            <a:endParaRPr lang="en-US" sz="800" dirty="0"/>
          </a:p>
        </p:txBody>
      </p:sp>
    </p:spTree>
    <p:extLst>
      <p:ext uri="{BB962C8B-B14F-4D97-AF65-F5344CB8AC3E}">
        <p14:creationId xmlns:p14="http://schemas.microsoft.com/office/powerpoint/2010/main" val="2501131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dirty="0" smtClean="0">
                <a:latin typeface="Liberation Serif" panose="02020603050405020304" pitchFamily="18" charset="0"/>
              </a:rPr>
              <a:t>North America </a:t>
            </a:r>
          </a:p>
        </p:txBody>
      </p:sp>
      <p:sp>
        <p:nvSpPr>
          <p:cNvPr id="39938" name="Rectangle 3"/>
          <p:cNvSpPr>
            <a:spLocks noGrp="1" noChangeArrowheads="1"/>
          </p:cNvSpPr>
          <p:nvPr>
            <p:ph idx="1"/>
          </p:nvPr>
        </p:nvSpPr>
        <p:spPr/>
        <p:txBody>
          <a:bodyPr/>
          <a:lstStyle/>
          <a:p>
            <a:r>
              <a:rPr lang="en-US" dirty="0" smtClean="0">
                <a:latin typeface="Liberation Serif" panose="02020603050405020304" pitchFamily="18" charset="0"/>
              </a:rPr>
              <a:t>Megalopolis</a:t>
            </a:r>
          </a:p>
          <a:p>
            <a:pPr lvl="1">
              <a:buFontTx/>
              <a:buNone/>
            </a:pPr>
            <a:endParaRPr lang="en-US" dirty="0" smtClean="0">
              <a:latin typeface="Liberation Serif" panose="02020603050405020304" pitchFamily="18" charset="0"/>
            </a:endParaRPr>
          </a:p>
          <a:p>
            <a:pPr lvl="1">
              <a:buFontTx/>
              <a:buNone/>
            </a:pPr>
            <a:r>
              <a:rPr lang="en-US" dirty="0" smtClean="0">
                <a:latin typeface="Liberation Serif" panose="02020603050405020304" pitchFamily="18" charset="0"/>
              </a:rPr>
              <a:t>	Huge urban agglomerations; Boston, NYC, Philadelphia, Baltimore, Washington, D.C</a:t>
            </a:r>
          </a:p>
          <a:p>
            <a:pPr lvl="1">
              <a:buFontTx/>
              <a:buNone/>
            </a:pPr>
            <a:endParaRPr lang="en-US" dirty="0" smtClean="0">
              <a:latin typeface="Liberation Serif" panose="02020603050405020304" pitchFamily="18" charset="0"/>
            </a:endParaRPr>
          </a:p>
          <a:p>
            <a:pPr lvl="1">
              <a:buFontTx/>
              <a:buNone/>
            </a:pPr>
            <a:r>
              <a:rPr lang="en-US" dirty="0" smtClean="0">
                <a:latin typeface="Liberation Serif" panose="02020603050405020304" pitchFamily="18" charset="0"/>
              </a:rPr>
              <a:t>	This accounts for more than 20% of US population </a:t>
            </a:r>
          </a:p>
        </p:txBody>
      </p:sp>
      <p:sp>
        <p:nvSpPr>
          <p:cNvPr id="4" name="Footer Placeholder 3"/>
          <p:cNvSpPr>
            <a:spLocks noGrp="1"/>
          </p:cNvSpPr>
          <p:nvPr>
            <p:ph type="ftr" sz="quarter" idx="11"/>
          </p:nvPr>
        </p:nvSpPr>
        <p:spPr/>
        <p:txBody>
          <a:bodyPr/>
          <a:lstStyle/>
          <a:p>
            <a:pPr>
              <a:defRPr/>
            </a:pPr>
            <a:r>
              <a:rPr lang="en-US" sz="800" dirty="0"/>
              <a:t>Copyright © 2015 John Wiley &amp; Sons, Inc. All rights reserved. </a:t>
            </a:r>
            <a:endParaRPr lang="en-US" sz="800" dirty="0"/>
          </a:p>
        </p:txBody>
      </p:sp>
    </p:spTree>
    <p:extLst>
      <p:ext uri="{BB962C8B-B14F-4D97-AF65-F5344CB8AC3E}">
        <p14:creationId xmlns:p14="http://schemas.microsoft.com/office/powerpoint/2010/main" val="1894496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dirty="0" smtClean="0">
                <a:latin typeface="Liberation Serif" panose="02020603050405020304" pitchFamily="18" charset="0"/>
              </a:rPr>
              <a:t>Key </a:t>
            </a:r>
            <a:r>
              <a:rPr lang="en-US" dirty="0">
                <a:latin typeface="Liberation Serif" panose="02020603050405020304" pitchFamily="18" charset="0"/>
              </a:rPr>
              <a:t>Question: </a:t>
            </a:r>
            <a:r>
              <a:rPr lang="en-US" sz="3200" dirty="0">
                <a:latin typeface="Liberation Serif" panose="02020603050405020304" pitchFamily="18" charset="0"/>
              </a:rPr>
              <a:t>Why Do Populations Rise and Fall in Particular Places</a:t>
            </a:r>
            <a:r>
              <a:rPr lang="en-US" sz="3200" dirty="0">
                <a:latin typeface="Liberation Serif" panose="02020603050405020304" pitchFamily="18" charset="0"/>
              </a:rPr>
              <a:t>?</a:t>
            </a:r>
          </a:p>
        </p:txBody>
      </p:sp>
      <p:sp>
        <p:nvSpPr>
          <p:cNvPr id="46082" name="Rectangle 3"/>
          <p:cNvSpPr>
            <a:spLocks noGrp="1" noChangeArrowheads="1"/>
          </p:cNvSpPr>
          <p:nvPr>
            <p:ph idx="1"/>
          </p:nvPr>
        </p:nvSpPr>
        <p:spPr/>
        <p:txBody>
          <a:bodyPr/>
          <a:lstStyle/>
          <a:p>
            <a:r>
              <a:rPr lang="en-US" dirty="0">
                <a:latin typeface="Liberation Serif" panose="02020603050405020304" pitchFamily="18" charset="0"/>
              </a:rPr>
              <a:t>Thomas Malthus: </a:t>
            </a:r>
            <a:r>
              <a:rPr lang="en-US" i="1" dirty="0">
                <a:latin typeface="Liberation Serif" panose="02020603050405020304" pitchFamily="18" charset="0"/>
              </a:rPr>
              <a:t>An Essay on the Principles of Population</a:t>
            </a:r>
            <a:r>
              <a:rPr lang="en-US" dirty="0">
                <a:latin typeface="Liberation Serif" panose="02020603050405020304" pitchFamily="18" charset="0"/>
              </a:rPr>
              <a:t> </a:t>
            </a:r>
          </a:p>
          <a:p>
            <a:endParaRPr lang="en-US" dirty="0">
              <a:latin typeface="Liberation Serif" panose="02020603050405020304" pitchFamily="18" charset="0"/>
            </a:endParaRPr>
          </a:p>
          <a:p>
            <a:r>
              <a:rPr lang="en-US" dirty="0">
                <a:latin typeface="Liberation Serif" panose="02020603050405020304" pitchFamily="18" charset="0"/>
              </a:rPr>
              <a:t>Grows faster than food supply; food grows linearly, population grows </a:t>
            </a:r>
            <a:r>
              <a:rPr lang="en-US" dirty="0" smtClean="0">
                <a:latin typeface="Liberation Serif" panose="02020603050405020304" pitchFamily="18" charset="0"/>
              </a:rPr>
              <a:t>exponentially</a:t>
            </a:r>
            <a:endParaRPr lang="en-US"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a:t>Copyright © 2015 John Wiley &amp; Sons, Inc. All rights reserved. </a:t>
            </a:r>
            <a:endParaRPr lang="en-US" sz="800" dirty="0"/>
          </a:p>
        </p:txBody>
      </p:sp>
    </p:spTree>
    <p:extLst>
      <p:ext uri="{BB962C8B-B14F-4D97-AF65-F5344CB8AC3E}">
        <p14:creationId xmlns:p14="http://schemas.microsoft.com/office/powerpoint/2010/main" val="2523836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rtlCol="0">
            <a:normAutofit/>
          </a:bodyPr>
          <a:lstStyle/>
          <a:p>
            <a:pPr>
              <a:defRPr/>
            </a:pPr>
            <a:r>
              <a:rPr lang="en-US" sz="4000" dirty="0">
                <a:latin typeface="Liberation Serif" panose="02020603050405020304" pitchFamily="18" charset="0"/>
              </a:rPr>
              <a:t>Population Growth: World, Regional, National Scales </a:t>
            </a:r>
          </a:p>
        </p:txBody>
      </p:sp>
      <p:sp>
        <p:nvSpPr>
          <p:cNvPr id="50178" name="Rectangle 3"/>
          <p:cNvSpPr>
            <a:spLocks noGrp="1" noChangeArrowheads="1"/>
          </p:cNvSpPr>
          <p:nvPr>
            <p:ph idx="1"/>
          </p:nvPr>
        </p:nvSpPr>
        <p:spPr/>
        <p:txBody>
          <a:bodyPr/>
          <a:lstStyle/>
          <a:p>
            <a:pPr>
              <a:lnSpc>
                <a:spcPct val="90000"/>
              </a:lnSpc>
            </a:pPr>
            <a:endParaRPr lang="en-US" dirty="0" smtClean="0"/>
          </a:p>
          <a:p>
            <a:pPr>
              <a:lnSpc>
                <a:spcPct val="90000"/>
              </a:lnSpc>
            </a:pPr>
            <a:r>
              <a:rPr lang="en-US" dirty="0" smtClean="0">
                <a:latin typeface="Liberation Serif" panose="02020603050405020304" pitchFamily="18" charset="0"/>
              </a:rPr>
              <a:t>Births – Deaths = Natural Increase</a:t>
            </a:r>
          </a:p>
          <a:p>
            <a:pPr lvl="1">
              <a:lnSpc>
                <a:spcPct val="90000"/>
              </a:lnSpc>
              <a:buFontTx/>
              <a:buNone/>
            </a:pPr>
            <a:r>
              <a:rPr lang="en-US" dirty="0" smtClean="0">
                <a:latin typeface="Liberation Serif" panose="02020603050405020304" pitchFamily="18" charset="0"/>
              </a:rPr>
              <a:t> 	Does not factor immigration (in-migration) or emigration (outmigration) into the equation</a:t>
            </a:r>
          </a:p>
          <a:p>
            <a:pPr>
              <a:lnSpc>
                <a:spcPct val="90000"/>
              </a:lnSpc>
            </a:pPr>
            <a:endParaRPr lang="en-US" dirty="0" smtClean="0"/>
          </a:p>
          <a:p>
            <a:pPr>
              <a:lnSpc>
                <a:spcPct val="90000"/>
              </a:lnSpc>
              <a:buFont typeface="Arial" charset="0"/>
              <a:buNone/>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p:txBody>
      </p:sp>
      <p:sp>
        <p:nvSpPr>
          <p:cNvPr id="5" name="Footer Placeholder 4"/>
          <p:cNvSpPr>
            <a:spLocks noGrp="1"/>
          </p:cNvSpPr>
          <p:nvPr>
            <p:ph type="ftr" sz="quarter" idx="11"/>
          </p:nvPr>
        </p:nvSpPr>
        <p:spPr/>
        <p:txBody>
          <a:bodyPr/>
          <a:lstStyle/>
          <a:p>
            <a:pPr>
              <a:defRPr/>
            </a:pPr>
            <a:r>
              <a:rPr lang="en-US" sz="800" dirty="0"/>
              <a:t>Copyright © 2015 John Wiley &amp; Sons, Inc. All rights reserved. </a:t>
            </a:r>
            <a:endParaRPr lang="en-US" sz="800" dirty="0"/>
          </a:p>
        </p:txBody>
      </p:sp>
    </p:spTree>
    <p:extLst>
      <p:ext uri="{BB962C8B-B14F-4D97-AF65-F5344CB8AC3E}">
        <p14:creationId xmlns:p14="http://schemas.microsoft.com/office/powerpoint/2010/main" val="3282096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dirty="0" smtClean="0">
                <a:latin typeface="Liberation Serif" panose="02020603050405020304" pitchFamily="18" charset="0"/>
              </a:rPr>
              <a:t>Regional and National </a:t>
            </a:r>
          </a:p>
        </p:txBody>
      </p:sp>
      <p:sp>
        <p:nvSpPr>
          <p:cNvPr id="52226" name="Rectangle 3"/>
          <p:cNvSpPr>
            <a:spLocks noGrp="1" noChangeArrowheads="1"/>
          </p:cNvSpPr>
          <p:nvPr>
            <p:ph idx="1"/>
          </p:nvPr>
        </p:nvSpPr>
        <p:spPr/>
        <p:txBody>
          <a:bodyPr/>
          <a:lstStyle/>
          <a:p>
            <a:r>
              <a:rPr lang="en-US" dirty="0">
                <a:latin typeface="Liberation Serif" panose="02020603050405020304" pitchFamily="18" charset="0"/>
              </a:rPr>
              <a:t>Crude Birth Rate (CBR)</a:t>
            </a:r>
          </a:p>
          <a:p>
            <a:pPr lvl="1">
              <a:buFontTx/>
              <a:buNone/>
            </a:pPr>
            <a:r>
              <a:rPr lang="en-US" dirty="0">
                <a:latin typeface="Liberation Serif" panose="02020603050405020304" pitchFamily="18" charset="0"/>
              </a:rPr>
              <a:t> Number of births in a year per 1000 </a:t>
            </a:r>
          </a:p>
          <a:p>
            <a:endParaRPr lang="en-US" dirty="0">
              <a:latin typeface="Liberation Serif" panose="02020603050405020304" pitchFamily="18" charset="0"/>
            </a:endParaRPr>
          </a:p>
          <a:p>
            <a:r>
              <a:rPr lang="en-US" dirty="0">
                <a:latin typeface="Liberation Serif" panose="02020603050405020304" pitchFamily="18" charset="0"/>
              </a:rPr>
              <a:t>Crude Death Rate (CDR)</a:t>
            </a:r>
          </a:p>
          <a:p>
            <a:pPr lvl="1">
              <a:buFontTx/>
              <a:buNone/>
            </a:pPr>
            <a:r>
              <a:rPr lang="en-US" dirty="0">
                <a:latin typeface="Liberation Serif" panose="02020603050405020304" pitchFamily="18" charset="0"/>
              </a:rPr>
              <a:t> Number of deaths in a year per 1000</a:t>
            </a:r>
          </a:p>
          <a:p>
            <a:endParaRPr lang="en-US" dirty="0">
              <a:latin typeface="Liberation Serif" panose="02020603050405020304" pitchFamily="18" charset="0"/>
            </a:endParaRPr>
          </a:p>
          <a:p>
            <a:r>
              <a:rPr lang="en-US" dirty="0">
                <a:latin typeface="Liberation Serif" panose="02020603050405020304" pitchFamily="18" charset="0"/>
              </a:rPr>
              <a:t>Total Fertility Rate (TFR)</a:t>
            </a:r>
          </a:p>
          <a:p>
            <a:pPr lvl="1">
              <a:buFontTx/>
              <a:buNone/>
            </a:pPr>
            <a:r>
              <a:rPr lang="en-US" dirty="0">
                <a:latin typeface="Liberation Serif" panose="02020603050405020304" pitchFamily="18" charset="0"/>
              </a:rPr>
              <a:t> Average number of children born to a woman of</a:t>
            </a:r>
          </a:p>
          <a:p>
            <a:pPr lvl="1">
              <a:buFontTx/>
              <a:buNone/>
            </a:pPr>
            <a:r>
              <a:rPr lang="en-US" dirty="0">
                <a:latin typeface="Liberation Serif" panose="02020603050405020304" pitchFamily="18" charset="0"/>
              </a:rPr>
              <a:t> childbearing age </a:t>
            </a:r>
          </a:p>
        </p:txBody>
      </p:sp>
      <p:sp>
        <p:nvSpPr>
          <p:cNvPr id="4" name="Footer Placeholder 3"/>
          <p:cNvSpPr>
            <a:spLocks noGrp="1"/>
          </p:cNvSpPr>
          <p:nvPr>
            <p:ph type="ftr" sz="quarter" idx="11"/>
          </p:nvPr>
        </p:nvSpPr>
        <p:spPr/>
        <p:txBody>
          <a:bodyPr/>
          <a:lstStyle/>
          <a:p>
            <a:pPr>
              <a:defRPr/>
            </a:pPr>
            <a:r>
              <a:rPr lang="en-US" sz="800" dirty="0"/>
              <a:t>Copyright © 2015 John Wiley &amp; Sons, Inc. All rights reserved. </a:t>
            </a:r>
            <a:endParaRPr lang="en-US" sz="800" dirty="0"/>
          </a:p>
        </p:txBody>
      </p:sp>
    </p:spTree>
    <p:extLst>
      <p:ext uri="{BB962C8B-B14F-4D97-AF65-F5344CB8AC3E}">
        <p14:creationId xmlns:p14="http://schemas.microsoft.com/office/powerpoint/2010/main" val="1025996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81200" y="111348"/>
            <a:ext cx="8229600" cy="1143000"/>
          </a:xfrm>
        </p:spPr>
        <p:txBody>
          <a:bodyPr/>
          <a:lstStyle/>
          <a:p>
            <a:r>
              <a:rPr lang="en-US" dirty="0" smtClean="0">
                <a:latin typeface="Liberation Serif" panose="02020603050405020304" pitchFamily="18" charset="0"/>
              </a:rPr>
              <a:t>Future Population Growth </a:t>
            </a:r>
          </a:p>
        </p:txBody>
      </p:sp>
      <p:sp>
        <p:nvSpPr>
          <p:cNvPr id="21506" name="Rectangle 3"/>
          <p:cNvSpPr>
            <a:spLocks noGrp="1" noChangeArrowheads="1"/>
          </p:cNvSpPr>
          <p:nvPr>
            <p:ph idx="1"/>
          </p:nvPr>
        </p:nvSpPr>
        <p:spPr>
          <a:xfrm>
            <a:off x="1534875" y="1600201"/>
            <a:ext cx="5290457" cy="4525963"/>
          </a:xfrm>
        </p:spPr>
        <p:txBody>
          <a:bodyPr/>
          <a:lstStyle/>
          <a:p>
            <a:r>
              <a:rPr lang="en-US" dirty="0">
                <a:latin typeface="Liberation Serif" panose="02020603050405020304" pitchFamily="18" charset="0"/>
              </a:rPr>
              <a:t>Stationary Population Level (SPL)</a:t>
            </a:r>
          </a:p>
          <a:p>
            <a:pPr lvl="1">
              <a:buFontTx/>
              <a:buNone/>
            </a:pPr>
            <a:r>
              <a:rPr lang="en-US" dirty="0">
                <a:latin typeface="Liberation Serif" panose="02020603050405020304" pitchFamily="18" charset="0"/>
              </a:rPr>
              <a:t>  The level at which a national population ceases to grow</a:t>
            </a:r>
          </a:p>
          <a:p>
            <a:pPr lvl="1">
              <a:buFontTx/>
              <a:buNone/>
            </a:pPr>
            <a:endParaRPr lang="en-US" dirty="0">
              <a:latin typeface="Liberation Serif" panose="02020603050405020304" pitchFamily="18" charset="0"/>
            </a:endParaRPr>
          </a:p>
          <a:p>
            <a:pPr lvl="1">
              <a:buFontTx/>
              <a:buNone/>
            </a:pPr>
            <a:r>
              <a:rPr lang="en-US" dirty="0">
                <a:latin typeface="Liberation Serif" panose="02020603050405020304" pitchFamily="18" charset="0"/>
              </a:rPr>
              <a:t>	Anticipated dates for population stabilization are often moved back </a:t>
            </a:r>
          </a:p>
          <a:p>
            <a:pPr lvl="1">
              <a:buFontTx/>
              <a:buNone/>
            </a:pPr>
            <a:r>
              <a:rPr lang="en-US" dirty="0">
                <a:latin typeface="Liberation Serif" panose="02020603050405020304" pitchFamily="18" charset="0"/>
              </a:rPr>
              <a:t>	</a:t>
            </a:r>
          </a:p>
          <a:p>
            <a:pPr lvl="1">
              <a:buFontTx/>
              <a:buNone/>
            </a:pPr>
            <a:r>
              <a:rPr lang="en-US" dirty="0">
                <a:latin typeface="Liberation Serif" panose="02020603050405020304" pitchFamily="18" charset="0"/>
              </a:rPr>
              <a:t>	Ex. Brazil and India </a:t>
            </a:r>
          </a:p>
          <a:p>
            <a:pPr lvl="1">
              <a:buFontTx/>
              <a:buNone/>
            </a:pPr>
            <a:endParaRPr lang="en-US" dirty="0"/>
          </a:p>
        </p:txBody>
      </p:sp>
      <p:sp>
        <p:nvSpPr>
          <p:cNvPr id="4" name="Footer Placeholder 3"/>
          <p:cNvSpPr>
            <a:spLocks noGrp="1"/>
          </p:cNvSpPr>
          <p:nvPr>
            <p:ph type="ftr" sz="quarter" idx="11"/>
          </p:nvPr>
        </p:nvSpPr>
        <p:spPr/>
        <p:txBody>
          <a:bodyPr/>
          <a:lstStyle/>
          <a:p>
            <a:pPr>
              <a:defRPr/>
            </a:pPr>
            <a:r>
              <a:rPr lang="en-US" sz="800" dirty="0"/>
              <a:t>Copyright © 2015 John Wiley &amp; Sons, Inc. All rights reserved. </a:t>
            </a:r>
            <a:endParaRPr lang="en-US" sz="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064" y="1089932"/>
            <a:ext cx="3944937"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585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dirty="0" smtClean="0">
                <a:latin typeface="Liberation Serif" panose="02020603050405020304" pitchFamily="18" charset="0"/>
                <a:cs typeface="Liberation Serif" panose="02020603050405020304" pitchFamily="18" charset="0"/>
              </a:rPr>
              <a:t>The Demographic Transition </a:t>
            </a:r>
          </a:p>
        </p:txBody>
      </p:sp>
      <p:sp>
        <p:nvSpPr>
          <p:cNvPr id="4" name="Footer Placeholder 3"/>
          <p:cNvSpPr>
            <a:spLocks noGrp="1"/>
          </p:cNvSpPr>
          <p:nvPr>
            <p:ph type="ftr" sz="quarter" idx="11"/>
          </p:nvPr>
        </p:nvSpPr>
        <p:spPr/>
        <p:txBody>
          <a:bodyPr/>
          <a:lstStyle/>
          <a:p>
            <a:pPr>
              <a:defRPr/>
            </a:pPr>
            <a:r>
              <a:rPr lang="en-US" sz="800" dirty="0"/>
              <a:t>Copyright © 2015 John Wiley &amp; Sons, Inc. All rights reserved. </a:t>
            </a:r>
            <a:endParaRPr lang="en-US" sz="800" dirty="0"/>
          </a:p>
        </p:txBody>
      </p:sp>
      <p:grpSp>
        <p:nvGrpSpPr>
          <p:cNvPr id="7" name="Group 6"/>
          <p:cNvGrpSpPr/>
          <p:nvPr/>
        </p:nvGrpSpPr>
        <p:grpSpPr>
          <a:xfrm>
            <a:off x="2321404" y="1403631"/>
            <a:ext cx="7293650" cy="4918761"/>
            <a:chOff x="668095" y="1283557"/>
            <a:chExt cx="6647105" cy="4673057"/>
          </a:xfrm>
        </p:grpSpPr>
        <p:pic>
          <p:nvPicPr>
            <p:cNvPr id="5" name="Picture 4" descr="figure 2.15.jpg"/>
            <p:cNvPicPr>
              <a:picLocks noChangeAspect="1"/>
            </p:cNvPicPr>
            <p:nvPr/>
          </p:nvPicPr>
          <p:blipFill>
            <a:blip r:embed="rId3" cstate="print"/>
            <a:stretch>
              <a:fillRect/>
            </a:stretch>
          </p:blipFill>
          <p:spPr>
            <a:xfrm>
              <a:off x="668095" y="1283557"/>
              <a:ext cx="6647105" cy="4353855"/>
            </a:xfrm>
            <a:prstGeom prst="rect">
              <a:avLst/>
            </a:prstGeom>
          </p:spPr>
        </p:pic>
        <p:sp>
          <p:nvSpPr>
            <p:cNvPr id="6" name="TextBox 5"/>
            <p:cNvSpPr txBox="1"/>
            <p:nvPr/>
          </p:nvSpPr>
          <p:spPr>
            <a:xfrm>
              <a:off x="2567709" y="5708072"/>
              <a:ext cx="4738255" cy="248542"/>
            </a:xfrm>
            <a:prstGeom prst="rect">
              <a:avLst/>
            </a:prstGeom>
            <a:noFill/>
          </p:spPr>
          <p:txBody>
            <a:bodyPr wrap="square" rtlCol="0">
              <a:spAutoFit/>
            </a:bodyPr>
            <a:lstStyle/>
            <a:p>
              <a:r>
                <a:rPr lang="en-US" sz="1100" dirty="0">
                  <a:latin typeface="Liberation Serif" panose="02020603050405020304" pitchFamily="18" charset="0"/>
                  <a:cs typeface="Liberation Serif" panose="02020603050405020304" pitchFamily="18" charset="0"/>
                </a:rPr>
                <a:t>© H.J. de Blij, P.O. Muller, and John Wiley &amp; Sons, Inc.</a:t>
              </a:r>
              <a:endParaRPr lang="en-US" sz="1100" dirty="0">
                <a:latin typeface="Liberation Serif" panose="02020603050405020304" pitchFamily="18" charset="0"/>
                <a:cs typeface="Liberation Serif" panose="02020603050405020304" pitchFamily="18" charset="0"/>
              </a:endParaRPr>
            </a:p>
          </p:txBody>
        </p:sp>
      </p:grpSp>
    </p:spTree>
    <p:extLst>
      <p:ext uri="{BB962C8B-B14F-4D97-AF65-F5344CB8AC3E}">
        <p14:creationId xmlns:p14="http://schemas.microsoft.com/office/powerpoint/2010/main" val="1832019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z="4000" dirty="0">
                <a:latin typeface="Liberation Serif" panose="02020603050405020304" pitchFamily="18" charset="0"/>
              </a:rPr>
              <a:t>Demographic Transition</a:t>
            </a:r>
          </a:p>
        </p:txBody>
      </p:sp>
      <p:sp>
        <p:nvSpPr>
          <p:cNvPr id="25602" name="Rectangle 3"/>
          <p:cNvSpPr>
            <a:spLocks noGrp="1" noChangeArrowheads="1"/>
          </p:cNvSpPr>
          <p:nvPr>
            <p:ph idx="1"/>
          </p:nvPr>
        </p:nvSpPr>
        <p:spPr/>
        <p:txBody>
          <a:bodyPr/>
          <a:lstStyle/>
          <a:p>
            <a:r>
              <a:rPr lang="en-US" dirty="0">
                <a:latin typeface="Liberation Serif" panose="02020603050405020304" pitchFamily="18" charset="0"/>
              </a:rPr>
              <a:t>Factors limiting population growth:</a:t>
            </a:r>
          </a:p>
          <a:p>
            <a:pPr>
              <a:buFont typeface="Wingdings" pitchFamily="2" charset="2"/>
              <a:buNone/>
            </a:pPr>
            <a:r>
              <a:rPr lang="en-US" dirty="0">
                <a:latin typeface="Liberation Serif" panose="02020603050405020304" pitchFamily="18" charset="0"/>
              </a:rPr>
              <a:t>		Famine, epidemics, plagues, wars</a:t>
            </a:r>
          </a:p>
          <a:p>
            <a:pPr>
              <a:buFont typeface="Wingdings" pitchFamily="2" charset="2"/>
              <a:buNone/>
            </a:pPr>
            <a:endParaRPr lang="en-US" dirty="0">
              <a:latin typeface="Liberation Serif" panose="02020603050405020304" pitchFamily="18" charset="0"/>
            </a:endParaRPr>
          </a:p>
          <a:p>
            <a:r>
              <a:rPr lang="en-US" dirty="0">
                <a:latin typeface="Liberation Serif" panose="02020603050405020304" pitchFamily="18" charset="0"/>
              </a:rPr>
              <a:t>Factors enhancing population growth: </a:t>
            </a:r>
          </a:p>
          <a:p>
            <a:pPr>
              <a:buFont typeface="Wingdings" pitchFamily="2" charset="2"/>
              <a:buNone/>
            </a:pPr>
            <a:r>
              <a:rPr lang="en-US" dirty="0">
                <a:latin typeface="Liberation Serif" panose="02020603050405020304" pitchFamily="18" charset="0"/>
              </a:rPr>
              <a:t>	Agricultural advances, Industrial Revolution, sanitation, vaccinations</a:t>
            </a:r>
          </a:p>
          <a:p>
            <a:pPr>
              <a:buFont typeface="Wingdings" pitchFamily="2" charset="2"/>
              <a:buNone/>
            </a:pPr>
            <a:endParaRPr lang="en-US" dirty="0">
              <a:latin typeface="Liberation Serif" panose="02020603050405020304" pitchFamily="18" charset="0"/>
            </a:endParaRPr>
          </a:p>
        </p:txBody>
      </p:sp>
      <p:sp>
        <p:nvSpPr>
          <p:cNvPr id="5" name="Footer Placeholder 4"/>
          <p:cNvSpPr>
            <a:spLocks noGrp="1"/>
          </p:cNvSpPr>
          <p:nvPr>
            <p:ph type="ftr" sz="quarter" idx="11"/>
          </p:nvPr>
        </p:nvSpPr>
        <p:spPr/>
        <p:txBody>
          <a:bodyPr/>
          <a:lstStyle/>
          <a:p>
            <a:pPr>
              <a:defRPr/>
            </a:pPr>
            <a:r>
              <a:rPr lang="en-US" sz="800" dirty="0"/>
              <a:t>Copyright © 2015 John Wiley &amp; Sons, Inc. All rights reserved. </a:t>
            </a:r>
            <a:endParaRPr lang="en-US" sz="800" dirty="0"/>
          </a:p>
        </p:txBody>
      </p:sp>
    </p:spTree>
    <p:extLst>
      <p:ext uri="{BB962C8B-B14F-4D97-AF65-F5344CB8AC3E}">
        <p14:creationId xmlns:p14="http://schemas.microsoft.com/office/powerpoint/2010/main" val="1769965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219201"/>
            <a:ext cx="8686800" cy="4525963"/>
          </a:xfrm>
        </p:spPr>
        <p:txBody>
          <a:bodyPr/>
          <a:lstStyle/>
          <a:p>
            <a:pPr marL="0" indent="0" algn="ctr">
              <a:buNone/>
            </a:pPr>
            <a:r>
              <a:rPr lang="en-US" sz="4400" b="1" dirty="0">
                <a:latin typeface="Liberation Serif" panose="02020603050405020304" pitchFamily="18" charset="0"/>
              </a:rPr>
              <a:t>Human Geography: People, Place, </a:t>
            </a:r>
          </a:p>
          <a:p>
            <a:pPr marL="0" indent="0" algn="ctr">
              <a:buNone/>
            </a:pPr>
            <a:r>
              <a:rPr lang="en-US" sz="4400" b="1" dirty="0">
                <a:latin typeface="Liberation Serif" panose="02020603050405020304" pitchFamily="18" charset="0"/>
              </a:rPr>
              <a:t>and Culture, 11</a:t>
            </a:r>
            <a:r>
              <a:rPr lang="en-US" sz="4400" b="1" baseline="30000" dirty="0">
                <a:latin typeface="Liberation Serif" panose="02020603050405020304" pitchFamily="18" charset="0"/>
              </a:rPr>
              <a:t>th</a:t>
            </a:r>
            <a:r>
              <a:rPr lang="en-US" sz="4400" b="1" dirty="0">
                <a:latin typeface="Liberation Serif" panose="02020603050405020304" pitchFamily="18" charset="0"/>
              </a:rPr>
              <a:t> Edition</a:t>
            </a:r>
          </a:p>
          <a:p>
            <a:pPr marL="0" indent="0" algn="ctr">
              <a:buNone/>
            </a:pPr>
            <a:endParaRPr lang="en-US"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3352801"/>
            <a:ext cx="6858000" cy="1628775"/>
          </a:xfrm>
          <a:prstGeom prst="rect">
            <a:avLst/>
          </a:prstGeom>
        </p:spPr>
      </p:pic>
    </p:spTree>
    <p:extLst>
      <p:ext uri="{BB962C8B-B14F-4D97-AF65-F5344CB8AC3E}">
        <p14:creationId xmlns:p14="http://schemas.microsoft.com/office/powerpoint/2010/main" val="1486026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smtClean="0">
                <a:latin typeface="Liberation Serif" panose="02020603050405020304" pitchFamily="18" charset="0"/>
              </a:rPr>
              <a:t>Chapter 2: Population </a:t>
            </a:r>
          </a:p>
        </p:txBody>
      </p:sp>
      <p:pic>
        <p:nvPicPr>
          <p:cNvPr id="15362" name="Picture 3"/>
          <p:cNvPicPr>
            <a:picLocks noGrp="1" noChangeAspect="1" noChangeArrowheads="1"/>
          </p:cNvPicPr>
          <p:nvPr>
            <p:ph idx="1"/>
          </p:nvPr>
        </p:nvPicPr>
        <p:blipFill>
          <a:blip r:embed="rId3" cstate="print"/>
          <a:srcRect/>
          <a:stretch>
            <a:fillRect/>
          </a:stretch>
        </p:blipFill>
        <p:spPr>
          <a:xfrm>
            <a:off x="1981200" y="1804988"/>
            <a:ext cx="8229600" cy="4114800"/>
          </a:xfrm>
        </p:spPr>
      </p:pic>
      <p:sp>
        <p:nvSpPr>
          <p:cNvPr id="4" name="Footer Placeholder 3"/>
          <p:cNvSpPr>
            <a:spLocks noGrp="1"/>
          </p:cNvSpPr>
          <p:nvPr>
            <p:ph type="ftr" sz="quarter" idx="11"/>
          </p:nvPr>
        </p:nvSpPr>
        <p:spPr/>
        <p:txBody>
          <a:bodyPr/>
          <a:lstStyle/>
          <a:p>
            <a:pPr>
              <a:defRPr/>
            </a:pPr>
            <a:r>
              <a:rPr lang="en-US" sz="800" dirty="0">
                <a:ea typeface="Liberation Serif" panose="02020603050405020304" pitchFamily="18" charset="0"/>
              </a:rPr>
              <a:t>Copyright © 2015 John Wiley &amp; Sons, Inc. All rights reserved. </a:t>
            </a:r>
          </a:p>
        </p:txBody>
      </p:sp>
      <p:sp>
        <p:nvSpPr>
          <p:cNvPr id="5" name="TextBox 4"/>
          <p:cNvSpPr txBox="1"/>
          <p:nvPr/>
        </p:nvSpPr>
        <p:spPr>
          <a:xfrm>
            <a:off x="1985819" y="5920510"/>
            <a:ext cx="1884219" cy="276999"/>
          </a:xfrm>
          <a:prstGeom prst="rect">
            <a:avLst/>
          </a:prstGeom>
          <a:noFill/>
        </p:spPr>
        <p:txBody>
          <a:bodyPr wrap="square" rtlCol="0">
            <a:spAutoFit/>
          </a:bodyPr>
          <a:lstStyle/>
          <a:p>
            <a:r>
              <a:rPr lang="en-US" sz="1200" dirty="0">
                <a:latin typeface="Liberation Serif" panose="02020603050405020304" pitchFamily="18" charset="0"/>
                <a:cs typeface="Liberation Serif" panose="02020603050405020304" pitchFamily="18" charset="0"/>
              </a:rPr>
              <a:t>Courtesy of NASA</a:t>
            </a:r>
            <a:endParaRPr lang="en-US" sz="1200" dirty="0">
              <a:latin typeface="Liberation Serif" panose="02020603050405020304" pitchFamily="18" charset="0"/>
              <a:cs typeface="Liberation Serif" panose="02020603050405020304" pitchFamily="18" charset="0"/>
            </a:endParaRPr>
          </a:p>
        </p:txBody>
      </p:sp>
    </p:spTree>
    <p:extLst>
      <p:ext uri="{BB962C8B-B14F-4D97-AF65-F5344CB8AC3E}">
        <p14:creationId xmlns:p14="http://schemas.microsoft.com/office/powerpoint/2010/main" val="3959773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971402"/>
            <a:ext cx="8686800" cy="4626864"/>
          </a:xfrm>
          <a:prstGeom prst="rect">
            <a:avLst/>
          </a:prstGeom>
        </p:spPr>
      </p:pic>
      <p:sp>
        <p:nvSpPr>
          <p:cNvPr id="19457" name="Rectangle 2"/>
          <p:cNvSpPr>
            <a:spLocks noGrp="1" noChangeArrowheads="1"/>
          </p:cNvSpPr>
          <p:nvPr>
            <p:ph type="title"/>
          </p:nvPr>
        </p:nvSpPr>
        <p:spPr/>
        <p:txBody>
          <a:bodyPr/>
          <a:lstStyle/>
          <a:p>
            <a:r>
              <a:rPr lang="en-US" dirty="0" smtClean="0">
                <a:latin typeface="Liberation Serif" panose="02020603050405020304" pitchFamily="18" charset="0"/>
              </a:rPr>
              <a:t>Key </a:t>
            </a:r>
            <a:r>
              <a:rPr lang="en-US" dirty="0">
                <a:latin typeface="Liberation Serif" panose="02020603050405020304" pitchFamily="18" charset="0"/>
              </a:rPr>
              <a:t>Question: </a:t>
            </a:r>
            <a:r>
              <a:rPr lang="en-US" sz="4000" dirty="0">
                <a:latin typeface="Liberation Serif" panose="02020603050405020304" pitchFamily="18" charset="0"/>
              </a:rPr>
              <a:t>Where in the world do people live and why? </a:t>
            </a:r>
            <a:endParaRPr lang="en-US" sz="4000" dirty="0">
              <a:latin typeface="Liberation Serif" panose="02020603050405020304" pitchFamily="18" charset="0"/>
            </a:endParaRPr>
          </a:p>
        </p:txBody>
      </p:sp>
      <p:sp>
        <p:nvSpPr>
          <p:cNvPr id="19458" name="Rectangle 3"/>
          <p:cNvSpPr>
            <a:spLocks noGrp="1" noChangeArrowheads="1"/>
          </p:cNvSpPr>
          <p:nvPr>
            <p:ph idx="1"/>
          </p:nvPr>
        </p:nvSpPr>
        <p:spPr>
          <a:xfrm>
            <a:off x="2068289" y="1643745"/>
            <a:ext cx="6531429" cy="4212771"/>
          </a:xfrm>
        </p:spPr>
        <p:txBody>
          <a:bodyPr/>
          <a:lstStyle/>
          <a:p>
            <a:pPr>
              <a:spcBef>
                <a:spcPts val="0"/>
              </a:spcBef>
            </a:pPr>
            <a:r>
              <a:rPr lang="en-US" sz="2400" b="1" dirty="0">
                <a:latin typeface="Liberation Serif" panose="02020603050405020304" pitchFamily="18" charset="0"/>
              </a:rPr>
              <a:t>Population density: </a:t>
            </a:r>
            <a:r>
              <a:rPr lang="en-US" sz="2400" dirty="0">
                <a:latin typeface="Liberation Serif" panose="02020603050405020304" pitchFamily="18" charset="0"/>
              </a:rPr>
              <a:t>a country’s total population relative to land size </a:t>
            </a:r>
          </a:p>
          <a:p>
            <a:pPr>
              <a:spcBef>
                <a:spcPts val="0"/>
              </a:spcBef>
            </a:pPr>
            <a:r>
              <a:rPr lang="en-US" sz="2400" dirty="0">
                <a:latin typeface="Liberation Serif" panose="02020603050405020304" pitchFamily="18" charset="0"/>
              </a:rPr>
              <a:t>Assumes an even distribution of population to the land </a:t>
            </a:r>
          </a:p>
          <a:p>
            <a:endParaRPr lang="en-US" sz="3600"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a:t>Copyright © 2015 John Wiley &amp; Sons, Inc. All rights reserved. </a:t>
            </a:r>
            <a:endParaRPr lang="en-US" sz="800" dirty="0"/>
          </a:p>
        </p:txBody>
      </p:sp>
    </p:spTree>
    <p:extLst>
      <p:ext uri="{BB962C8B-B14F-4D97-AF65-F5344CB8AC3E}">
        <p14:creationId xmlns:p14="http://schemas.microsoft.com/office/powerpoint/2010/main" val="3168165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08473" y="164120"/>
            <a:ext cx="7748589" cy="685033"/>
          </a:xfrm>
        </p:spPr>
        <p:txBody>
          <a:bodyPr rtlCol="0">
            <a:normAutofit/>
          </a:bodyPr>
          <a:lstStyle/>
          <a:p>
            <a:pPr>
              <a:defRPr/>
            </a:pPr>
            <a:r>
              <a:rPr lang="en-US" sz="3200" b="1" dirty="0">
                <a:latin typeface="Liberation Serif" panose="02020603050405020304" pitchFamily="18" charset="0"/>
              </a:rPr>
              <a:t>Physiologic Population Density</a:t>
            </a:r>
          </a:p>
        </p:txBody>
      </p:sp>
      <p:sp>
        <p:nvSpPr>
          <p:cNvPr id="25602" name="Rectangle 3"/>
          <p:cNvSpPr>
            <a:spLocks noGrp="1" noChangeArrowheads="1"/>
          </p:cNvSpPr>
          <p:nvPr>
            <p:ph idx="1"/>
          </p:nvPr>
        </p:nvSpPr>
        <p:spPr>
          <a:xfrm>
            <a:off x="1967967" y="1073623"/>
            <a:ext cx="8229600" cy="4094148"/>
          </a:xfrm>
        </p:spPr>
        <p:txBody>
          <a:bodyPr/>
          <a:lstStyle/>
          <a:p>
            <a:r>
              <a:rPr lang="en-US" dirty="0">
                <a:latin typeface="Liberation Serif" panose="02020603050405020304" pitchFamily="18" charset="0"/>
              </a:rPr>
              <a:t>The number of people per unit area of agriculturally productive land </a:t>
            </a:r>
          </a:p>
          <a:p>
            <a:endParaRPr lang="en-US" dirty="0" smtClean="0"/>
          </a:p>
        </p:txBody>
      </p:sp>
      <p:sp>
        <p:nvSpPr>
          <p:cNvPr id="6" name="Footer Placeholder 5"/>
          <p:cNvSpPr>
            <a:spLocks noGrp="1"/>
          </p:cNvSpPr>
          <p:nvPr>
            <p:ph type="ftr" sz="quarter" idx="11"/>
          </p:nvPr>
        </p:nvSpPr>
        <p:spPr/>
        <p:txBody>
          <a:bodyPr/>
          <a:lstStyle/>
          <a:p>
            <a:pPr>
              <a:defRPr/>
            </a:pPr>
            <a:r>
              <a:rPr lang="en-US" sz="800" dirty="0"/>
              <a:t>Copyright © 2015 John Wiley &amp; Sons, Inc. All rights reserved. </a:t>
            </a:r>
            <a:endParaRPr lang="en-US" sz="800" dirty="0"/>
          </a:p>
        </p:txBody>
      </p:sp>
      <p:grpSp>
        <p:nvGrpSpPr>
          <p:cNvPr id="11" name="Group 10"/>
          <p:cNvGrpSpPr/>
          <p:nvPr/>
        </p:nvGrpSpPr>
        <p:grpSpPr>
          <a:xfrm>
            <a:off x="2956753" y="2108300"/>
            <a:ext cx="6561374" cy="3557101"/>
            <a:chOff x="1432753" y="3120697"/>
            <a:chExt cx="6561374" cy="3557101"/>
          </a:xfrm>
        </p:grpSpPr>
        <p:pic>
          <p:nvPicPr>
            <p:cNvPr id="25603" name="Picture 4">
              <a:hlinkClick r:id="rId3"/>
            </p:cNvPr>
            <p:cNvPicPr>
              <a:picLocks noChangeAspect="1" noChangeArrowheads="1"/>
            </p:cNvPicPr>
            <p:nvPr/>
          </p:nvPicPr>
          <p:blipFill>
            <a:blip r:embed="rId4" cstate="print"/>
            <a:srcRect/>
            <a:stretch>
              <a:fillRect/>
            </a:stretch>
          </p:blipFill>
          <p:spPr bwMode="auto">
            <a:xfrm>
              <a:off x="1432753" y="3120697"/>
              <a:ext cx="6491866" cy="3280101"/>
            </a:xfrm>
            <a:prstGeom prst="rect">
              <a:avLst/>
            </a:prstGeom>
            <a:noFill/>
            <a:ln w="9525">
              <a:noFill/>
              <a:miter lim="800000"/>
              <a:headEnd/>
              <a:tailEnd/>
            </a:ln>
          </p:spPr>
        </p:pic>
        <p:sp>
          <p:nvSpPr>
            <p:cNvPr id="8" name="TextBox 7"/>
            <p:cNvSpPr txBox="1"/>
            <p:nvPr/>
          </p:nvSpPr>
          <p:spPr>
            <a:xfrm>
              <a:off x="4558767" y="3125783"/>
              <a:ext cx="3435360" cy="584776"/>
            </a:xfrm>
            <a:prstGeom prst="rect">
              <a:avLst/>
            </a:prstGeom>
            <a:noFill/>
          </p:spPr>
          <p:txBody>
            <a:bodyPr wrap="square">
              <a:spAutoFit/>
            </a:bodyPr>
            <a:lstStyle/>
            <a:p>
              <a:pPr>
                <a:defRPr/>
              </a:pPr>
              <a:r>
                <a:rPr lang="en-US" sz="1600" b="1" i="1" dirty="0">
                  <a:solidFill>
                    <a:schemeClr val="bg1">
                      <a:lumMod val="95000"/>
                    </a:schemeClr>
                  </a:solidFill>
                  <a:latin typeface="Liberation Serif" panose="02020603050405020304" pitchFamily="18" charset="0"/>
                  <a:cs typeface="Liberation Serif" panose="02020603050405020304" pitchFamily="18" charset="0"/>
                </a:rPr>
                <a:t>Concept Caching: </a:t>
              </a:r>
              <a:r>
                <a:rPr lang="en-US" sz="1600" dirty="0">
                  <a:solidFill>
                    <a:schemeClr val="bg1">
                      <a:lumMod val="95000"/>
                    </a:schemeClr>
                  </a:solidFill>
                  <a:latin typeface="Liberation Serif" panose="02020603050405020304" pitchFamily="18" charset="0"/>
                  <a:cs typeface="Liberation Serif" panose="02020603050405020304" pitchFamily="18" charset="0"/>
                </a:rPr>
                <a:t/>
              </a:r>
              <a:br>
                <a:rPr lang="en-US" sz="1600" dirty="0">
                  <a:solidFill>
                    <a:schemeClr val="bg1">
                      <a:lumMod val="95000"/>
                    </a:schemeClr>
                  </a:solidFill>
                  <a:latin typeface="Liberation Serif" panose="02020603050405020304" pitchFamily="18" charset="0"/>
                  <a:cs typeface="Liberation Serif" panose="02020603050405020304" pitchFamily="18" charset="0"/>
                </a:rPr>
              </a:br>
              <a:r>
                <a:rPr lang="en-US" sz="1600" dirty="0">
                  <a:solidFill>
                    <a:schemeClr val="bg1">
                      <a:lumMod val="95000"/>
                    </a:schemeClr>
                  </a:solidFill>
                  <a:latin typeface="Liberation Serif" panose="02020603050405020304" pitchFamily="18" charset="0"/>
                  <a:cs typeface="Liberation Serif" panose="02020603050405020304" pitchFamily="18" charset="0"/>
                </a:rPr>
                <a:t>Rice Terraces- Bail, Indonesia</a:t>
              </a:r>
            </a:p>
          </p:txBody>
        </p:sp>
        <p:sp>
          <p:nvSpPr>
            <p:cNvPr id="10" name="TextBox 9"/>
            <p:cNvSpPr txBox="1"/>
            <p:nvPr/>
          </p:nvSpPr>
          <p:spPr>
            <a:xfrm>
              <a:off x="6382327" y="6400799"/>
              <a:ext cx="1533237" cy="276999"/>
            </a:xfrm>
            <a:prstGeom prst="rect">
              <a:avLst/>
            </a:prstGeom>
            <a:noFill/>
          </p:spPr>
          <p:txBody>
            <a:bodyPr wrap="square" rtlCol="0">
              <a:spAutoFit/>
            </a:bodyPr>
            <a:lstStyle/>
            <a:p>
              <a:r>
                <a:rPr lang="en-US" sz="1200" dirty="0">
                  <a:latin typeface="Liberation Serif" panose="02020603050405020304" pitchFamily="18" charset="0"/>
                  <a:cs typeface="Liberation Serif" panose="02020603050405020304" pitchFamily="18" charset="0"/>
                </a:rPr>
                <a:t>© Matt </a:t>
              </a:r>
              <a:r>
                <a:rPr lang="en-US" sz="1200" dirty="0" err="1">
                  <a:latin typeface="Liberation Serif" panose="02020603050405020304" pitchFamily="18" charset="0"/>
                  <a:cs typeface="Liberation Serif" panose="02020603050405020304" pitchFamily="18" charset="0"/>
                </a:rPr>
                <a:t>Ebnier</a:t>
              </a:r>
              <a:endParaRPr lang="en-US" sz="1200" dirty="0">
                <a:latin typeface="Liberation Serif" panose="02020603050405020304" pitchFamily="18" charset="0"/>
                <a:cs typeface="Liberation Serif" panose="02020603050405020304" pitchFamily="18" charset="0"/>
              </a:endParaRPr>
            </a:p>
          </p:txBody>
        </p:sp>
      </p:grpSp>
    </p:spTree>
    <p:extLst>
      <p:ext uri="{BB962C8B-B14F-4D97-AF65-F5344CB8AC3E}">
        <p14:creationId xmlns:p14="http://schemas.microsoft.com/office/powerpoint/2010/main" val="1454105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1981200" y="152400"/>
            <a:ext cx="8229600" cy="1143000"/>
          </a:xfrm>
        </p:spPr>
        <p:txBody>
          <a:bodyPr/>
          <a:lstStyle/>
          <a:p>
            <a:r>
              <a:rPr lang="en-US" dirty="0" smtClean="0">
                <a:latin typeface="Liberation Serif" panose="02020603050405020304" pitchFamily="18" charset="0"/>
              </a:rPr>
              <a:t>Field Note: Luxor, Egypt </a:t>
            </a:r>
          </a:p>
        </p:txBody>
      </p:sp>
      <p:sp>
        <p:nvSpPr>
          <p:cNvPr id="23555" name="Rectangle 3"/>
          <p:cNvSpPr>
            <a:spLocks noGrp="1" noChangeArrowheads="1"/>
          </p:cNvSpPr>
          <p:nvPr>
            <p:ph idx="1"/>
          </p:nvPr>
        </p:nvSpPr>
        <p:spPr>
          <a:xfrm>
            <a:off x="2096656" y="4756884"/>
            <a:ext cx="8167185" cy="1981200"/>
          </a:xfrm>
        </p:spPr>
        <p:txBody>
          <a:bodyPr rtlCol="0">
            <a:noAutofit/>
          </a:bodyPr>
          <a:lstStyle/>
          <a:p>
            <a:pPr marL="0" indent="0" algn="just">
              <a:lnSpc>
                <a:spcPct val="120000"/>
              </a:lnSpc>
              <a:spcBef>
                <a:spcPts val="0"/>
              </a:spcBef>
              <a:buNone/>
              <a:defRPr/>
            </a:pPr>
            <a:r>
              <a:rPr lang="en-US" sz="1600" dirty="0"/>
              <a:t>“</a:t>
            </a:r>
            <a:r>
              <a:rPr lang="en-US" sz="1600" dirty="0">
                <a:latin typeface="Liberation Serif" panose="02020603050405020304" pitchFamily="18" charset="0"/>
                <a:cs typeface="Liberation Serif" panose="02020603050405020304" pitchFamily="18" charset="0"/>
              </a:rPr>
              <a:t>The </a:t>
            </a:r>
            <a:r>
              <a:rPr lang="en-US" sz="1600" b="1" dirty="0">
                <a:latin typeface="Liberation Serif" panose="02020603050405020304" pitchFamily="18" charset="0"/>
                <a:cs typeface="Liberation Serif" panose="02020603050405020304" pitchFamily="18" charset="0"/>
              </a:rPr>
              <a:t>contrasting character of the Egyptian landscape could not be more striking</a:t>
            </a:r>
            <a:r>
              <a:rPr lang="en-US" sz="1600" dirty="0">
                <a:latin typeface="Liberation Serif" panose="02020603050405020304" pitchFamily="18" charset="0"/>
                <a:cs typeface="Liberation Serif" panose="02020603050405020304" pitchFamily="18" charset="0"/>
              </a:rPr>
              <a:t>. Along the Nile River, the landscape is one of green fields, scattered trees, and modest houses, as along this stretch of the river’s west bank near Luxor. But anytime I wander away from the river, brown, wind-sculpted sand dominates the scene as far as the eye can see. Where people live and what they do is not just a product of culture; it is shaped by the physical environment as well.”</a:t>
            </a:r>
            <a:endParaRPr lang="en-US" sz="1600" dirty="0">
              <a:latin typeface="Liberation Serif" panose="02020603050405020304" pitchFamily="18" charset="0"/>
              <a:cs typeface="Liberation Serif" panose="02020603050405020304" pitchFamily="18" charset="0"/>
            </a:endParaRPr>
          </a:p>
        </p:txBody>
      </p:sp>
      <p:sp>
        <p:nvSpPr>
          <p:cNvPr id="27653" name="Rectangle 7"/>
          <p:cNvSpPr>
            <a:spLocks noChangeArrowheads="1"/>
          </p:cNvSpPr>
          <p:nvPr/>
        </p:nvSpPr>
        <p:spPr bwMode="auto">
          <a:xfrm>
            <a:off x="6306127" y="4394732"/>
            <a:ext cx="4191000" cy="307975"/>
          </a:xfrm>
          <a:prstGeom prst="rect">
            <a:avLst/>
          </a:prstGeom>
          <a:noFill/>
          <a:ln w="9525">
            <a:noFill/>
            <a:miter lim="800000"/>
            <a:headEnd/>
            <a:tailEnd/>
          </a:ln>
        </p:spPr>
        <p:txBody>
          <a:bodyPr>
            <a:spAutoFit/>
          </a:bodyPr>
          <a:lstStyle/>
          <a:p>
            <a:pPr>
              <a:spcBef>
                <a:spcPct val="50000"/>
              </a:spcBef>
            </a:pPr>
            <a:r>
              <a:rPr lang="en-US" sz="1200" dirty="0">
                <a:latin typeface="Liberation Serif" panose="02020603050405020304" pitchFamily="18" charset="0"/>
                <a:cs typeface="Liberation Serif" panose="02020603050405020304" pitchFamily="18" charset="0"/>
              </a:rPr>
              <a:t>Egypt’s arable lands are along the Nile River Valley</a:t>
            </a:r>
            <a:r>
              <a:rPr lang="en-US" sz="1400" dirty="0">
                <a:latin typeface="Liberation Serif" panose="02020603050405020304" pitchFamily="18" charset="0"/>
                <a:cs typeface="Liberation Serif" panose="02020603050405020304" pitchFamily="18" charset="0"/>
              </a:rPr>
              <a:t>.</a:t>
            </a:r>
          </a:p>
        </p:txBody>
      </p:sp>
      <p:sp>
        <p:nvSpPr>
          <p:cNvPr id="27654" name="Rectangle 8"/>
          <p:cNvSpPr>
            <a:spLocks noChangeArrowheads="1"/>
          </p:cNvSpPr>
          <p:nvPr/>
        </p:nvSpPr>
        <p:spPr bwMode="auto">
          <a:xfrm>
            <a:off x="2191327" y="4274657"/>
            <a:ext cx="3649540" cy="461962"/>
          </a:xfrm>
          <a:prstGeom prst="rect">
            <a:avLst/>
          </a:prstGeom>
          <a:noFill/>
          <a:ln w="9525">
            <a:noFill/>
            <a:miter lim="800000"/>
            <a:headEnd/>
            <a:tailEnd/>
          </a:ln>
        </p:spPr>
        <p:txBody>
          <a:bodyPr wrap="square">
            <a:spAutoFit/>
          </a:bodyPr>
          <a:lstStyle/>
          <a:p>
            <a:pPr>
              <a:spcBef>
                <a:spcPct val="50000"/>
              </a:spcBef>
            </a:pPr>
            <a:r>
              <a:rPr lang="en-US" sz="1200" dirty="0">
                <a:latin typeface="Liberation Serif" panose="02020603050405020304" pitchFamily="18" charset="0"/>
                <a:cs typeface="Liberation Serif" panose="02020603050405020304" pitchFamily="18" charset="0"/>
              </a:rPr>
              <a:t>Moving away from the river a few blocks, the land becomes sandy and wind-sculpted.</a:t>
            </a:r>
          </a:p>
        </p:txBody>
      </p:sp>
      <p:cxnSp>
        <p:nvCxnSpPr>
          <p:cNvPr id="9" name="Straight Connector 8"/>
          <p:cNvCxnSpPr/>
          <p:nvPr/>
        </p:nvCxnSpPr>
        <p:spPr>
          <a:xfrm>
            <a:off x="1714500" y="1371600"/>
            <a:ext cx="8763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1"/>
          </p:nvPr>
        </p:nvSpPr>
        <p:spPr/>
        <p:txBody>
          <a:bodyPr/>
          <a:lstStyle/>
          <a:p>
            <a:pPr>
              <a:defRPr/>
            </a:pPr>
            <a:r>
              <a:rPr lang="en-US" sz="800" dirty="0"/>
              <a:t>Copyright © 2015 John Wiley &amp; Sons, Inc. All rights reserved. </a:t>
            </a:r>
            <a:endParaRPr lang="en-US" sz="800" dirty="0"/>
          </a:p>
        </p:txBody>
      </p:sp>
      <p:grpSp>
        <p:nvGrpSpPr>
          <p:cNvPr id="12" name="Group 11"/>
          <p:cNvGrpSpPr/>
          <p:nvPr/>
        </p:nvGrpSpPr>
        <p:grpSpPr>
          <a:xfrm>
            <a:off x="2286000" y="1577641"/>
            <a:ext cx="3581400" cy="2652523"/>
            <a:chOff x="762000" y="1577640"/>
            <a:chExt cx="3581400" cy="2652523"/>
          </a:xfrm>
        </p:grpSpPr>
        <p:pic>
          <p:nvPicPr>
            <p:cNvPr id="27652" name="Picture 3" descr="deblij_ch02_fig04b"/>
            <p:cNvPicPr>
              <a:picLocks noChangeAspect="1" noChangeArrowheads="1"/>
            </p:cNvPicPr>
            <p:nvPr/>
          </p:nvPicPr>
          <p:blipFill>
            <a:blip r:embed="rId3" cstate="print"/>
            <a:srcRect/>
            <a:stretch>
              <a:fillRect/>
            </a:stretch>
          </p:blipFill>
          <p:spPr bwMode="auto">
            <a:xfrm>
              <a:off x="762000" y="1577640"/>
              <a:ext cx="3581400" cy="2368550"/>
            </a:xfrm>
            <a:prstGeom prst="rect">
              <a:avLst/>
            </a:prstGeom>
            <a:noFill/>
            <a:ln w="9525">
              <a:noFill/>
              <a:miter lim="800000"/>
              <a:headEnd/>
              <a:tailEnd/>
            </a:ln>
          </p:spPr>
        </p:pic>
        <p:sp>
          <p:nvSpPr>
            <p:cNvPr id="11" name="TextBox 10"/>
            <p:cNvSpPr txBox="1"/>
            <p:nvPr/>
          </p:nvSpPr>
          <p:spPr>
            <a:xfrm>
              <a:off x="794327" y="3953164"/>
              <a:ext cx="3306618" cy="276999"/>
            </a:xfrm>
            <a:prstGeom prst="rect">
              <a:avLst/>
            </a:prstGeom>
            <a:noFill/>
          </p:spPr>
          <p:txBody>
            <a:bodyPr wrap="square" rtlCol="0">
              <a:spAutoFit/>
            </a:bodyPr>
            <a:lstStyle/>
            <a:p>
              <a:r>
                <a:rPr lang="en-US" sz="1200" dirty="0">
                  <a:latin typeface="Liberation Serif" panose="02020603050405020304" pitchFamily="18" charset="0"/>
                  <a:cs typeface="Liberation Serif" panose="02020603050405020304" pitchFamily="18" charset="0"/>
                </a:rPr>
                <a:t>© Alexander B. Murphy</a:t>
              </a:r>
              <a:endParaRPr lang="en-US" sz="1200" dirty="0">
                <a:latin typeface="Liberation Serif" panose="02020603050405020304" pitchFamily="18" charset="0"/>
                <a:cs typeface="Liberation Serif" panose="02020603050405020304" pitchFamily="18" charset="0"/>
              </a:endParaRPr>
            </a:p>
          </p:txBody>
        </p:sp>
      </p:grpSp>
      <p:grpSp>
        <p:nvGrpSpPr>
          <p:cNvPr id="14" name="Group 13"/>
          <p:cNvGrpSpPr/>
          <p:nvPr/>
        </p:nvGrpSpPr>
        <p:grpSpPr>
          <a:xfrm>
            <a:off x="6400801" y="1577640"/>
            <a:ext cx="3753131" cy="2638669"/>
            <a:chOff x="4876800" y="1577639"/>
            <a:chExt cx="3753131" cy="2638669"/>
          </a:xfrm>
        </p:grpSpPr>
        <p:pic>
          <p:nvPicPr>
            <p:cNvPr id="27651" name="Picture 2" descr="deblij_ch02_fig04a"/>
            <p:cNvPicPr>
              <a:picLocks noChangeAspect="1" noChangeArrowheads="1"/>
            </p:cNvPicPr>
            <p:nvPr/>
          </p:nvPicPr>
          <p:blipFill>
            <a:blip r:embed="rId4" cstate="print"/>
            <a:srcRect/>
            <a:stretch>
              <a:fillRect/>
            </a:stretch>
          </p:blipFill>
          <p:spPr bwMode="auto">
            <a:xfrm>
              <a:off x="4876800" y="1577639"/>
              <a:ext cx="3753131" cy="2368296"/>
            </a:xfrm>
            <a:prstGeom prst="rect">
              <a:avLst/>
            </a:prstGeom>
            <a:noFill/>
            <a:ln w="9525">
              <a:noFill/>
              <a:miter lim="800000"/>
              <a:headEnd/>
              <a:tailEnd/>
            </a:ln>
          </p:spPr>
        </p:pic>
        <p:sp>
          <p:nvSpPr>
            <p:cNvPr id="13" name="TextBox 12"/>
            <p:cNvSpPr txBox="1"/>
            <p:nvPr/>
          </p:nvSpPr>
          <p:spPr>
            <a:xfrm>
              <a:off x="4881418" y="3939309"/>
              <a:ext cx="3306618" cy="276999"/>
            </a:xfrm>
            <a:prstGeom prst="rect">
              <a:avLst/>
            </a:prstGeom>
            <a:noFill/>
          </p:spPr>
          <p:txBody>
            <a:bodyPr wrap="square" rtlCol="0">
              <a:spAutoFit/>
            </a:bodyPr>
            <a:lstStyle/>
            <a:p>
              <a:r>
                <a:rPr lang="en-US" sz="1200" dirty="0">
                  <a:latin typeface="Liberation Serif" panose="02020603050405020304" pitchFamily="18" charset="0"/>
                  <a:cs typeface="Liberation Serif" panose="02020603050405020304" pitchFamily="18" charset="0"/>
                </a:rPr>
                <a:t>© Alexander B. Murphy</a:t>
              </a:r>
              <a:endParaRPr lang="en-US" sz="1200" dirty="0">
                <a:latin typeface="Liberation Serif" panose="02020603050405020304" pitchFamily="18" charset="0"/>
                <a:cs typeface="Liberation Serif" panose="02020603050405020304" pitchFamily="18" charset="0"/>
              </a:endParaRPr>
            </a:p>
          </p:txBody>
        </p:sp>
      </p:grpSp>
    </p:spTree>
    <p:extLst>
      <p:ext uri="{BB962C8B-B14F-4D97-AF65-F5344CB8AC3E}">
        <p14:creationId xmlns:p14="http://schemas.microsoft.com/office/powerpoint/2010/main" val="1557962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2013762" y="1297895"/>
            <a:ext cx="8229600" cy="4049770"/>
          </a:xfrm>
        </p:spPr>
        <p:txBody>
          <a:bodyPr/>
          <a:lstStyle/>
          <a:p>
            <a:r>
              <a:rPr lang="en-US" dirty="0" smtClean="0">
                <a:latin typeface="Liberation Serif" panose="02020603050405020304" pitchFamily="18" charset="0"/>
              </a:rPr>
              <a:t>Descriptions of locations on the Earth’s surface where individuals or groups (depending on the scale) live. </a:t>
            </a:r>
          </a:p>
          <a:p>
            <a:r>
              <a:rPr lang="en-US" dirty="0" smtClean="0">
                <a:latin typeface="Liberation Serif" panose="02020603050405020304" pitchFamily="18" charset="0"/>
              </a:rPr>
              <a:t>Geographers often represent population distributions on </a:t>
            </a:r>
            <a:r>
              <a:rPr lang="en-US" b="1" dirty="0" smtClean="0">
                <a:latin typeface="Liberation Serif" panose="02020603050405020304" pitchFamily="18" charset="0"/>
              </a:rPr>
              <a:t>dot maps</a:t>
            </a:r>
            <a:r>
              <a:rPr lang="en-US" dirty="0" smtClean="0">
                <a:latin typeface="Liberation Serif" panose="02020603050405020304" pitchFamily="18" charset="0"/>
              </a:rPr>
              <a:t>, in which one dot represents a certain number of a population.</a:t>
            </a:r>
          </a:p>
          <a:p>
            <a:pPr>
              <a:buFont typeface="Wingdings" pitchFamily="2" charset="2"/>
              <a:buNone/>
            </a:pPr>
            <a:endParaRPr lang="en-US" dirty="0" smtClean="0"/>
          </a:p>
          <a:p>
            <a:pPr>
              <a:buFont typeface="Wingdings" pitchFamily="2" charset="2"/>
              <a:buNone/>
            </a:pPr>
            <a:endParaRPr lang="en-US" dirty="0" smtClean="0"/>
          </a:p>
        </p:txBody>
      </p:sp>
      <p:sp>
        <p:nvSpPr>
          <p:cNvPr id="4" name="Footer Placeholder 3"/>
          <p:cNvSpPr>
            <a:spLocks noGrp="1"/>
          </p:cNvSpPr>
          <p:nvPr>
            <p:ph type="ftr" sz="quarter" idx="11"/>
          </p:nvPr>
        </p:nvSpPr>
        <p:spPr/>
        <p:txBody>
          <a:bodyPr/>
          <a:lstStyle/>
          <a:p>
            <a:pPr>
              <a:defRPr/>
            </a:pPr>
            <a:r>
              <a:rPr lang="en-US" sz="800" dirty="0"/>
              <a:t>Copyright © 2015 John Wiley &amp; Sons, Inc. All rights reserved. </a:t>
            </a:r>
            <a:endParaRPr lang="en-US" sz="800" dirty="0"/>
          </a:p>
        </p:txBody>
      </p:sp>
      <p:sp>
        <p:nvSpPr>
          <p:cNvPr id="8" name="Rectangle 2"/>
          <p:cNvSpPr>
            <a:spLocks noGrp="1" noChangeArrowheads="1"/>
          </p:cNvSpPr>
          <p:nvPr>
            <p:ph type="title"/>
          </p:nvPr>
        </p:nvSpPr>
        <p:spPr>
          <a:xfrm>
            <a:off x="1981201" y="294323"/>
            <a:ext cx="7748589" cy="685033"/>
          </a:xfrm>
        </p:spPr>
        <p:txBody>
          <a:bodyPr rtlCol="0">
            <a:normAutofit/>
          </a:bodyPr>
          <a:lstStyle/>
          <a:p>
            <a:pPr>
              <a:defRPr/>
            </a:pPr>
            <a:r>
              <a:rPr lang="en-US" sz="3200" b="1" dirty="0">
                <a:latin typeface="Liberation Serif" panose="02020603050405020304" pitchFamily="18" charset="0"/>
              </a:rPr>
              <a:t>Population Distribution</a:t>
            </a:r>
            <a:endParaRPr lang="en-US" sz="3200" b="1" dirty="0">
              <a:latin typeface="Liberation Serif" panose="02020603050405020304" pitchFamily="18" charset="0"/>
            </a:endParaRPr>
          </a:p>
        </p:txBody>
      </p:sp>
    </p:spTree>
    <p:extLst>
      <p:ext uri="{BB962C8B-B14F-4D97-AF65-F5344CB8AC3E}">
        <p14:creationId xmlns:p14="http://schemas.microsoft.com/office/powerpoint/2010/main" val="2695183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p:cNvPicPr>
            <a:picLocks noGrp="1" noChangeAspect="1" noChangeArrowheads="1"/>
          </p:cNvPicPr>
          <p:nvPr>
            <p:ph type="title"/>
          </p:nvPr>
        </p:nvPicPr>
        <p:blipFill>
          <a:blip r:embed="rId3" cstate="print"/>
          <a:srcRect/>
          <a:stretch>
            <a:fillRect/>
          </a:stretch>
        </p:blipFill>
        <p:spPr>
          <a:xfrm>
            <a:off x="7035800" y="429160"/>
            <a:ext cx="3632200" cy="1143000"/>
          </a:xfrm>
        </p:spPr>
      </p:pic>
      <p:sp>
        <p:nvSpPr>
          <p:cNvPr id="44034" name="Rectangle 2"/>
          <p:cNvSpPr>
            <a:spLocks noGrp="1" noChangeArrowheads="1"/>
          </p:cNvSpPr>
          <p:nvPr>
            <p:ph idx="1"/>
          </p:nvPr>
        </p:nvSpPr>
        <p:spPr>
          <a:xfrm>
            <a:off x="1524001" y="180109"/>
            <a:ext cx="5606143" cy="2356262"/>
          </a:xfrm>
        </p:spPr>
        <p:txBody>
          <a:bodyPr/>
          <a:lstStyle/>
          <a:p>
            <a:pPr algn="just">
              <a:buFont typeface="Wingdings" pitchFamily="2" charset="2"/>
              <a:buNone/>
            </a:pPr>
            <a:r>
              <a:rPr lang="en-US" dirty="0">
                <a:latin typeface="Liberation Serif" panose="02020603050405020304" pitchFamily="18" charset="0"/>
              </a:rPr>
              <a:t>	</a:t>
            </a:r>
            <a:r>
              <a:rPr lang="en-US" sz="1600" dirty="0">
                <a:latin typeface="Liberation Serif" panose="02020603050405020304" pitchFamily="18" charset="0"/>
              </a:rPr>
              <a:t>The populations of China and India account for </a:t>
            </a:r>
            <a:r>
              <a:rPr lang="en-US" sz="1600" b="1" dirty="0">
                <a:latin typeface="Liberation Serif" panose="02020603050405020304" pitchFamily="18" charset="0"/>
              </a:rPr>
              <a:t>40 percent of the world</a:t>
            </a:r>
            <a:r>
              <a:rPr lang="en-US" sz="1600" dirty="0">
                <a:latin typeface="Liberation Serif" panose="02020603050405020304" pitchFamily="18" charset="0"/>
              </a:rPr>
              <a:t> currently, and India is predicted to outpace China’s population in the 2030s. How will Figure 2.5 look different 50 years from now? If you were updating this textbook in 50 years, where would the largest population clusters in the world </a:t>
            </a:r>
            <a:r>
              <a:rPr lang="en-US" sz="1800" dirty="0">
                <a:latin typeface="Liberation Serif" panose="02020603050405020304" pitchFamily="18" charset="0"/>
              </a:rPr>
              <a:t>be?</a:t>
            </a:r>
          </a:p>
        </p:txBody>
      </p:sp>
      <p:sp>
        <p:nvSpPr>
          <p:cNvPr id="5" name="Footer Placeholder 4"/>
          <p:cNvSpPr>
            <a:spLocks noGrp="1"/>
          </p:cNvSpPr>
          <p:nvPr>
            <p:ph type="ftr" sz="quarter" idx="11"/>
          </p:nvPr>
        </p:nvSpPr>
        <p:spPr/>
        <p:txBody>
          <a:bodyPr/>
          <a:lstStyle/>
          <a:p>
            <a:pPr>
              <a:defRPr/>
            </a:pPr>
            <a:r>
              <a:rPr lang="en-US" sz="800" dirty="0"/>
              <a:t>Copyright © 2015 John Wiley &amp; Sons, Inc. All rights reserved. </a:t>
            </a:r>
            <a:endParaRPr lang="en-US" sz="8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1967022"/>
            <a:ext cx="8229600" cy="4576815"/>
          </a:xfrm>
          <a:prstGeom prst="rect">
            <a:avLst/>
          </a:prstGeom>
        </p:spPr>
      </p:pic>
    </p:spTree>
    <p:extLst>
      <p:ext uri="{BB962C8B-B14F-4D97-AF65-F5344CB8AC3E}">
        <p14:creationId xmlns:p14="http://schemas.microsoft.com/office/powerpoint/2010/main" val="2995392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1964918" y="1308643"/>
            <a:ext cx="8229600" cy="3674558"/>
          </a:xfrm>
        </p:spPr>
        <p:txBody>
          <a:bodyPr/>
          <a:lstStyle/>
          <a:p>
            <a:pPr>
              <a:lnSpc>
                <a:spcPct val="90000"/>
              </a:lnSpc>
            </a:pPr>
            <a:r>
              <a:rPr lang="en-US" dirty="0">
                <a:latin typeface="Liberation Serif" panose="02020603050405020304" pitchFamily="18" charset="0"/>
              </a:rPr>
              <a:t>Census: Federal government funding depends on population data. </a:t>
            </a:r>
          </a:p>
          <a:p>
            <a:pPr>
              <a:lnSpc>
                <a:spcPct val="90000"/>
              </a:lnSpc>
            </a:pPr>
            <a:r>
              <a:rPr lang="en-US" dirty="0">
                <a:latin typeface="Liberation Serif" panose="02020603050405020304" pitchFamily="18" charset="0"/>
              </a:rPr>
              <a:t>Political implications of under-representation of populations.</a:t>
            </a:r>
          </a:p>
          <a:p>
            <a:pPr>
              <a:lnSpc>
                <a:spcPct val="90000"/>
              </a:lnSpc>
            </a:pPr>
            <a:r>
              <a:rPr lang="en-US" dirty="0">
                <a:latin typeface="Liberation Serif" panose="02020603050405020304" pitchFamily="18" charset="0"/>
              </a:rPr>
              <a:t>United Nations, World Bank, and Population Reference Bureau collect data on world populations. </a:t>
            </a:r>
          </a:p>
        </p:txBody>
      </p:sp>
      <p:sp>
        <p:nvSpPr>
          <p:cNvPr id="4" name="Footer Placeholder 3"/>
          <p:cNvSpPr>
            <a:spLocks noGrp="1"/>
          </p:cNvSpPr>
          <p:nvPr>
            <p:ph type="ftr" sz="quarter" idx="11"/>
          </p:nvPr>
        </p:nvSpPr>
        <p:spPr/>
        <p:txBody>
          <a:bodyPr/>
          <a:lstStyle/>
          <a:p>
            <a:pPr>
              <a:defRPr/>
            </a:pPr>
            <a:r>
              <a:rPr lang="en-US" sz="800" dirty="0"/>
              <a:t>Copyright © 2015 John Wiley &amp; Sons, Inc. All rights reserved. </a:t>
            </a:r>
            <a:endParaRPr lang="en-US" sz="800" dirty="0"/>
          </a:p>
        </p:txBody>
      </p:sp>
      <p:sp>
        <p:nvSpPr>
          <p:cNvPr id="6" name="Rectangle 2"/>
          <p:cNvSpPr>
            <a:spLocks noGrp="1" noChangeArrowheads="1"/>
          </p:cNvSpPr>
          <p:nvPr>
            <p:ph type="title"/>
          </p:nvPr>
        </p:nvSpPr>
        <p:spPr>
          <a:xfrm>
            <a:off x="1981201" y="310407"/>
            <a:ext cx="7748589" cy="685033"/>
          </a:xfrm>
        </p:spPr>
        <p:txBody>
          <a:bodyPr rtlCol="0">
            <a:normAutofit/>
          </a:bodyPr>
          <a:lstStyle/>
          <a:p>
            <a:pPr>
              <a:defRPr/>
            </a:pPr>
            <a:r>
              <a:rPr lang="en-US" sz="3200" b="1" dirty="0">
                <a:latin typeface="Liberation Serif" panose="02020603050405020304" pitchFamily="18" charset="0"/>
              </a:rPr>
              <a:t>Reliability of Population Data</a:t>
            </a:r>
            <a:endParaRPr lang="en-US" sz="3200" b="1" dirty="0">
              <a:latin typeface="Liberation Serif" panose="02020603050405020304" pitchFamily="18" charset="0"/>
            </a:endParaRPr>
          </a:p>
        </p:txBody>
      </p:sp>
    </p:spTree>
    <p:extLst>
      <p:ext uri="{BB962C8B-B14F-4D97-AF65-F5344CB8AC3E}">
        <p14:creationId xmlns:p14="http://schemas.microsoft.com/office/powerpoint/2010/main" val="4011860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784</Words>
  <Application>Microsoft Office PowerPoint</Application>
  <PresentationFormat>Widescreen</PresentationFormat>
  <Paragraphs>126</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Liberation Serif</vt:lpstr>
      <vt:lpstr>Wingdings</vt:lpstr>
      <vt:lpstr>Office Theme</vt:lpstr>
      <vt:lpstr>PowerPoint Presentation</vt:lpstr>
      <vt:lpstr>PowerPoint Presentation</vt:lpstr>
      <vt:lpstr>Chapter 2: Population </vt:lpstr>
      <vt:lpstr>Key Question: Where in the world do people live and why? </vt:lpstr>
      <vt:lpstr>Physiologic Population Density</vt:lpstr>
      <vt:lpstr>Field Note: Luxor, Egypt </vt:lpstr>
      <vt:lpstr>Population Distribution</vt:lpstr>
      <vt:lpstr>PowerPoint Presentation</vt:lpstr>
      <vt:lpstr>Reliability of Population Data</vt:lpstr>
      <vt:lpstr>East Asia </vt:lpstr>
      <vt:lpstr>South Asia </vt:lpstr>
      <vt:lpstr>Europe </vt:lpstr>
      <vt:lpstr>North America </vt:lpstr>
      <vt:lpstr>Key Question: Why Do Populations Rise and Fall in Particular Places?</vt:lpstr>
      <vt:lpstr>Population Growth: World, Regional, National Scales </vt:lpstr>
      <vt:lpstr>Regional and National </vt:lpstr>
      <vt:lpstr>Future Population Growth </vt:lpstr>
      <vt:lpstr>The Demographic Transition </vt:lpstr>
      <vt:lpstr>Demographic Transition</vt:lpstr>
    </vt:vector>
  </TitlesOfParts>
  <Company>Prince William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A. Newell</dc:creator>
  <cp:lastModifiedBy>Tiffany A. Newell</cp:lastModifiedBy>
  <cp:revision>1</cp:revision>
  <dcterms:created xsi:type="dcterms:W3CDTF">2016-10-24T13:42:31Z</dcterms:created>
  <dcterms:modified xsi:type="dcterms:W3CDTF">2016-10-24T13:42:51Z</dcterms:modified>
</cp:coreProperties>
</file>