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3"/>
  </p:sldMasterIdLst>
  <p:notesMasterIdLst>
    <p:notesMasterId r:id="rId26"/>
  </p:notesMasterIdLst>
  <p:handoutMasterIdLst>
    <p:handoutMasterId r:id="rId27"/>
  </p:handoutMasterIdLst>
  <p:sldIdLst>
    <p:sldId id="393" r:id="rId4"/>
    <p:sldId id="257" r:id="rId5"/>
    <p:sldId id="263" r:id="rId6"/>
    <p:sldId id="367" r:id="rId7"/>
    <p:sldId id="340" r:id="rId8"/>
    <p:sldId id="369" r:id="rId9"/>
    <p:sldId id="387" r:id="rId10"/>
    <p:sldId id="380" r:id="rId11"/>
    <p:sldId id="381" r:id="rId12"/>
    <p:sldId id="382" r:id="rId13"/>
    <p:sldId id="383" r:id="rId14"/>
    <p:sldId id="371" r:id="rId15"/>
    <p:sldId id="372" r:id="rId16"/>
    <p:sldId id="374" r:id="rId17"/>
    <p:sldId id="373" r:id="rId18"/>
    <p:sldId id="375" r:id="rId19"/>
    <p:sldId id="376" r:id="rId20"/>
    <p:sldId id="377" r:id="rId21"/>
    <p:sldId id="379" r:id="rId22"/>
    <p:sldId id="384" r:id="rId23"/>
    <p:sldId id="386" r:id="rId24"/>
    <p:sldId id="385" r:id="rId2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rigby" initials="" lastIdx="2" clrIdx="0"/>
  <p:cmAuthor id="1" name="William/Cheryl Ferguson" initials="CF" lastIdx="4" clrIdx="1"/>
  <p:cmAuthor id="2" name="WileyService" initials="W" lastIdx="8"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7" autoAdjust="0"/>
    <p:restoredTop sz="94175" autoAdjust="0"/>
  </p:normalViewPr>
  <p:slideViewPr>
    <p:cSldViewPr>
      <p:cViewPr varScale="1">
        <p:scale>
          <a:sx n="88" d="100"/>
          <a:sy n="88" d="100"/>
        </p:scale>
        <p:origin x="366" y="9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364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notesMaster" Target="notesMasters/notesMaster1.xml"/><Relationship Id="rId3" Type="http://schemas.openxmlformats.org/officeDocument/2006/relationships/slideMaster" Target="slideMasters/slideMaster1.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commentAuthors" Target="commentAuthor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latin typeface="Liberation Serif" panose="02020603050405020304" pitchFamily="18" charset="0"/>
              <a:cs typeface="Liberation Serif" panose="02020603050405020304" pitchFamily="18"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7ACB8A3-9EC9-9340-B89D-1942257DEB2E}" type="datetimeFigureOut">
              <a:rPr lang="en-US" smtClean="0">
                <a:latin typeface="Liberation Serif" panose="02020603050405020304" pitchFamily="18" charset="0"/>
                <a:cs typeface="Liberation Serif" panose="02020603050405020304" pitchFamily="18" charset="0"/>
              </a:rPr>
              <a:pPr/>
              <a:t>1/23/2015</a:t>
            </a:fld>
            <a:endParaRPr lang="en-US" dirty="0">
              <a:latin typeface="Liberation Serif" panose="02020603050405020304" pitchFamily="18" charset="0"/>
              <a:cs typeface="Liberation Serif" panose="02020603050405020304" pitchFamily="18" charset="0"/>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latin typeface="Liberation Serif" panose="02020603050405020304" pitchFamily="18" charset="0"/>
              <a:cs typeface="Liberation Serif" panose="02020603050405020304" pitchFamily="18" charset="0"/>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7068DE8-0FB2-DD44-A7AB-BC660B74D8AD}" type="slidenum">
              <a:rPr lang="en-US" smtClean="0">
                <a:latin typeface="Liberation Serif" panose="02020603050405020304" pitchFamily="18" charset="0"/>
                <a:cs typeface="Liberation Serif" panose="02020603050405020304" pitchFamily="18" charset="0"/>
              </a:rPr>
              <a:pPr/>
              <a:t>‹#›</a:t>
            </a:fld>
            <a:endParaRPr lang="en-US" dirty="0">
              <a:latin typeface="Liberation Serif" panose="02020603050405020304" pitchFamily="18" charset="0"/>
              <a:cs typeface="Liberation Serif" panose="02020603050405020304" pitchFamily="18" charset="0"/>
            </a:endParaRPr>
          </a:p>
        </p:txBody>
      </p:sp>
    </p:spTree>
    <p:extLst>
      <p:ext uri="{BB962C8B-B14F-4D97-AF65-F5344CB8AC3E}">
        <p14:creationId xmlns:p14="http://schemas.microsoft.com/office/powerpoint/2010/main" val="108620541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Liberation Serif" panose="02020603050405020304" pitchFamily="18" charset="0"/>
                <a:cs typeface="Liberation Serif" panose="02020603050405020304" pitchFamily="18" charset="0"/>
              </a:defRPr>
            </a:lvl1pPr>
          </a:lstStyle>
          <a:p>
            <a:pPr>
              <a:defRPr/>
            </a:pPr>
            <a:endParaRPr lang="en-US" dirty="0"/>
          </a:p>
        </p:txBody>
      </p:sp>
      <p:sp>
        <p:nvSpPr>
          <p:cNvPr id="307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Liberation Serif" panose="02020603050405020304" pitchFamily="18" charset="0"/>
                <a:cs typeface="Liberation Serif" panose="02020603050405020304" pitchFamily="18" charset="0"/>
              </a:defRPr>
            </a:lvl1pPr>
          </a:lstStyle>
          <a:p>
            <a:pPr>
              <a:defRPr/>
            </a:pPr>
            <a:endParaRPr lang="en-US" dirty="0"/>
          </a:p>
        </p:txBody>
      </p:sp>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Liberation Serif" panose="02020603050405020304" pitchFamily="18" charset="0"/>
                <a:cs typeface="Liberation Serif" panose="02020603050405020304" pitchFamily="18" charset="0"/>
              </a:defRPr>
            </a:lvl1pPr>
          </a:lstStyle>
          <a:p>
            <a:pPr>
              <a:defRPr/>
            </a:pPr>
            <a:endParaRPr lang="en-US" dirty="0"/>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Liberation Serif" panose="02020603050405020304" pitchFamily="18" charset="0"/>
                <a:cs typeface="Liberation Serif" panose="02020603050405020304" pitchFamily="18" charset="0"/>
              </a:defRPr>
            </a:lvl1pPr>
          </a:lstStyle>
          <a:p>
            <a:pPr>
              <a:defRPr/>
            </a:pPr>
            <a:fld id="{7251B1EE-906C-475A-AD02-1791F6268C78}" type="slidenum">
              <a:rPr lang="en-US" smtClean="0"/>
              <a:pPr>
                <a:defRPr/>
              </a:pPr>
              <a:t>‹#›</a:t>
            </a:fld>
            <a:endParaRPr lang="en-US" dirty="0"/>
          </a:p>
        </p:txBody>
      </p:sp>
    </p:spTree>
    <p:extLst>
      <p:ext uri="{BB962C8B-B14F-4D97-AF65-F5344CB8AC3E}">
        <p14:creationId xmlns:p14="http://schemas.microsoft.com/office/powerpoint/2010/main" val="3350606185"/>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Liberation Serif" panose="02020603050405020304" pitchFamily="18" charset="0"/>
        <a:ea typeface="+mn-ea"/>
        <a:cs typeface="Liberation Serif" panose="02020603050405020304" pitchFamily="18" charset="0"/>
      </a:defRPr>
    </a:lvl1pPr>
    <a:lvl2pPr marL="457200" algn="l" rtl="0" eaLnBrk="0" fontAlgn="base" hangingPunct="0">
      <a:spcBef>
        <a:spcPct val="30000"/>
      </a:spcBef>
      <a:spcAft>
        <a:spcPct val="0"/>
      </a:spcAft>
      <a:defRPr sz="1200" kern="1200">
        <a:solidFill>
          <a:schemeClr val="tx1"/>
        </a:solidFill>
        <a:latin typeface="Liberation Serif" panose="02020603050405020304" pitchFamily="18" charset="0"/>
        <a:ea typeface="+mn-ea"/>
        <a:cs typeface="Liberation Serif" panose="02020603050405020304" pitchFamily="18" charset="0"/>
      </a:defRPr>
    </a:lvl2pPr>
    <a:lvl3pPr marL="914400" algn="l" rtl="0" eaLnBrk="0" fontAlgn="base" hangingPunct="0">
      <a:spcBef>
        <a:spcPct val="30000"/>
      </a:spcBef>
      <a:spcAft>
        <a:spcPct val="0"/>
      </a:spcAft>
      <a:defRPr sz="1200" kern="1200">
        <a:solidFill>
          <a:schemeClr val="tx1"/>
        </a:solidFill>
        <a:latin typeface="Liberation Serif" panose="02020603050405020304" pitchFamily="18" charset="0"/>
        <a:ea typeface="+mn-ea"/>
        <a:cs typeface="Liberation Serif" panose="02020603050405020304" pitchFamily="18" charset="0"/>
      </a:defRPr>
    </a:lvl3pPr>
    <a:lvl4pPr marL="1371600" algn="l" rtl="0" eaLnBrk="0" fontAlgn="base" hangingPunct="0">
      <a:spcBef>
        <a:spcPct val="30000"/>
      </a:spcBef>
      <a:spcAft>
        <a:spcPct val="0"/>
      </a:spcAft>
      <a:defRPr sz="1200" kern="1200">
        <a:solidFill>
          <a:schemeClr val="tx1"/>
        </a:solidFill>
        <a:latin typeface="Liberation Serif" panose="02020603050405020304" pitchFamily="18" charset="0"/>
        <a:ea typeface="+mn-ea"/>
        <a:cs typeface="Liberation Serif" panose="02020603050405020304" pitchFamily="18" charset="0"/>
      </a:defRPr>
    </a:lvl4pPr>
    <a:lvl5pPr marL="1828800" algn="l" rtl="0" eaLnBrk="0" fontAlgn="base" hangingPunct="0">
      <a:spcBef>
        <a:spcPct val="30000"/>
      </a:spcBef>
      <a:spcAft>
        <a:spcPct val="0"/>
      </a:spcAft>
      <a:defRPr sz="1200" kern="1200">
        <a:solidFill>
          <a:schemeClr val="tx1"/>
        </a:solidFill>
        <a:latin typeface="Liberation Serif" panose="02020603050405020304" pitchFamily="18" charset="0"/>
        <a:ea typeface="+mn-ea"/>
        <a:cs typeface="Liberation Serif" panose="02020603050405020304" pitchFamily="18"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p:cNvSpPr>
            <a:spLocks noGrp="1" noChangeArrowheads="1"/>
          </p:cNvSpPr>
          <p:nvPr>
            <p:ph type="sldNum" sz="quarter" idx="5"/>
          </p:nvPr>
        </p:nvSpPr>
        <p:spPr>
          <a:noFill/>
        </p:spPr>
        <p:txBody>
          <a:bodyPr/>
          <a:lstStyle/>
          <a:p>
            <a:fld id="{2028BDFA-7376-481E-B27E-6AC3ECCB8A76}" type="slidenum">
              <a:rPr lang="en-US" smtClean="0"/>
              <a:pPr/>
              <a:t>2</a:t>
            </a:fld>
            <a:endParaRPr lang="en-US" smtClean="0"/>
          </a:p>
        </p:txBody>
      </p:sp>
      <p:sp>
        <p:nvSpPr>
          <p:cNvPr id="15362" name="Rectangle 2"/>
          <p:cNvSpPr>
            <a:spLocks noGrp="1" noRot="1" noChangeAspect="1" noChangeArrowheads="1" noTextEdit="1"/>
          </p:cNvSpPr>
          <p:nvPr>
            <p:ph type="sldImg"/>
          </p:nvPr>
        </p:nvSpPr>
        <p:spPr>
          <a:ln/>
        </p:spPr>
      </p:sp>
      <p:sp>
        <p:nvSpPr>
          <p:cNvPr id="15363"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1177239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p:cNvSpPr>
          <p:nvPr>
            <p:ph type="sldImg"/>
          </p:nvPr>
        </p:nvSpPr>
        <p:spPr>
          <a:ln/>
        </p:spPr>
      </p:sp>
      <p:sp>
        <p:nvSpPr>
          <p:cNvPr id="39938" name="Notes Placeholder 2"/>
          <p:cNvSpPr>
            <a:spLocks noGrp="1"/>
          </p:cNvSpPr>
          <p:nvPr>
            <p:ph type="body" idx="1"/>
          </p:nvPr>
        </p:nvSpPr>
        <p:spPr>
          <a:noFill/>
          <a:ln/>
        </p:spPr>
        <p:txBody>
          <a:bodyPr/>
          <a:lstStyle/>
          <a:p>
            <a:r>
              <a:rPr lang="en-US" b="1" dirty="0" smtClean="0"/>
              <a:t>Figure 14.7</a:t>
            </a:r>
          </a:p>
          <a:p>
            <a:r>
              <a:rPr lang="en-US" b="1" dirty="0" smtClean="0"/>
              <a:t>World Cities Most Connected to New York City. </a:t>
            </a:r>
            <a:r>
              <a:rPr lang="en-US" dirty="0" smtClean="0"/>
              <a:t>This map shows the 30 world cities that</a:t>
            </a:r>
          </a:p>
          <a:p>
            <a:r>
              <a:rPr lang="en-US" dirty="0" smtClean="0"/>
              <a:t>are the most connected to New York City, as measured by </a:t>
            </a:r>
            <a:r>
              <a:rPr lang="en-US" dirty="0" err="1" smtClean="0"/>
              <a:t>fl</a:t>
            </a:r>
            <a:r>
              <a:rPr lang="en-US" dirty="0" smtClean="0"/>
              <a:t> </a:t>
            </a:r>
            <a:r>
              <a:rPr lang="en-US" dirty="0" err="1" smtClean="0"/>
              <a:t>ows</a:t>
            </a:r>
            <a:r>
              <a:rPr lang="en-US" dirty="0" smtClean="0"/>
              <a:t> in the service economy. </a:t>
            </a:r>
            <a:r>
              <a:rPr lang="en-US" i="1" dirty="0" smtClean="0"/>
              <a:t>Data</a:t>
            </a:r>
          </a:p>
          <a:p>
            <a:r>
              <a:rPr lang="en-US" i="1" dirty="0" smtClean="0"/>
              <a:t>from </a:t>
            </a:r>
            <a:r>
              <a:rPr lang="en-US" dirty="0" smtClean="0"/>
              <a:t>: P. J. Taylor and R. E. Lang, “U.S. Cities in the ‘World City Network,’” The Brookings</a:t>
            </a:r>
          </a:p>
          <a:p>
            <a:r>
              <a:rPr lang="en-US" dirty="0" smtClean="0"/>
              <a:t>Institution, Survey Series, February 2005. http://wwwe.brookings.edu/dybdocroot/metro/pubs </a:t>
            </a:r>
            <a:r>
              <a:rPr lang="en-US" i="1" dirty="0" smtClean="0"/>
              <a:t>/</a:t>
            </a:r>
          </a:p>
          <a:p>
            <a:r>
              <a:rPr lang="en-US" dirty="0" smtClean="0"/>
              <a:t>20050222_worldcities.pdf , last accessed September 2005.</a:t>
            </a:r>
          </a:p>
        </p:txBody>
      </p:sp>
      <p:sp>
        <p:nvSpPr>
          <p:cNvPr id="39939" name="Slide Number Placeholder 3"/>
          <p:cNvSpPr>
            <a:spLocks noGrp="1"/>
          </p:cNvSpPr>
          <p:nvPr>
            <p:ph type="sldNum" sz="quarter" idx="5"/>
          </p:nvPr>
        </p:nvSpPr>
        <p:spPr>
          <a:noFill/>
        </p:spPr>
        <p:txBody>
          <a:bodyPr/>
          <a:lstStyle/>
          <a:p>
            <a:fld id="{3ED9397E-B1C3-4C37-A375-77724DFED7F5}" type="slidenum">
              <a:rPr lang="en-US" smtClean="0"/>
              <a:pPr/>
              <a:t>11</a:t>
            </a:fld>
            <a:endParaRPr lang="en-US" smtClean="0"/>
          </a:p>
        </p:txBody>
      </p:sp>
    </p:spTree>
    <p:extLst>
      <p:ext uri="{BB962C8B-B14F-4D97-AF65-F5344CB8AC3E}">
        <p14:creationId xmlns:p14="http://schemas.microsoft.com/office/powerpoint/2010/main" val="11737694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223975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8786556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p:cNvSpPr>
          <p:nvPr>
            <p:ph type="sldImg"/>
          </p:nvPr>
        </p:nvSpPr>
        <p:spPr>
          <a:ln/>
        </p:spPr>
      </p:sp>
      <p:sp>
        <p:nvSpPr>
          <p:cNvPr id="46082" name="Notes Placeholder 2"/>
          <p:cNvSpPr>
            <a:spLocks noGrp="1"/>
          </p:cNvSpPr>
          <p:nvPr>
            <p:ph type="body" idx="1"/>
          </p:nvPr>
        </p:nvSpPr>
        <p:spPr>
          <a:noFill/>
          <a:ln/>
        </p:spPr>
        <p:txBody>
          <a:bodyPr/>
          <a:lstStyle/>
          <a:p>
            <a:endParaRPr lang="en-US" smtClean="0"/>
          </a:p>
        </p:txBody>
      </p:sp>
      <p:sp>
        <p:nvSpPr>
          <p:cNvPr id="46083" name="Slide Number Placeholder 3"/>
          <p:cNvSpPr>
            <a:spLocks noGrp="1"/>
          </p:cNvSpPr>
          <p:nvPr>
            <p:ph type="sldNum" sz="quarter" idx="5"/>
          </p:nvPr>
        </p:nvSpPr>
        <p:spPr>
          <a:noFill/>
        </p:spPr>
        <p:txBody>
          <a:bodyPr/>
          <a:lstStyle/>
          <a:p>
            <a:fld id="{77F1E0D5-8B4C-49A3-854F-8A321239D9D0}" type="slidenum">
              <a:rPr lang="en-US" smtClean="0"/>
              <a:pPr/>
              <a:t>14</a:t>
            </a:fld>
            <a:endParaRPr lang="en-US" smtClean="0"/>
          </a:p>
        </p:txBody>
      </p:sp>
    </p:spTree>
    <p:extLst>
      <p:ext uri="{BB962C8B-B14F-4D97-AF65-F5344CB8AC3E}">
        <p14:creationId xmlns:p14="http://schemas.microsoft.com/office/powerpoint/2010/main" val="14366747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ChangeArrowheads="1" noTextEdit="1"/>
          </p:cNvSpPr>
          <p:nvPr>
            <p:ph type="sldImg"/>
          </p:nvPr>
        </p:nvSpPr>
        <p:spPr>
          <a:ln/>
        </p:spPr>
      </p:sp>
      <p:sp>
        <p:nvSpPr>
          <p:cNvPr id="64515"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9312617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8440238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ChangeArrowheads="1" noTextEdit="1"/>
          </p:cNvSpPr>
          <p:nvPr>
            <p:ph type="sldImg"/>
          </p:nvPr>
        </p:nvSpPr>
        <p:spPr>
          <a:ln/>
        </p:spPr>
      </p:sp>
      <p:sp>
        <p:nvSpPr>
          <p:cNvPr id="66563"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175785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spect="1" noChangeArrowheads="1" noTextEdit="1"/>
          </p:cNvSpPr>
          <p:nvPr>
            <p:ph type="sldImg"/>
          </p:nvPr>
        </p:nvSpPr>
        <p:spPr>
          <a:ln/>
        </p:spPr>
      </p:sp>
      <p:sp>
        <p:nvSpPr>
          <p:cNvPr id="67587"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1696223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8924378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spect="1" noChangeArrowheads="1" noTextEdit="1"/>
          </p:cNvSpPr>
          <p:nvPr>
            <p:ph type="sldImg"/>
          </p:nvPr>
        </p:nvSpPr>
        <p:spPr>
          <a:ln/>
        </p:spPr>
      </p:sp>
      <p:sp>
        <p:nvSpPr>
          <p:cNvPr id="69635"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6692464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p:cNvSpPr>
            <a:spLocks noGrp="1" noChangeArrowheads="1"/>
          </p:cNvSpPr>
          <p:nvPr>
            <p:ph type="sldNum" sz="quarter" idx="5"/>
          </p:nvPr>
        </p:nvSpPr>
        <p:spPr>
          <a:noFill/>
        </p:spPr>
        <p:txBody>
          <a:bodyPr/>
          <a:lstStyle/>
          <a:p>
            <a:fld id="{4C5616EC-41A7-4957-BB7E-81A3B1AA4112}" type="slidenum">
              <a:rPr lang="en-US" smtClean="0"/>
              <a:pPr/>
              <a:t>3</a:t>
            </a:fld>
            <a:endParaRPr lang="en-US" smtClean="0"/>
          </a:p>
        </p:txBody>
      </p:sp>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7306157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spect="1" noChangeArrowheads="1" noTextEdit="1"/>
          </p:cNvSpPr>
          <p:nvPr>
            <p:ph type="sldImg"/>
          </p:nvPr>
        </p:nvSpPr>
        <p:spPr>
          <a:ln/>
        </p:spPr>
      </p:sp>
      <p:sp>
        <p:nvSpPr>
          <p:cNvPr id="69635"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9011818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ChangeArrowheads="1" noTextEdit="1"/>
          </p:cNvSpPr>
          <p:nvPr>
            <p:ph type="sldImg"/>
          </p:nvPr>
        </p:nvSpPr>
        <p:spPr>
          <a:ln/>
        </p:spPr>
      </p:sp>
      <p:sp>
        <p:nvSpPr>
          <p:cNvPr id="70659"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7866710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6132298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p:cNvSpPr>
          <p:nvPr>
            <p:ph type="sldImg"/>
          </p:nvPr>
        </p:nvSpPr>
        <p:spPr>
          <a:ln/>
        </p:spPr>
      </p:sp>
      <p:sp>
        <p:nvSpPr>
          <p:cNvPr id="31746" name="Notes Placeholder 2"/>
          <p:cNvSpPr>
            <a:spLocks noGrp="1"/>
          </p:cNvSpPr>
          <p:nvPr>
            <p:ph type="body" idx="1"/>
          </p:nvPr>
        </p:nvSpPr>
        <p:spPr>
          <a:noFill/>
          <a:ln/>
        </p:spPr>
        <p:txBody>
          <a:bodyPr/>
          <a:lstStyle/>
          <a:p>
            <a:r>
              <a:rPr lang="en-US" b="1" dirty="0" smtClean="0"/>
              <a:t>Figure 14.5</a:t>
            </a:r>
          </a:p>
          <a:p>
            <a:r>
              <a:rPr lang="en-US" b="1" dirty="0" smtClean="0"/>
              <a:t>Global Shipping Lanes. </a:t>
            </a:r>
            <a:r>
              <a:rPr lang="en-US" dirty="0" smtClean="0"/>
              <a:t>The map traces over 3000 shipping routes used by commercial</a:t>
            </a:r>
          </a:p>
          <a:p>
            <a:r>
              <a:rPr lang="en-US" dirty="0" smtClean="0"/>
              <a:t>and government vessels during 2006. The red lines mark the most frequently used shipping</a:t>
            </a:r>
          </a:p>
          <a:p>
            <a:r>
              <a:rPr lang="en-US" dirty="0" smtClean="0"/>
              <a:t>lanes. </a:t>
            </a:r>
            <a:r>
              <a:rPr lang="en-US" i="1" dirty="0" smtClean="0"/>
              <a:t>Courtesy of: </a:t>
            </a:r>
            <a:r>
              <a:rPr lang="en-US" dirty="0" smtClean="0"/>
              <a:t>National Center for Ecological Analysis and Synthesis, http://ebm.nceas.</a:t>
            </a:r>
          </a:p>
          <a:p>
            <a:r>
              <a:rPr lang="en-US" dirty="0" smtClean="0"/>
              <a:t>ucsb.edu/</a:t>
            </a:r>
            <a:r>
              <a:rPr lang="en-US" dirty="0" err="1" smtClean="0"/>
              <a:t>GlobalMarine</a:t>
            </a:r>
            <a:r>
              <a:rPr lang="en-US" dirty="0" smtClean="0"/>
              <a:t>/impacts/transformed/jpg/shipping.jpg, last accessed August 2008.</a:t>
            </a:r>
          </a:p>
        </p:txBody>
      </p:sp>
      <p:sp>
        <p:nvSpPr>
          <p:cNvPr id="31747" name="Slide Number Placeholder 3"/>
          <p:cNvSpPr>
            <a:spLocks noGrp="1"/>
          </p:cNvSpPr>
          <p:nvPr>
            <p:ph type="sldNum" sz="quarter" idx="5"/>
          </p:nvPr>
        </p:nvSpPr>
        <p:spPr>
          <a:noFill/>
        </p:spPr>
        <p:txBody>
          <a:bodyPr/>
          <a:lstStyle/>
          <a:p>
            <a:fld id="{D00FA34C-6464-4BF9-9AE7-0291D9B4EA03}" type="slidenum">
              <a:rPr lang="en-US" smtClean="0"/>
              <a:pPr/>
              <a:t>5</a:t>
            </a:fld>
            <a:endParaRPr lang="en-US" smtClean="0"/>
          </a:p>
        </p:txBody>
      </p:sp>
    </p:spTree>
    <p:extLst>
      <p:ext uri="{BB962C8B-B14F-4D97-AF65-F5344CB8AC3E}">
        <p14:creationId xmlns:p14="http://schemas.microsoft.com/office/powerpoint/2010/main" val="41680634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1918309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5884265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1473261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518014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6474148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atin typeface="Liberation Serif" panose="02020603050405020304" pitchFamily="18" charset="0"/>
                <a:cs typeface="Liberation Serif" panose="02020603050405020304" pitchFamily="18" charset="0"/>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Copyright © 2015  John Wiley &amp; Sons, Inc. All rights reserved. </a:t>
            </a: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atin typeface="Liberation Serif" panose="02020603050405020304" pitchFamily="18" charset="0"/>
                <a:cs typeface="Liberation Serif" panose="02020603050405020304" pitchFamily="18" charset="0"/>
              </a:defRPr>
            </a:lvl1pPr>
          </a:lstStyle>
          <a:p>
            <a:pPr>
              <a:defRPr/>
            </a:pPr>
            <a:fld id="{D036EFBB-479A-4852-A5D9-AB911C8E0AF6}" type="slidenum">
              <a:rPr lang="en-US" smtClean="0"/>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atin typeface="Liberation Serif" panose="02020603050405020304" pitchFamily="18" charset="0"/>
                <a:cs typeface="Liberation Serif" panose="02020603050405020304" pitchFamily="18" charset="0"/>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Copyright © 2015  John Wiley &amp; Sons, Inc. All rights reserved. </a:t>
            </a: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atin typeface="Liberation Serif" panose="02020603050405020304" pitchFamily="18" charset="0"/>
                <a:cs typeface="Liberation Serif" panose="02020603050405020304" pitchFamily="18" charset="0"/>
              </a:defRPr>
            </a:lvl1pPr>
          </a:lstStyle>
          <a:p>
            <a:pPr>
              <a:defRPr/>
            </a:pPr>
            <a:fld id="{FF837083-7101-4E22-BC32-913E9D3F8BD2}" type="slidenum">
              <a:rPr lang="en-US" smtClean="0"/>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atin typeface="Liberation Serif" panose="02020603050405020304" pitchFamily="18" charset="0"/>
                <a:cs typeface="Liberation Serif" panose="02020603050405020304" pitchFamily="18" charset="0"/>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Copyright © 2015  John Wiley &amp; Sons, Inc. All rights reserved. </a:t>
            </a: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atin typeface="Liberation Serif" panose="02020603050405020304" pitchFamily="18" charset="0"/>
                <a:cs typeface="Liberation Serif" panose="02020603050405020304" pitchFamily="18" charset="0"/>
              </a:defRPr>
            </a:lvl1pPr>
          </a:lstStyle>
          <a:p>
            <a:pPr>
              <a:defRPr/>
            </a:pPr>
            <a:fld id="{097E634F-16AC-4406-8BF5-907CC4FA5954}" type="slidenum">
              <a:rPr lang="en-US" smtClean="0"/>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atin typeface="Liberation Serif" panose="02020603050405020304" pitchFamily="18" charset="0"/>
                <a:cs typeface="Liberation Serif" panose="02020603050405020304" pitchFamily="18" charset="0"/>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Copyright © 2015  John Wiley &amp; Sons, Inc. All rights reserved. </a:t>
            </a: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atin typeface="Liberation Serif" panose="02020603050405020304" pitchFamily="18" charset="0"/>
                <a:cs typeface="Liberation Serif" panose="02020603050405020304" pitchFamily="18" charset="0"/>
              </a:defRPr>
            </a:lvl1pPr>
          </a:lstStyle>
          <a:p>
            <a:pPr>
              <a:defRPr/>
            </a:pPr>
            <a:fld id="{E6FCD6AB-78EE-4673-9E8E-11ADCE63CC5C}" type="slidenum">
              <a:rPr lang="en-US" smtClean="0"/>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atin typeface="Liberation Serif" panose="02020603050405020304" pitchFamily="18" charset="0"/>
                <a:cs typeface="Liberation Serif" panose="02020603050405020304" pitchFamily="18" charset="0"/>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Copyright © 2015  John Wiley &amp; Sons, Inc. All rights reserved. </a:t>
            </a: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atin typeface="Liberation Serif" panose="02020603050405020304" pitchFamily="18" charset="0"/>
                <a:cs typeface="Liberation Serif" panose="02020603050405020304" pitchFamily="18" charset="0"/>
              </a:defRPr>
            </a:lvl1pPr>
          </a:lstStyle>
          <a:p>
            <a:pPr>
              <a:defRPr/>
            </a:pPr>
            <a:fld id="{36F01F9C-22B2-442A-96AA-EA7120072F91}" type="slidenum">
              <a:rPr lang="en-US" smtClean="0"/>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a:defRPr>
                <a:latin typeface="Liberation Serif" panose="02020603050405020304" pitchFamily="18" charset="0"/>
                <a:cs typeface="Liberation Serif" panose="02020603050405020304" pitchFamily="18" charset="0"/>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smtClean="0"/>
              <a:t>Copyright © 2015  John Wiley &amp; Sons, Inc. All rights reserved. </a:t>
            </a:r>
            <a:endParaRPr lang="en-US"/>
          </a:p>
        </p:txBody>
      </p:sp>
      <p:sp>
        <p:nvSpPr>
          <p:cNvPr id="7" name="Slide Number Placeholder 5"/>
          <p:cNvSpPr>
            <a:spLocks noGrp="1"/>
          </p:cNvSpPr>
          <p:nvPr>
            <p:ph type="sldNum" sz="quarter" idx="12"/>
          </p:nvPr>
        </p:nvSpPr>
        <p:spPr>
          <a:xfrm>
            <a:off x="6553200" y="6356350"/>
            <a:ext cx="2133600" cy="365125"/>
          </a:xfrm>
          <a:prstGeom prst="rect">
            <a:avLst/>
          </a:prstGeom>
        </p:spPr>
        <p:txBody>
          <a:bodyPr/>
          <a:lstStyle>
            <a:lvl1pPr>
              <a:defRPr>
                <a:latin typeface="Liberation Serif" panose="02020603050405020304" pitchFamily="18" charset="0"/>
                <a:cs typeface="Liberation Serif" panose="02020603050405020304" pitchFamily="18" charset="0"/>
              </a:defRPr>
            </a:lvl1pPr>
          </a:lstStyle>
          <a:p>
            <a:pPr>
              <a:defRPr/>
            </a:pPr>
            <a:fld id="{0E64EDFF-23B5-48F5-AFC2-3007712659EA}" type="slidenum">
              <a:rPr lang="en-US" smtClean="0"/>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a:xfrm>
            <a:off x="457200" y="6356350"/>
            <a:ext cx="2133600" cy="365125"/>
          </a:xfrm>
          <a:prstGeom prst="rect">
            <a:avLst/>
          </a:prstGeom>
        </p:spPr>
        <p:txBody>
          <a:bodyPr/>
          <a:lstStyle>
            <a:lvl1pPr>
              <a:defRPr>
                <a:latin typeface="Liberation Serif" panose="02020603050405020304" pitchFamily="18" charset="0"/>
                <a:cs typeface="Liberation Serif" panose="02020603050405020304" pitchFamily="18" charset="0"/>
              </a:defRPr>
            </a:lvl1pPr>
          </a:lstStyle>
          <a:p>
            <a:pPr>
              <a:defRPr/>
            </a:pPr>
            <a:endParaRPr lang="en-US" dirty="0"/>
          </a:p>
        </p:txBody>
      </p:sp>
      <p:sp>
        <p:nvSpPr>
          <p:cNvPr id="8" name="Footer Placeholder 4"/>
          <p:cNvSpPr>
            <a:spLocks noGrp="1"/>
          </p:cNvSpPr>
          <p:nvPr>
            <p:ph type="ftr" sz="quarter" idx="11"/>
          </p:nvPr>
        </p:nvSpPr>
        <p:spPr/>
        <p:txBody>
          <a:bodyPr/>
          <a:lstStyle>
            <a:lvl1pPr>
              <a:defRPr/>
            </a:lvl1pPr>
          </a:lstStyle>
          <a:p>
            <a:pPr>
              <a:defRPr/>
            </a:pPr>
            <a:r>
              <a:rPr lang="en-US" smtClean="0"/>
              <a:t>Copyright © 2015  John Wiley &amp; Sons, Inc. All rights reserved. </a:t>
            </a:r>
            <a:endParaRPr lang="en-US"/>
          </a:p>
        </p:txBody>
      </p:sp>
      <p:sp>
        <p:nvSpPr>
          <p:cNvPr id="9" name="Slide Number Placeholder 5"/>
          <p:cNvSpPr>
            <a:spLocks noGrp="1"/>
          </p:cNvSpPr>
          <p:nvPr>
            <p:ph type="sldNum" sz="quarter" idx="12"/>
          </p:nvPr>
        </p:nvSpPr>
        <p:spPr>
          <a:xfrm>
            <a:off x="6553200" y="6356350"/>
            <a:ext cx="2133600" cy="365125"/>
          </a:xfrm>
          <a:prstGeom prst="rect">
            <a:avLst/>
          </a:prstGeom>
        </p:spPr>
        <p:txBody>
          <a:bodyPr/>
          <a:lstStyle>
            <a:lvl1pPr>
              <a:defRPr>
                <a:latin typeface="Liberation Serif" panose="02020603050405020304" pitchFamily="18" charset="0"/>
                <a:cs typeface="Liberation Serif" panose="02020603050405020304" pitchFamily="18" charset="0"/>
              </a:defRPr>
            </a:lvl1pPr>
          </a:lstStyle>
          <a:p>
            <a:pPr>
              <a:defRPr/>
            </a:pPr>
            <a:fld id="{2D9362E1-27FB-4763-B372-C152411FF217}" type="slidenum">
              <a:rPr lang="en-US" smtClean="0"/>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a:xfrm>
            <a:off x="457200" y="6356350"/>
            <a:ext cx="2133600" cy="365125"/>
          </a:xfrm>
          <a:prstGeom prst="rect">
            <a:avLst/>
          </a:prstGeom>
        </p:spPr>
        <p:txBody>
          <a:bodyPr/>
          <a:lstStyle>
            <a:lvl1pPr>
              <a:defRPr>
                <a:latin typeface="Liberation Serif" panose="02020603050405020304" pitchFamily="18" charset="0"/>
                <a:cs typeface="Liberation Serif" panose="02020603050405020304" pitchFamily="18" charset="0"/>
              </a:defRPr>
            </a:lvl1pPr>
          </a:lstStyle>
          <a:p>
            <a:pPr>
              <a:defRPr/>
            </a:pPr>
            <a:endParaRPr lang="en-US" dirty="0"/>
          </a:p>
        </p:txBody>
      </p:sp>
      <p:sp>
        <p:nvSpPr>
          <p:cNvPr id="4" name="Footer Placeholder 4"/>
          <p:cNvSpPr>
            <a:spLocks noGrp="1"/>
          </p:cNvSpPr>
          <p:nvPr>
            <p:ph type="ftr" sz="quarter" idx="11"/>
          </p:nvPr>
        </p:nvSpPr>
        <p:spPr/>
        <p:txBody>
          <a:bodyPr/>
          <a:lstStyle>
            <a:lvl1pPr>
              <a:defRPr/>
            </a:lvl1pPr>
          </a:lstStyle>
          <a:p>
            <a:pPr>
              <a:defRPr/>
            </a:pPr>
            <a:r>
              <a:rPr lang="en-US" smtClean="0"/>
              <a:t>Copyright © 2015  John Wiley &amp; Sons, Inc. All rights reserved. </a:t>
            </a:r>
            <a:endParaRPr lang="en-US"/>
          </a:p>
        </p:txBody>
      </p:sp>
      <p:sp>
        <p:nvSpPr>
          <p:cNvPr id="5" name="Slide Number Placeholder 5"/>
          <p:cNvSpPr>
            <a:spLocks noGrp="1"/>
          </p:cNvSpPr>
          <p:nvPr>
            <p:ph type="sldNum" sz="quarter" idx="12"/>
          </p:nvPr>
        </p:nvSpPr>
        <p:spPr>
          <a:xfrm>
            <a:off x="6553200" y="6356350"/>
            <a:ext cx="2133600" cy="365125"/>
          </a:xfrm>
          <a:prstGeom prst="rect">
            <a:avLst/>
          </a:prstGeom>
        </p:spPr>
        <p:txBody>
          <a:bodyPr/>
          <a:lstStyle>
            <a:lvl1pPr>
              <a:defRPr>
                <a:latin typeface="Liberation Serif" panose="02020603050405020304" pitchFamily="18" charset="0"/>
                <a:cs typeface="Liberation Serif" panose="02020603050405020304" pitchFamily="18" charset="0"/>
              </a:defRPr>
            </a:lvl1pPr>
          </a:lstStyle>
          <a:p>
            <a:pPr>
              <a:defRPr/>
            </a:pPr>
            <a:fld id="{891661EF-0FE6-4268-A545-D4891D17C4C0}" type="slidenum">
              <a:rPr lang="en-US" smtClean="0"/>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0"/>
            <a:ext cx="2133600" cy="365125"/>
          </a:xfrm>
          <a:prstGeom prst="rect">
            <a:avLst/>
          </a:prstGeom>
        </p:spPr>
        <p:txBody>
          <a:bodyPr/>
          <a:lstStyle>
            <a:lvl1pPr>
              <a:defRPr>
                <a:latin typeface="Liberation Serif" panose="02020603050405020304" pitchFamily="18" charset="0"/>
                <a:cs typeface="Liberation Serif" panose="02020603050405020304" pitchFamily="18" charset="0"/>
              </a:defRPr>
            </a:lvl1pPr>
          </a:lstStyle>
          <a:p>
            <a:pPr>
              <a:defRPr/>
            </a:pPr>
            <a:endParaRPr lang="en-US" dirty="0"/>
          </a:p>
        </p:txBody>
      </p:sp>
      <p:sp>
        <p:nvSpPr>
          <p:cNvPr id="3" name="Footer Placeholder 4"/>
          <p:cNvSpPr>
            <a:spLocks noGrp="1"/>
          </p:cNvSpPr>
          <p:nvPr>
            <p:ph type="ftr" sz="quarter" idx="11"/>
          </p:nvPr>
        </p:nvSpPr>
        <p:spPr/>
        <p:txBody>
          <a:bodyPr/>
          <a:lstStyle>
            <a:lvl1pPr>
              <a:defRPr/>
            </a:lvl1pPr>
          </a:lstStyle>
          <a:p>
            <a:pPr>
              <a:defRPr/>
            </a:pPr>
            <a:r>
              <a:rPr lang="en-US" smtClean="0"/>
              <a:t>Copyright © 2015  John Wiley &amp; Sons, Inc. All rights reserved. </a:t>
            </a:r>
            <a:endParaRPr lang="en-US"/>
          </a:p>
        </p:txBody>
      </p:sp>
      <p:sp>
        <p:nvSpPr>
          <p:cNvPr id="4" name="Slide Number Placeholder 5"/>
          <p:cNvSpPr>
            <a:spLocks noGrp="1"/>
          </p:cNvSpPr>
          <p:nvPr>
            <p:ph type="sldNum" sz="quarter" idx="12"/>
          </p:nvPr>
        </p:nvSpPr>
        <p:spPr>
          <a:xfrm>
            <a:off x="6553200" y="6356350"/>
            <a:ext cx="2133600" cy="365125"/>
          </a:xfrm>
          <a:prstGeom prst="rect">
            <a:avLst/>
          </a:prstGeom>
        </p:spPr>
        <p:txBody>
          <a:bodyPr/>
          <a:lstStyle>
            <a:lvl1pPr>
              <a:defRPr>
                <a:latin typeface="Liberation Serif" panose="02020603050405020304" pitchFamily="18" charset="0"/>
                <a:cs typeface="Liberation Serif" panose="02020603050405020304" pitchFamily="18" charset="0"/>
              </a:defRPr>
            </a:lvl1pPr>
          </a:lstStyle>
          <a:p>
            <a:pPr>
              <a:defRPr/>
            </a:pPr>
            <a:fld id="{81C584E1-832D-4114-AC52-992B82201A82}" type="slidenum">
              <a:rPr lang="en-US" smtClean="0"/>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a:defRPr>
                <a:latin typeface="Liberation Serif" panose="02020603050405020304" pitchFamily="18" charset="0"/>
                <a:cs typeface="Liberation Serif" panose="02020603050405020304" pitchFamily="18" charset="0"/>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smtClean="0"/>
              <a:t>Copyright © 2015  John Wiley &amp; Sons, Inc. All rights reserved. </a:t>
            </a:r>
            <a:endParaRPr lang="en-US"/>
          </a:p>
        </p:txBody>
      </p:sp>
      <p:sp>
        <p:nvSpPr>
          <p:cNvPr id="7" name="Slide Number Placeholder 5"/>
          <p:cNvSpPr>
            <a:spLocks noGrp="1"/>
          </p:cNvSpPr>
          <p:nvPr>
            <p:ph type="sldNum" sz="quarter" idx="12"/>
          </p:nvPr>
        </p:nvSpPr>
        <p:spPr>
          <a:xfrm>
            <a:off x="6553200" y="6356350"/>
            <a:ext cx="2133600" cy="365125"/>
          </a:xfrm>
          <a:prstGeom prst="rect">
            <a:avLst/>
          </a:prstGeom>
        </p:spPr>
        <p:txBody>
          <a:bodyPr/>
          <a:lstStyle>
            <a:lvl1pPr>
              <a:defRPr>
                <a:latin typeface="Liberation Serif" panose="02020603050405020304" pitchFamily="18" charset="0"/>
                <a:cs typeface="Liberation Serif" panose="02020603050405020304" pitchFamily="18" charset="0"/>
              </a:defRPr>
            </a:lvl1pPr>
          </a:lstStyle>
          <a:p>
            <a:pPr>
              <a:defRPr/>
            </a:pPr>
            <a:fld id="{EA9A0DBE-797C-411A-AED9-DE7445F8A26F}" type="slidenum">
              <a:rPr lang="en-US" smtClean="0"/>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a:defRPr>
                <a:latin typeface="Liberation Serif" panose="02020603050405020304" pitchFamily="18" charset="0"/>
                <a:cs typeface="Liberation Serif" panose="02020603050405020304" pitchFamily="18" charset="0"/>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smtClean="0"/>
              <a:t>Copyright © 2015  John Wiley &amp; Sons, Inc. All rights reserved. </a:t>
            </a:r>
            <a:endParaRPr lang="en-US"/>
          </a:p>
        </p:txBody>
      </p:sp>
      <p:sp>
        <p:nvSpPr>
          <p:cNvPr id="7" name="Slide Number Placeholder 5"/>
          <p:cNvSpPr>
            <a:spLocks noGrp="1"/>
          </p:cNvSpPr>
          <p:nvPr>
            <p:ph type="sldNum" sz="quarter" idx="12"/>
          </p:nvPr>
        </p:nvSpPr>
        <p:spPr>
          <a:xfrm>
            <a:off x="6553200" y="6356350"/>
            <a:ext cx="2133600" cy="365125"/>
          </a:xfrm>
          <a:prstGeom prst="rect">
            <a:avLst/>
          </a:prstGeom>
        </p:spPr>
        <p:txBody>
          <a:bodyPr/>
          <a:lstStyle>
            <a:lvl1pPr>
              <a:defRPr>
                <a:latin typeface="Liberation Serif" panose="02020603050405020304" pitchFamily="18" charset="0"/>
                <a:cs typeface="Liberation Serif" panose="02020603050405020304" pitchFamily="18" charset="0"/>
              </a:defRPr>
            </a:lvl1pPr>
          </a:lstStyle>
          <a:p>
            <a:pPr>
              <a:defRPr/>
            </a:pPr>
            <a:fld id="{3F386E2B-2CFD-4788-9353-B78081CFD7DB}" type="slidenum">
              <a:rPr lang="en-US" smtClean="0"/>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5" name="Footer Placeholder 4"/>
          <p:cNvSpPr>
            <a:spLocks noGrp="1"/>
          </p:cNvSpPr>
          <p:nvPr>
            <p:ph type="ftr" sz="quarter" idx="3"/>
          </p:nvPr>
        </p:nvSpPr>
        <p:spPr>
          <a:xfrm>
            <a:off x="2019300" y="6492875"/>
            <a:ext cx="5105400" cy="365125"/>
          </a:xfrm>
          <a:prstGeom prst="rect">
            <a:avLst/>
          </a:prstGeom>
        </p:spPr>
        <p:txBody>
          <a:bodyPr vert="horz" lIns="91440" tIns="45720" rIns="91440" bIns="45720" rtlCol="0" anchor="ctr"/>
          <a:lstStyle>
            <a:lvl1pPr algn="ctr">
              <a:defRPr sz="1000">
                <a:solidFill>
                  <a:schemeClr val="tx1">
                    <a:tint val="75000"/>
                  </a:schemeClr>
                </a:solidFill>
                <a:latin typeface="Liberation Serif" panose="02020603050405020304" pitchFamily="18" charset="0"/>
                <a:cs typeface="Liberation Serif" panose="02020603050405020304" pitchFamily="18" charset="0"/>
              </a:defRPr>
            </a:lvl1pPr>
          </a:lstStyle>
          <a:p>
            <a:pPr>
              <a:defRPr/>
            </a:pPr>
            <a:r>
              <a:rPr lang="en-US" dirty="0" smtClean="0"/>
              <a:t>Copyright © 2015  John Wiley &amp; Sons, Inc. All rights reserved. </a:t>
            </a:r>
            <a:endParaRPr lang="en-US" dirty="0"/>
          </a:p>
        </p:txBody>
      </p:sp>
    </p:spTree>
  </p:cSld>
  <p:clrMap bg1="lt1" tx1="dk1" bg2="lt2" tx2="dk2" accent1="accent1" accent2="accent2" accent3="accent3" accent4="accent4" accent5="accent5" accent6="accent6" hlink="hlink" folHlink="folHlink"/>
  <p:sldLayoutIdLst>
    <p:sldLayoutId id="2147483673" r:id="rId1"/>
    <p:sldLayoutId id="2147483672" r:id="rId2"/>
    <p:sldLayoutId id="2147483671" r:id="rId3"/>
    <p:sldLayoutId id="2147483670" r:id="rId4"/>
    <p:sldLayoutId id="2147483669" r:id="rId5"/>
    <p:sldLayoutId id="2147483668" r:id="rId6"/>
    <p:sldLayoutId id="2147483667" r:id="rId7"/>
    <p:sldLayoutId id="2147483666" r:id="rId8"/>
    <p:sldLayoutId id="2147483665" r:id="rId9"/>
    <p:sldLayoutId id="2147483664" r:id="rId10"/>
    <p:sldLayoutId id="2147483663" r:id="rId11"/>
  </p:sldLayoutIdLst>
  <p:hf sldNum="0" hdr="0" dt="0"/>
  <p:txStyles>
    <p:titleStyle>
      <a:lvl1pPr algn="ctr" rtl="0" eaLnBrk="0" fontAlgn="base" hangingPunct="0">
        <a:spcBef>
          <a:spcPct val="0"/>
        </a:spcBef>
        <a:spcAft>
          <a:spcPct val="0"/>
        </a:spcAft>
        <a:defRPr sz="4400" kern="1200">
          <a:solidFill>
            <a:schemeClr val="tx1"/>
          </a:solidFill>
          <a:latin typeface="Liberation Serif" panose="02020603050405020304" pitchFamily="18" charset="0"/>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Liberation Serif" panose="02020603050405020304" pitchFamily="18" charset="0"/>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Liberation Serif" panose="02020603050405020304" pitchFamily="18" charset="0"/>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Liberation Serif" panose="02020603050405020304" pitchFamily="18" charset="0"/>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Liberation Serif" panose="02020603050405020304" pitchFamily="18" charset="0"/>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Liberation Serif" panose="02020603050405020304" pitchFamily="18"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conceptcaching.com/view_a_cache.php?cid=260"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hyperlink" Target="http://www.conceptcaching.com/view_a_cache.php?cid=260"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hyperlink" Target="http://www.scoop.it/t/geography-education?tag=time+space" TargetMode="External"/><Relationship Id="rId3" Type="http://schemas.openxmlformats.org/officeDocument/2006/relationships/hyperlink" Target="http://www.cjr.org/tools/owners/" TargetMode="External"/><Relationship Id="rId7" Type="http://schemas.openxmlformats.org/officeDocument/2006/relationships/hyperlink" Target="http://www.scoop.it/t/geography-education?tag=NGOs"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hyperlink" Target="http://www.scoop.it/t/geography-education?tag=globalization" TargetMode="External"/><Relationship Id="rId5" Type="http://schemas.openxmlformats.org/officeDocument/2006/relationships/hyperlink" Target="http://www.forumsocialmundial.org.br/" TargetMode="External"/><Relationship Id="rId4" Type="http://schemas.openxmlformats.org/officeDocument/2006/relationships/hyperlink" Target="http://www.brook.edu/metro/pubs/20050222_worldcities.pdf" TargetMode="External"/><Relationship Id="rId9" Type="http://schemas.openxmlformats.org/officeDocument/2006/relationships/hyperlink" Target="http://www.scoop.it/t/geography-education?tag=socialmedia"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219200"/>
            <a:ext cx="8686800" cy="4525963"/>
          </a:xfrm>
        </p:spPr>
        <p:txBody>
          <a:bodyPr/>
          <a:lstStyle/>
          <a:p>
            <a:pPr marL="0" indent="0" algn="ctr">
              <a:buNone/>
            </a:pPr>
            <a:r>
              <a:rPr lang="en-US" sz="4400" b="1" dirty="0" smtClean="0">
                <a:latin typeface="Liberation Serif" panose="02020603050405020304" pitchFamily="18" charset="0"/>
              </a:rPr>
              <a:t>Human Geography: People, Place, </a:t>
            </a:r>
          </a:p>
          <a:p>
            <a:pPr marL="0" indent="0" algn="ctr">
              <a:buNone/>
            </a:pPr>
            <a:r>
              <a:rPr lang="en-US" sz="4400" b="1" dirty="0" smtClean="0">
                <a:latin typeface="Liberation Serif" panose="02020603050405020304" pitchFamily="18" charset="0"/>
              </a:rPr>
              <a:t>and Culture, 11</a:t>
            </a:r>
            <a:r>
              <a:rPr lang="en-US" sz="4400" b="1" baseline="30000" dirty="0" smtClean="0">
                <a:latin typeface="Liberation Serif" panose="02020603050405020304" pitchFamily="18" charset="0"/>
              </a:rPr>
              <a:t>th</a:t>
            </a:r>
            <a:r>
              <a:rPr lang="en-US" sz="4400" b="1" dirty="0" smtClean="0">
                <a:latin typeface="Liberation Serif" panose="02020603050405020304" pitchFamily="18" charset="0"/>
              </a:rPr>
              <a:t> Edition</a:t>
            </a:r>
          </a:p>
          <a:p>
            <a:pPr marL="0" indent="0" algn="ctr">
              <a:buNone/>
            </a:pPr>
            <a:endParaRPr lang="en-US" dirty="0">
              <a:latin typeface="Liberation Serif" panose="02020603050405020304" pitchFamily="18" charset="0"/>
            </a:endParaRPr>
          </a:p>
        </p:txBody>
      </p:sp>
      <p:sp>
        <p:nvSpPr>
          <p:cNvPr id="4" name="Footer Placeholder 3"/>
          <p:cNvSpPr>
            <a:spLocks noGrp="1"/>
          </p:cNvSpPr>
          <p:nvPr>
            <p:ph type="ftr" sz="quarter" idx="11"/>
          </p:nvPr>
        </p:nvSpPr>
        <p:spPr/>
        <p:txBody>
          <a:bodyPr/>
          <a:lstStyle/>
          <a:p>
            <a:pPr>
              <a:defRPr/>
            </a:pPr>
            <a:r>
              <a:rPr lang="en-US" sz="800" dirty="0" smtClean="0">
                <a:latin typeface="Liberation Serif" panose="02020603050405020304" pitchFamily="18" charset="0"/>
                <a:ea typeface="Liberation Serif" panose="02020603050405020304" pitchFamily="18" charset="0"/>
              </a:rPr>
              <a:t>Copyright © 2015  John Wiley &amp; Sons, Inc. All rights reserved. </a:t>
            </a:r>
            <a:endParaRPr lang="en-US" sz="800" dirty="0">
              <a:latin typeface="Liberation Serif" panose="02020603050405020304" pitchFamily="18" charset="0"/>
              <a:ea typeface="Liberation Serif" panose="02020603050405020304" pitchFamily="18" charset="0"/>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3000" y="3363686"/>
            <a:ext cx="6858000" cy="1625918"/>
          </a:xfrm>
          <a:prstGeom prst="rect">
            <a:avLst/>
          </a:prstGeom>
        </p:spPr>
      </p:pic>
    </p:spTree>
    <p:extLst>
      <p:ext uri="{BB962C8B-B14F-4D97-AF65-F5344CB8AC3E}">
        <p14:creationId xmlns:p14="http://schemas.microsoft.com/office/powerpoint/2010/main" val="32001381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p:cNvSpPr>
            <a:spLocks noGrp="1"/>
          </p:cNvSpPr>
          <p:nvPr>
            <p:ph type="title"/>
          </p:nvPr>
        </p:nvSpPr>
        <p:spPr>
          <a:xfrm>
            <a:off x="457200" y="1295400"/>
            <a:ext cx="4724400" cy="731838"/>
          </a:xfrm>
        </p:spPr>
        <p:txBody>
          <a:bodyPr/>
          <a:lstStyle/>
          <a:p>
            <a:pPr algn="l" eaLnBrk="1" hangingPunct="1"/>
            <a:r>
              <a:rPr lang="en-US" sz="2800" b="1" dirty="0" smtClean="0">
                <a:latin typeface="Liberation Serif" panose="02020603050405020304" pitchFamily="18" charset="0"/>
              </a:rPr>
              <a:t>Global Cities</a:t>
            </a:r>
          </a:p>
        </p:txBody>
      </p:sp>
      <p:sp>
        <p:nvSpPr>
          <p:cNvPr id="3" name="Content Placeholder 2"/>
          <p:cNvSpPr>
            <a:spLocks noGrp="1"/>
          </p:cNvSpPr>
          <p:nvPr>
            <p:ph idx="1"/>
          </p:nvPr>
        </p:nvSpPr>
        <p:spPr>
          <a:xfrm>
            <a:off x="457200" y="2133600"/>
            <a:ext cx="8229600" cy="3810000"/>
          </a:xfrm>
        </p:spPr>
        <p:txBody>
          <a:bodyPr/>
          <a:lstStyle/>
          <a:p>
            <a:pPr eaLnBrk="1" hangingPunct="1">
              <a:defRPr/>
            </a:pPr>
            <a:r>
              <a:rPr lang="en-US" sz="2800" dirty="0">
                <a:latin typeface="Liberation Serif" panose="02020603050405020304" pitchFamily="18" charset="0"/>
              </a:rPr>
              <a:t>Time–space compression has helped to create and </a:t>
            </a:r>
            <a:r>
              <a:rPr lang="en-US" sz="2800" dirty="0" smtClean="0">
                <a:latin typeface="Liberation Serif" panose="02020603050405020304" pitchFamily="18" charset="0"/>
              </a:rPr>
              <a:t>reinforce a </a:t>
            </a:r>
            <a:r>
              <a:rPr lang="en-US" sz="2800" dirty="0">
                <a:latin typeface="Liberation Serif" panose="02020603050405020304" pitchFamily="18" charset="0"/>
              </a:rPr>
              <a:t>network of highly linked global </a:t>
            </a:r>
            <a:r>
              <a:rPr lang="en-US" sz="2800" dirty="0" smtClean="0">
                <a:latin typeface="Liberation Serif" panose="02020603050405020304" pitchFamily="18" charset="0"/>
              </a:rPr>
              <a:t>cities.</a:t>
            </a:r>
          </a:p>
          <a:p>
            <a:pPr eaLnBrk="1" hangingPunct="1">
              <a:defRPr/>
            </a:pPr>
            <a:r>
              <a:rPr lang="en-US" sz="2800" dirty="0">
                <a:latin typeface="Liberation Serif" panose="02020603050405020304" pitchFamily="18" charset="0"/>
              </a:rPr>
              <a:t>The linkages among global cities provide insights </a:t>
            </a:r>
            <a:r>
              <a:rPr lang="en-US" sz="2800" dirty="0" smtClean="0">
                <a:latin typeface="Liberation Serif" panose="02020603050405020304" pitchFamily="18" charset="0"/>
              </a:rPr>
              <a:t>into the </a:t>
            </a:r>
            <a:r>
              <a:rPr lang="en-US" sz="2800" dirty="0">
                <a:latin typeface="Liberation Serif" panose="02020603050405020304" pitchFamily="18" charset="0"/>
              </a:rPr>
              <a:t>spatial character of the networks that underlie </a:t>
            </a:r>
            <a:r>
              <a:rPr lang="en-US" sz="2800" dirty="0" smtClean="0">
                <a:latin typeface="Liberation Serif" panose="02020603050405020304" pitchFamily="18" charset="0"/>
              </a:rPr>
              <a:t>globalized</a:t>
            </a:r>
            <a:r>
              <a:rPr lang="en-US" sz="2800" dirty="0">
                <a:latin typeface="Liberation Serif" panose="02020603050405020304" pitchFamily="18" charset="0"/>
              </a:rPr>
              <a:t> </a:t>
            </a:r>
            <a:r>
              <a:rPr lang="en-US" sz="2800" dirty="0" smtClean="0">
                <a:latin typeface="Liberation Serif" panose="02020603050405020304" pitchFamily="18" charset="0"/>
              </a:rPr>
              <a:t>processes</a:t>
            </a:r>
            <a:r>
              <a:rPr lang="en-US" sz="2800" dirty="0">
                <a:latin typeface="Liberation Serif" panose="02020603050405020304" pitchFamily="18" charset="0"/>
              </a:rPr>
              <a:t>.</a:t>
            </a:r>
          </a:p>
        </p:txBody>
      </p:sp>
      <p:sp>
        <p:nvSpPr>
          <p:cNvPr id="4" name="Footer Placeholder 3"/>
          <p:cNvSpPr>
            <a:spLocks noGrp="1"/>
          </p:cNvSpPr>
          <p:nvPr>
            <p:ph type="ftr" sz="quarter" idx="11"/>
          </p:nvPr>
        </p:nvSpPr>
        <p:spPr/>
        <p:txBody>
          <a:bodyPr/>
          <a:lstStyle/>
          <a:p>
            <a:pPr>
              <a:defRPr/>
            </a:pPr>
            <a:r>
              <a:rPr lang="en-US" sz="800" dirty="0" smtClean="0"/>
              <a:t>Copyright © 2015  John Wiley &amp; Sons, Inc. All rights reserved. </a:t>
            </a:r>
            <a:endParaRPr lang="en-US" sz="800" dirty="0"/>
          </a:p>
        </p:txBody>
      </p:sp>
      <p:sp>
        <p:nvSpPr>
          <p:cNvPr id="5" name="Title 3"/>
          <p:cNvSpPr txBox="1">
            <a:spLocks/>
          </p:cNvSpPr>
          <p:nvPr/>
        </p:nvSpPr>
        <p:spPr bwMode="auto">
          <a:xfrm>
            <a:off x="457200" y="381000"/>
            <a:ext cx="7391400" cy="80803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eaLnBrk="1" hangingPunct="1"/>
            <a:r>
              <a:rPr lang="en-US" sz="3200" b="1" dirty="0" smtClean="0">
                <a:latin typeface="Liberation Serif" panose="02020603050405020304" pitchFamily="18" charset="0"/>
              </a:rPr>
              <a:t>Time-Space Compression</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pPr>
              <a:defRPr/>
            </a:pPr>
            <a:r>
              <a:rPr lang="en-US" sz="800" dirty="0" smtClean="0"/>
              <a:t>Copyright © 2015  John Wiley &amp; Sons, Inc. All rights reserved. </a:t>
            </a:r>
            <a:endParaRPr lang="en-US" sz="8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 y="1066800"/>
            <a:ext cx="8686800" cy="5065776"/>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Content Placeholder 2"/>
          <p:cNvSpPr>
            <a:spLocks noGrp="1"/>
          </p:cNvSpPr>
          <p:nvPr>
            <p:ph idx="1"/>
          </p:nvPr>
        </p:nvSpPr>
        <p:spPr/>
        <p:txBody>
          <a:bodyPr/>
          <a:lstStyle/>
          <a:p>
            <a:pPr marL="0" indent="0" eaLnBrk="1" hangingPunct="1">
              <a:buFont typeface="Arial" charset="0"/>
              <a:buNone/>
            </a:pPr>
            <a:endParaRPr lang="en-US" sz="2800" dirty="0" smtClean="0">
              <a:latin typeface="Liberation Serif" panose="02020603050405020304" pitchFamily="18" charset="0"/>
            </a:endParaRPr>
          </a:p>
          <a:p>
            <a:pPr marL="0" indent="0" eaLnBrk="1" hangingPunct="1">
              <a:buFont typeface="Arial" charset="0"/>
              <a:buNone/>
            </a:pPr>
            <a:r>
              <a:rPr lang="en-US" sz="2800" dirty="0" err="1" smtClean="0">
                <a:latin typeface="Liberation Serif" panose="02020603050405020304" pitchFamily="18" charset="0"/>
              </a:rPr>
              <a:t>Castells</a:t>
            </a:r>
            <a:r>
              <a:rPr lang="en-US" sz="2800" dirty="0" smtClean="0">
                <a:latin typeface="Liberation Serif" panose="02020603050405020304" pitchFamily="18" charset="0"/>
              </a:rPr>
              <a:t> claims that the </a:t>
            </a:r>
            <a:r>
              <a:rPr lang="en-US" sz="2800" b="1" dirty="0" smtClean="0">
                <a:latin typeface="Liberation Serif" panose="02020603050405020304" pitchFamily="18" charset="0"/>
              </a:rPr>
              <a:t>age of information technology is more revolutionary</a:t>
            </a:r>
            <a:r>
              <a:rPr lang="en-US" sz="2800" dirty="0" smtClean="0">
                <a:latin typeface="Liberation Serif" panose="02020603050405020304" pitchFamily="18" charset="0"/>
              </a:rPr>
              <a:t> than either the advent of the printing press or the Industrial Revolution. Do you agree with him? Write an argument in support of your position, drawing on your understanding of the role of changing geographical circumstances over the past several hundred years.</a:t>
            </a:r>
          </a:p>
        </p:txBody>
      </p:sp>
      <p:pic>
        <p:nvPicPr>
          <p:cNvPr id="40962" name="Picture 2"/>
          <p:cNvPicPr>
            <a:picLocks noChangeAspect="1" noChangeArrowheads="1"/>
          </p:cNvPicPr>
          <p:nvPr/>
        </p:nvPicPr>
        <p:blipFill>
          <a:blip r:embed="rId3" cstate="print"/>
          <a:srcRect/>
          <a:stretch>
            <a:fillRect/>
          </a:stretch>
        </p:blipFill>
        <p:spPr bwMode="auto">
          <a:xfrm>
            <a:off x="2305050" y="228600"/>
            <a:ext cx="4572000" cy="1447800"/>
          </a:xfrm>
          <a:prstGeom prst="rect">
            <a:avLst/>
          </a:prstGeom>
          <a:noFill/>
          <a:ln w="9525">
            <a:noFill/>
            <a:miter lim="800000"/>
            <a:headEnd/>
            <a:tailEnd/>
          </a:ln>
        </p:spPr>
      </p:pic>
      <p:sp>
        <p:nvSpPr>
          <p:cNvPr id="4" name="Footer Placeholder 3"/>
          <p:cNvSpPr>
            <a:spLocks noGrp="1"/>
          </p:cNvSpPr>
          <p:nvPr>
            <p:ph type="ftr" sz="quarter" idx="11"/>
          </p:nvPr>
        </p:nvSpPr>
        <p:spPr/>
        <p:txBody>
          <a:bodyPr/>
          <a:lstStyle/>
          <a:p>
            <a:pPr>
              <a:defRPr/>
            </a:pPr>
            <a:r>
              <a:rPr lang="en-US" sz="800" dirty="0" smtClean="0"/>
              <a:t>Copyright © 2015  John Wiley &amp; Sons, Inc. All rights reserved. </a:t>
            </a:r>
            <a:endParaRPr lang="en-US" sz="8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09800"/>
            <a:ext cx="8534400" cy="4191000"/>
          </a:xfrm>
        </p:spPr>
        <p:txBody>
          <a:bodyPr/>
          <a:lstStyle/>
          <a:p>
            <a:pPr eaLnBrk="1" hangingPunct="1">
              <a:spcBef>
                <a:spcPts val="0"/>
              </a:spcBef>
              <a:spcAft>
                <a:spcPts val="2400"/>
              </a:spcAft>
              <a:buNone/>
              <a:defRPr/>
            </a:pPr>
            <a:endParaRPr lang="en-US" sz="2800" dirty="0" smtClean="0"/>
          </a:p>
          <a:p>
            <a:pPr eaLnBrk="1" hangingPunct="1">
              <a:spcBef>
                <a:spcPts val="0"/>
              </a:spcBef>
              <a:spcAft>
                <a:spcPts val="2400"/>
              </a:spcAft>
              <a:defRPr/>
            </a:pPr>
            <a:r>
              <a:rPr lang="en-US" sz="2800" dirty="0" smtClean="0">
                <a:latin typeface="Liberation Serif" panose="02020603050405020304" pitchFamily="18" charset="0"/>
              </a:rPr>
              <a:t>The </a:t>
            </a:r>
            <a:r>
              <a:rPr lang="en-US" sz="2800" dirty="0">
                <a:latin typeface="Liberation Serif" panose="02020603050405020304" pitchFamily="18" charset="0"/>
              </a:rPr>
              <a:t>term </a:t>
            </a:r>
            <a:r>
              <a:rPr lang="en-US" sz="2800" i="1" dirty="0">
                <a:latin typeface="Liberation Serif" panose="02020603050405020304" pitchFamily="18" charset="0"/>
              </a:rPr>
              <a:t>network </a:t>
            </a:r>
            <a:r>
              <a:rPr lang="en-US" sz="2800" dirty="0" smtClean="0">
                <a:latin typeface="Liberation Serif" panose="02020603050405020304" pitchFamily="18" charset="0"/>
              </a:rPr>
              <a:t>defines </a:t>
            </a:r>
            <a:r>
              <a:rPr lang="en-US" sz="2800" dirty="0">
                <a:latin typeface="Liberation Serif" panose="02020603050405020304" pitchFamily="18" charset="0"/>
              </a:rPr>
              <a:t>any number of </a:t>
            </a:r>
            <a:r>
              <a:rPr lang="en-US" sz="2800" dirty="0" smtClean="0">
                <a:latin typeface="Liberation Serif" panose="02020603050405020304" pitchFamily="18" charset="0"/>
              </a:rPr>
              <a:t>interlinkages across </a:t>
            </a:r>
            <a:r>
              <a:rPr lang="en-US" sz="2800" dirty="0">
                <a:latin typeface="Liberation Serif" panose="02020603050405020304" pitchFamily="18" charset="0"/>
              </a:rPr>
              <a:t>the globe, whether transportation, </a:t>
            </a:r>
            <a:r>
              <a:rPr lang="en-US" sz="2800" dirty="0" smtClean="0">
                <a:latin typeface="Liberation Serif" panose="02020603050405020304" pitchFamily="18" charset="0"/>
              </a:rPr>
              <a:t>educational, financial</a:t>
            </a:r>
            <a:r>
              <a:rPr lang="en-US" sz="2800" dirty="0">
                <a:latin typeface="Liberation Serif" panose="02020603050405020304" pitchFamily="18" charset="0"/>
              </a:rPr>
              <a:t>, or </a:t>
            </a:r>
            <a:r>
              <a:rPr lang="en-US" sz="2800" dirty="0" smtClean="0">
                <a:latin typeface="Liberation Serif" panose="02020603050405020304" pitchFamily="18" charset="0"/>
              </a:rPr>
              <a:t>social.</a:t>
            </a:r>
          </a:p>
          <a:p>
            <a:pPr eaLnBrk="1" hangingPunct="1">
              <a:spcBef>
                <a:spcPts val="0"/>
              </a:spcBef>
              <a:spcAft>
                <a:spcPts val="2400"/>
              </a:spcAft>
              <a:defRPr/>
            </a:pPr>
            <a:r>
              <a:rPr lang="en-US" sz="2800" b="1" dirty="0">
                <a:latin typeface="Liberation Serif" panose="02020603050405020304" pitchFamily="18" charset="0"/>
              </a:rPr>
              <a:t>Social </a:t>
            </a:r>
            <a:r>
              <a:rPr lang="en-US" sz="2800" b="1" dirty="0" smtClean="0">
                <a:latin typeface="Liberation Serif" panose="02020603050405020304" pitchFamily="18" charset="0"/>
              </a:rPr>
              <a:t>networks, </a:t>
            </a:r>
            <a:r>
              <a:rPr lang="en-US" sz="2800" dirty="0" smtClean="0">
                <a:latin typeface="Liberation Serif" panose="02020603050405020304" pitchFamily="18" charset="0"/>
              </a:rPr>
              <a:t>such as Facebook </a:t>
            </a:r>
            <a:r>
              <a:rPr lang="en-US" sz="2800" dirty="0">
                <a:latin typeface="Liberation Serif" panose="02020603050405020304" pitchFamily="18" charset="0"/>
              </a:rPr>
              <a:t>and </a:t>
            </a:r>
            <a:r>
              <a:rPr lang="en-US" sz="2800" dirty="0" smtClean="0">
                <a:latin typeface="Liberation Serif" panose="02020603050405020304" pitchFamily="18" charset="0"/>
              </a:rPr>
              <a:t>Twitter are credited with </a:t>
            </a:r>
            <a:r>
              <a:rPr lang="en-US" sz="2800" dirty="0">
                <a:latin typeface="Liberation Serif" panose="02020603050405020304" pitchFamily="18" charset="0"/>
              </a:rPr>
              <a:t>making revolutions in Tunisia </a:t>
            </a:r>
            <a:r>
              <a:rPr lang="en-US" sz="2800" dirty="0" smtClean="0">
                <a:latin typeface="Liberation Serif" panose="02020603050405020304" pitchFamily="18" charset="0"/>
              </a:rPr>
              <a:t>and Egypt possible.</a:t>
            </a:r>
            <a:endParaRPr lang="en-US" sz="2800" dirty="0">
              <a:latin typeface="Liberation Serif" panose="02020603050405020304" pitchFamily="18" charset="0"/>
            </a:endParaRPr>
          </a:p>
        </p:txBody>
      </p:sp>
      <p:sp>
        <p:nvSpPr>
          <p:cNvPr id="44034" name="Title 3"/>
          <p:cNvSpPr>
            <a:spLocks noGrp="1"/>
          </p:cNvSpPr>
          <p:nvPr>
            <p:ph type="title"/>
          </p:nvPr>
        </p:nvSpPr>
        <p:spPr>
          <a:xfrm>
            <a:off x="457200" y="1752600"/>
            <a:ext cx="8229600" cy="1143000"/>
          </a:xfrm>
        </p:spPr>
        <p:txBody>
          <a:bodyPr/>
          <a:lstStyle/>
          <a:p>
            <a:pPr algn="l" eaLnBrk="1" hangingPunct="1"/>
            <a:r>
              <a:rPr lang="en-US" sz="3200" b="1" dirty="0" smtClean="0">
                <a:latin typeface="Liberation Serif" panose="02020603050405020304" pitchFamily="18" charset="0"/>
              </a:rPr>
              <a:t>Networks with a Social Focus</a:t>
            </a:r>
          </a:p>
        </p:txBody>
      </p:sp>
      <p:sp>
        <p:nvSpPr>
          <p:cNvPr id="4" name="Footer Placeholder 3"/>
          <p:cNvSpPr>
            <a:spLocks noGrp="1"/>
          </p:cNvSpPr>
          <p:nvPr>
            <p:ph type="ftr" sz="quarter" idx="11"/>
          </p:nvPr>
        </p:nvSpPr>
        <p:spPr/>
        <p:txBody>
          <a:bodyPr/>
          <a:lstStyle/>
          <a:p>
            <a:pPr>
              <a:defRPr/>
            </a:pPr>
            <a:r>
              <a:rPr lang="en-US" sz="800" dirty="0" smtClean="0"/>
              <a:t>Copyright © 2015  John Wiley &amp; Sons, Inc. All rights reserved. </a:t>
            </a:r>
            <a:endParaRPr lang="en-US" sz="800" dirty="0"/>
          </a:p>
        </p:txBody>
      </p:sp>
      <p:sp>
        <p:nvSpPr>
          <p:cNvPr id="5" name="Title 3"/>
          <p:cNvSpPr txBox="1">
            <a:spLocks/>
          </p:cNvSpPr>
          <p:nvPr/>
        </p:nvSpPr>
        <p:spPr bwMode="auto">
          <a:xfrm>
            <a:off x="457200" y="381000"/>
            <a:ext cx="8229600" cy="1219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r>
              <a:rPr lang="en-US" sz="3600" b="1" dirty="0" smtClean="0">
                <a:latin typeface="Liberation Serif" panose="02020603050405020304" pitchFamily="18" charset="0"/>
              </a:rPr>
              <a:t>Key Question: </a:t>
            </a:r>
            <a:r>
              <a:rPr lang="en-US" sz="3600" dirty="0" smtClean="0">
                <a:latin typeface="Liberation Serif" panose="02020603050405020304" pitchFamily="18" charset="0"/>
              </a:rPr>
              <a:t>How Do Networks Operate in a Globalized World?  </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p:cNvSpPr>
            <a:spLocks noGrp="1"/>
          </p:cNvSpPr>
          <p:nvPr>
            <p:ph type="title"/>
          </p:nvPr>
        </p:nvSpPr>
        <p:spPr>
          <a:xfrm>
            <a:off x="457200" y="1371600"/>
            <a:ext cx="8153400" cy="762000"/>
          </a:xfrm>
        </p:spPr>
        <p:txBody>
          <a:bodyPr/>
          <a:lstStyle/>
          <a:p>
            <a:pPr algn="l" eaLnBrk="1" hangingPunct="1"/>
            <a:r>
              <a:rPr lang="en-US" sz="2800" b="1" dirty="0" smtClean="0">
                <a:latin typeface="Liberation Serif" panose="02020603050405020304" pitchFamily="18" charset="0"/>
              </a:rPr>
              <a:t>Participatory Development</a:t>
            </a:r>
          </a:p>
        </p:txBody>
      </p:sp>
      <p:sp>
        <p:nvSpPr>
          <p:cNvPr id="3" name="Content Placeholder 2"/>
          <p:cNvSpPr>
            <a:spLocks noGrp="1"/>
          </p:cNvSpPr>
          <p:nvPr>
            <p:ph idx="1"/>
          </p:nvPr>
        </p:nvSpPr>
        <p:spPr>
          <a:xfrm>
            <a:off x="457200" y="1981200"/>
            <a:ext cx="8229600" cy="4419600"/>
          </a:xfrm>
        </p:spPr>
        <p:txBody>
          <a:bodyPr/>
          <a:lstStyle/>
          <a:p>
            <a:pPr eaLnBrk="1" hangingPunct="1">
              <a:spcBef>
                <a:spcPts val="0"/>
              </a:spcBef>
              <a:spcAft>
                <a:spcPts val="1800"/>
              </a:spcAft>
              <a:defRPr/>
            </a:pPr>
            <a:r>
              <a:rPr lang="en-US" sz="2800" dirty="0">
                <a:latin typeface="Liberation Serif" panose="02020603050405020304" pitchFamily="18" charset="0"/>
              </a:rPr>
              <a:t>Nongovernmental organizations (NGOs) are </a:t>
            </a:r>
            <a:r>
              <a:rPr lang="en-US" sz="2800" dirty="0" smtClean="0">
                <a:latin typeface="Liberation Serif" panose="02020603050405020304" pitchFamily="18" charset="0"/>
              </a:rPr>
              <a:t>nonprofit</a:t>
            </a:r>
            <a:r>
              <a:rPr lang="en-US" sz="2800" dirty="0">
                <a:latin typeface="Liberation Serif" panose="02020603050405020304" pitchFamily="18" charset="0"/>
              </a:rPr>
              <a:t> </a:t>
            </a:r>
            <a:r>
              <a:rPr lang="en-US" sz="2800" dirty="0" smtClean="0">
                <a:latin typeface="Liberation Serif" panose="02020603050405020304" pitchFamily="18" charset="0"/>
              </a:rPr>
              <a:t>institutions </a:t>
            </a:r>
            <a:r>
              <a:rPr lang="en-US" sz="2800" dirty="0">
                <a:latin typeface="Liberation Serif" panose="02020603050405020304" pitchFamily="18" charset="0"/>
              </a:rPr>
              <a:t>outside of formal governance structures </a:t>
            </a:r>
            <a:r>
              <a:rPr lang="en-US" sz="2800" dirty="0" smtClean="0">
                <a:latin typeface="Liberation Serif" panose="02020603050405020304" pitchFamily="18" charset="0"/>
              </a:rPr>
              <a:t>that are </a:t>
            </a:r>
            <a:r>
              <a:rPr lang="en-US" sz="2800" dirty="0">
                <a:latin typeface="Liberation Serif" panose="02020603050405020304" pitchFamily="18" charset="0"/>
              </a:rPr>
              <a:t>established to promote particular social or </a:t>
            </a:r>
            <a:r>
              <a:rPr lang="en-US" sz="2800" dirty="0" smtClean="0">
                <a:latin typeface="Liberation Serif" panose="02020603050405020304" pitchFamily="18" charset="0"/>
              </a:rPr>
              <a:t>humanitarian ends.</a:t>
            </a:r>
          </a:p>
          <a:p>
            <a:pPr eaLnBrk="1" hangingPunct="1">
              <a:spcBef>
                <a:spcPts val="0"/>
              </a:spcBef>
              <a:spcAft>
                <a:spcPts val="1800"/>
              </a:spcAft>
              <a:defRPr/>
            </a:pPr>
            <a:r>
              <a:rPr lang="en-US" sz="2800" dirty="0" smtClean="0">
                <a:latin typeface="Liberation Serif" panose="02020603050405020304" pitchFamily="18" charset="0"/>
              </a:rPr>
              <a:t>Each NGO is a social network.</a:t>
            </a:r>
          </a:p>
          <a:p>
            <a:pPr eaLnBrk="1" hangingPunct="1">
              <a:spcBef>
                <a:spcPts val="0"/>
              </a:spcBef>
              <a:spcAft>
                <a:spcPts val="1800"/>
              </a:spcAft>
              <a:defRPr/>
            </a:pPr>
            <a:r>
              <a:rPr lang="en-US" sz="2800" dirty="0">
                <a:latin typeface="Liberation Serif" panose="02020603050405020304" pitchFamily="18" charset="0"/>
              </a:rPr>
              <a:t>NGO development networks serve </a:t>
            </a:r>
            <a:r>
              <a:rPr lang="en-US" sz="2800" dirty="0" smtClean="0">
                <a:latin typeface="Liberation Serif" panose="02020603050405020304" pitchFamily="18" charset="0"/>
              </a:rPr>
              <a:t>as a counterbalance</a:t>
            </a:r>
            <a:r>
              <a:rPr lang="en-US" sz="2800" dirty="0">
                <a:latin typeface="Liberation Serif" panose="02020603050405020304" pitchFamily="18" charset="0"/>
              </a:rPr>
              <a:t> </a:t>
            </a:r>
            <a:r>
              <a:rPr lang="en-US" sz="2800" dirty="0" smtClean="0">
                <a:latin typeface="Liberation Serif" panose="02020603050405020304" pitchFamily="18" charset="0"/>
              </a:rPr>
              <a:t>to </a:t>
            </a:r>
            <a:r>
              <a:rPr lang="en-US" sz="2800" dirty="0">
                <a:latin typeface="Liberation Serif" panose="02020603050405020304" pitchFamily="18" charset="0"/>
              </a:rPr>
              <a:t>the power of the major decision makers in </a:t>
            </a:r>
            <a:r>
              <a:rPr lang="en-US" sz="2800" dirty="0" smtClean="0">
                <a:latin typeface="Liberation Serif" panose="02020603050405020304" pitchFamily="18" charset="0"/>
              </a:rPr>
              <a:t>the world.</a:t>
            </a:r>
          </a:p>
        </p:txBody>
      </p:sp>
      <p:sp>
        <p:nvSpPr>
          <p:cNvPr id="4" name="Footer Placeholder 3"/>
          <p:cNvSpPr>
            <a:spLocks noGrp="1"/>
          </p:cNvSpPr>
          <p:nvPr>
            <p:ph type="ftr" sz="quarter" idx="11"/>
          </p:nvPr>
        </p:nvSpPr>
        <p:spPr/>
        <p:txBody>
          <a:bodyPr/>
          <a:lstStyle/>
          <a:p>
            <a:pPr>
              <a:defRPr/>
            </a:pPr>
            <a:r>
              <a:rPr lang="en-US" sz="800" dirty="0" smtClean="0"/>
              <a:t>Copyright © 2015  John Wiley &amp; Sons, Inc. All rights reserved. </a:t>
            </a:r>
            <a:endParaRPr lang="en-US" sz="800" dirty="0"/>
          </a:p>
        </p:txBody>
      </p:sp>
      <p:sp>
        <p:nvSpPr>
          <p:cNvPr id="5" name="Title 3"/>
          <p:cNvSpPr txBox="1">
            <a:spLocks/>
          </p:cNvSpPr>
          <p:nvPr/>
        </p:nvSpPr>
        <p:spPr bwMode="auto">
          <a:xfrm>
            <a:off x="457200" y="3810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eaLnBrk="1" hangingPunct="1"/>
            <a:r>
              <a:rPr lang="en-US" sz="3200" b="1" dirty="0" smtClean="0">
                <a:latin typeface="Liberation Serif" panose="02020603050405020304" pitchFamily="18" charset="0"/>
              </a:rPr>
              <a:t>Networks with a Social Focus</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981200"/>
            <a:ext cx="8229600" cy="5029200"/>
          </a:xfrm>
        </p:spPr>
        <p:txBody>
          <a:bodyPr/>
          <a:lstStyle/>
          <a:p>
            <a:pPr eaLnBrk="1" hangingPunct="1">
              <a:defRPr/>
            </a:pPr>
            <a:r>
              <a:rPr lang="en-US" sz="2700" b="1" dirty="0">
                <a:latin typeface="Liberation Serif" panose="02020603050405020304" pitchFamily="18" charset="0"/>
              </a:rPr>
              <a:t>Participatory </a:t>
            </a:r>
            <a:r>
              <a:rPr lang="en-US" sz="2700" b="1" dirty="0" smtClean="0">
                <a:latin typeface="Liberation Serif" panose="02020603050405020304" pitchFamily="18" charset="0"/>
              </a:rPr>
              <a:t>development</a:t>
            </a:r>
            <a:r>
              <a:rPr lang="en-US" sz="2700" dirty="0" smtClean="0">
                <a:latin typeface="Liberation Serif" panose="02020603050405020304" pitchFamily="18" charset="0"/>
              </a:rPr>
              <a:t>—the idea that locals </a:t>
            </a:r>
            <a:r>
              <a:rPr lang="en-US" sz="2700" dirty="0">
                <a:latin typeface="Liberation Serif" panose="02020603050405020304" pitchFamily="18" charset="0"/>
              </a:rPr>
              <a:t>should </a:t>
            </a:r>
            <a:r>
              <a:rPr lang="en-US" sz="2700" dirty="0" smtClean="0">
                <a:latin typeface="Liberation Serif" panose="02020603050405020304" pitchFamily="18" charset="0"/>
              </a:rPr>
              <a:t>decide </a:t>
            </a:r>
            <a:r>
              <a:rPr lang="en-US" sz="2700" dirty="0">
                <a:latin typeface="Liberation Serif" panose="02020603050405020304" pitchFamily="18" charset="0"/>
              </a:rPr>
              <a:t>what development means for them and how to achieve </a:t>
            </a:r>
            <a:r>
              <a:rPr lang="en-US" sz="2700" dirty="0" smtClean="0">
                <a:latin typeface="Liberation Serif" panose="02020603050405020304" pitchFamily="18" charset="0"/>
              </a:rPr>
              <a:t>it—is another </a:t>
            </a:r>
            <a:r>
              <a:rPr lang="en-US" sz="2700" dirty="0">
                <a:latin typeface="Liberation Serif" panose="02020603050405020304" pitchFamily="18" charset="0"/>
              </a:rPr>
              <a:t>response to top-down decision </a:t>
            </a:r>
            <a:r>
              <a:rPr lang="en-US" sz="2700" dirty="0" smtClean="0">
                <a:latin typeface="Liberation Serif" panose="02020603050405020304" pitchFamily="18" charset="0"/>
              </a:rPr>
              <a:t>making.</a:t>
            </a:r>
          </a:p>
          <a:p>
            <a:pPr eaLnBrk="1" hangingPunct="1">
              <a:defRPr/>
            </a:pPr>
            <a:r>
              <a:rPr lang="en-US" sz="2700" dirty="0">
                <a:latin typeface="Liberation Serif" panose="02020603050405020304" pitchFamily="18" charset="0"/>
              </a:rPr>
              <a:t>The World Bank, the International Monetary </a:t>
            </a:r>
            <a:r>
              <a:rPr lang="en-US" sz="2700" dirty="0" smtClean="0">
                <a:latin typeface="Liberation Serif" panose="02020603050405020304" pitchFamily="18" charset="0"/>
              </a:rPr>
              <a:t>Fund, and state </a:t>
            </a:r>
            <a:r>
              <a:rPr lang="en-US" sz="2700" dirty="0">
                <a:latin typeface="Liberation Serif" panose="02020603050405020304" pitchFamily="18" charset="0"/>
              </a:rPr>
              <a:t>governments are increasingly </a:t>
            </a:r>
            <a:r>
              <a:rPr lang="en-US" sz="2700" dirty="0" smtClean="0">
                <a:latin typeface="Liberation Serif" panose="02020603050405020304" pitchFamily="18" charset="0"/>
              </a:rPr>
              <a:t>embracing the </a:t>
            </a:r>
            <a:r>
              <a:rPr lang="en-US" sz="2700" dirty="0">
                <a:latin typeface="Liberation Serif" panose="02020603050405020304" pitchFamily="18" charset="0"/>
              </a:rPr>
              <a:t>ideal of participatory development, </a:t>
            </a:r>
            <a:r>
              <a:rPr lang="en-US" sz="2700" dirty="0" smtClean="0">
                <a:latin typeface="Liberation Serif" panose="02020603050405020304" pitchFamily="18" charset="0"/>
              </a:rPr>
              <a:t>loosening demands </a:t>
            </a:r>
            <a:r>
              <a:rPr lang="en-US" sz="2700" dirty="0">
                <a:latin typeface="Liberation Serif" panose="02020603050405020304" pitchFamily="18" charset="0"/>
              </a:rPr>
              <a:t>for trade liberalization in the periphery </a:t>
            </a:r>
            <a:r>
              <a:rPr lang="en-US" sz="2700" dirty="0" smtClean="0">
                <a:latin typeface="Liberation Serif" panose="02020603050405020304" pitchFamily="18" charset="0"/>
              </a:rPr>
              <a:t>and </a:t>
            </a:r>
            <a:r>
              <a:rPr lang="en-US" sz="2700" dirty="0" err="1" smtClean="0">
                <a:latin typeface="Liberation Serif" panose="02020603050405020304" pitchFamily="18" charset="0"/>
              </a:rPr>
              <a:t>semiperiphery</a:t>
            </a:r>
            <a:r>
              <a:rPr lang="en-US" sz="2700" dirty="0">
                <a:latin typeface="Liberation Serif" panose="02020603050405020304" pitchFamily="18" charset="0"/>
              </a:rPr>
              <a:t>.</a:t>
            </a:r>
            <a:endParaRPr lang="en-US" sz="2700" dirty="0" smtClean="0">
              <a:latin typeface="Liberation Serif" panose="02020603050405020304" pitchFamily="18" charset="0"/>
            </a:endParaRPr>
          </a:p>
        </p:txBody>
      </p:sp>
      <p:sp>
        <p:nvSpPr>
          <p:cNvPr id="4" name="Footer Placeholder 3"/>
          <p:cNvSpPr>
            <a:spLocks noGrp="1"/>
          </p:cNvSpPr>
          <p:nvPr>
            <p:ph type="ftr" sz="quarter" idx="11"/>
          </p:nvPr>
        </p:nvSpPr>
        <p:spPr/>
        <p:txBody>
          <a:bodyPr/>
          <a:lstStyle/>
          <a:p>
            <a:pPr>
              <a:defRPr/>
            </a:pPr>
            <a:r>
              <a:rPr lang="en-US" sz="800" dirty="0" smtClean="0"/>
              <a:t>Copyright © 2015  John Wiley &amp; Sons, Inc. All rights reserved. </a:t>
            </a:r>
            <a:endParaRPr lang="en-US" sz="800" dirty="0"/>
          </a:p>
        </p:txBody>
      </p:sp>
      <p:sp>
        <p:nvSpPr>
          <p:cNvPr id="5" name="Title 1"/>
          <p:cNvSpPr>
            <a:spLocks noGrp="1"/>
          </p:cNvSpPr>
          <p:nvPr>
            <p:ph type="title"/>
          </p:nvPr>
        </p:nvSpPr>
        <p:spPr>
          <a:xfrm>
            <a:off x="381000" y="1219200"/>
            <a:ext cx="8153400" cy="762000"/>
          </a:xfrm>
        </p:spPr>
        <p:txBody>
          <a:bodyPr/>
          <a:lstStyle/>
          <a:p>
            <a:pPr algn="l" eaLnBrk="1" hangingPunct="1"/>
            <a:r>
              <a:rPr lang="en-US" sz="2800" b="1" dirty="0" smtClean="0">
                <a:latin typeface="Liberation Serif" panose="02020603050405020304" pitchFamily="18" charset="0"/>
              </a:rPr>
              <a:t>Participatory Development</a:t>
            </a:r>
          </a:p>
        </p:txBody>
      </p:sp>
      <p:sp>
        <p:nvSpPr>
          <p:cNvPr id="6" name="Title 3"/>
          <p:cNvSpPr txBox="1">
            <a:spLocks/>
          </p:cNvSpPr>
          <p:nvPr/>
        </p:nvSpPr>
        <p:spPr bwMode="auto">
          <a:xfrm>
            <a:off x="381000" y="457200"/>
            <a:ext cx="723900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eaLnBrk="1" hangingPunct="1"/>
            <a:r>
              <a:rPr lang="en-US" sz="3200" b="1" dirty="0" smtClean="0">
                <a:latin typeface="Liberation Serif" panose="02020603050405020304" pitchFamily="18" charset="0"/>
              </a:rPr>
              <a:t>Networks with a Social Focus</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1"/>
          <p:cNvSpPr>
            <a:spLocks noGrp="1"/>
          </p:cNvSpPr>
          <p:nvPr>
            <p:ph type="title"/>
          </p:nvPr>
        </p:nvSpPr>
        <p:spPr>
          <a:xfrm>
            <a:off x="381000" y="457200"/>
            <a:ext cx="8229600" cy="1143000"/>
          </a:xfrm>
        </p:spPr>
        <p:txBody>
          <a:bodyPr/>
          <a:lstStyle/>
          <a:p>
            <a:pPr algn="l" eaLnBrk="1" hangingPunct="1"/>
            <a:r>
              <a:rPr lang="en-US" sz="3200" b="1" dirty="0" smtClean="0">
                <a:latin typeface="Liberation Serif" panose="02020603050405020304" pitchFamily="18" charset="0"/>
              </a:rPr>
              <a:t>Networks and Information</a:t>
            </a:r>
          </a:p>
        </p:txBody>
      </p:sp>
      <p:sp>
        <p:nvSpPr>
          <p:cNvPr id="3" name="Content Placeholder 2"/>
          <p:cNvSpPr>
            <a:spLocks noGrp="1"/>
          </p:cNvSpPr>
          <p:nvPr>
            <p:ph idx="1"/>
          </p:nvPr>
        </p:nvSpPr>
        <p:spPr>
          <a:xfrm>
            <a:off x="381000" y="1600200"/>
            <a:ext cx="8229600" cy="4525963"/>
          </a:xfrm>
        </p:spPr>
        <p:txBody>
          <a:bodyPr/>
          <a:lstStyle/>
          <a:p>
            <a:pPr eaLnBrk="1" hangingPunct="1">
              <a:defRPr/>
            </a:pPr>
            <a:r>
              <a:rPr lang="en-US" sz="2400" dirty="0">
                <a:latin typeface="Liberation Serif" panose="02020603050405020304" pitchFamily="18" charset="0"/>
              </a:rPr>
              <a:t>Through a series of mergers and </a:t>
            </a:r>
            <a:r>
              <a:rPr lang="en-US" sz="2400" dirty="0" smtClean="0">
                <a:latin typeface="Liberation Serif" panose="02020603050405020304" pitchFamily="18" charset="0"/>
              </a:rPr>
              <a:t>consolidations occurring </a:t>
            </a:r>
            <a:r>
              <a:rPr lang="en-US" sz="2400" dirty="0">
                <a:latin typeface="Liberation Serif" panose="02020603050405020304" pitchFamily="18" charset="0"/>
              </a:rPr>
              <a:t>mostly in the post–Cold War era, global </a:t>
            </a:r>
            <a:r>
              <a:rPr lang="en-US" sz="2400" dirty="0" smtClean="0">
                <a:latin typeface="Liberation Serif" panose="02020603050405020304" pitchFamily="18" charset="0"/>
              </a:rPr>
              <a:t>media are </a:t>
            </a:r>
            <a:r>
              <a:rPr lang="en-US" sz="2400" dirty="0">
                <a:latin typeface="Liberation Serif" panose="02020603050405020304" pitchFamily="18" charset="0"/>
              </a:rPr>
              <a:t>controlled largely by six globe-spanning corporations</a:t>
            </a:r>
            <a:r>
              <a:rPr lang="en-US" sz="2400" dirty="0" smtClean="0">
                <a:latin typeface="Liberation Serif" panose="02020603050405020304" pitchFamily="18" charset="0"/>
              </a:rPr>
              <a:t>:</a:t>
            </a:r>
          </a:p>
          <a:p>
            <a:pPr lvl="1" eaLnBrk="1" hangingPunct="1">
              <a:defRPr/>
            </a:pPr>
            <a:r>
              <a:rPr lang="en-US" sz="2400" dirty="0" smtClean="0">
                <a:latin typeface="Liberation Serif" panose="02020603050405020304" pitchFamily="18" charset="0"/>
              </a:rPr>
              <a:t>Time-Warner</a:t>
            </a:r>
          </a:p>
          <a:p>
            <a:pPr lvl="1" eaLnBrk="1" hangingPunct="1">
              <a:defRPr/>
            </a:pPr>
            <a:r>
              <a:rPr lang="en-US" sz="2400" dirty="0" smtClean="0">
                <a:latin typeface="Liberation Serif" panose="02020603050405020304" pitchFamily="18" charset="0"/>
              </a:rPr>
              <a:t>Disney</a:t>
            </a:r>
          </a:p>
          <a:p>
            <a:pPr lvl="1" eaLnBrk="1" hangingPunct="1">
              <a:defRPr/>
            </a:pPr>
            <a:r>
              <a:rPr lang="en-US" sz="2400" dirty="0" smtClean="0">
                <a:latin typeface="Liberation Serif" panose="02020603050405020304" pitchFamily="18" charset="0"/>
              </a:rPr>
              <a:t>Bertelsmann</a:t>
            </a:r>
          </a:p>
          <a:p>
            <a:pPr lvl="1" eaLnBrk="1" hangingPunct="1">
              <a:defRPr/>
            </a:pPr>
            <a:r>
              <a:rPr lang="en-US" sz="2400" dirty="0" smtClean="0">
                <a:latin typeface="Liberation Serif" panose="02020603050405020304" pitchFamily="18" charset="0"/>
              </a:rPr>
              <a:t>Viacom</a:t>
            </a:r>
          </a:p>
          <a:p>
            <a:pPr lvl="1" eaLnBrk="1" hangingPunct="1">
              <a:defRPr/>
            </a:pPr>
            <a:r>
              <a:rPr lang="en-US" sz="2400" dirty="0" smtClean="0">
                <a:latin typeface="Liberation Serif" panose="02020603050405020304" pitchFamily="18" charset="0"/>
              </a:rPr>
              <a:t>News Corporation</a:t>
            </a:r>
          </a:p>
          <a:p>
            <a:pPr lvl="1" eaLnBrk="1" hangingPunct="1">
              <a:defRPr/>
            </a:pPr>
            <a:r>
              <a:rPr lang="en-US" sz="2400" dirty="0" smtClean="0">
                <a:latin typeface="Liberation Serif" panose="02020603050405020304" pitchFamily="18" charset="0"/>
              </a:rPr>
              <a:t>Vivendi Universal</a:t>
            </a:r>
          </a:p>
          <a:p>
            <a:pPr marL="0" indent="0" eaLnBrk="1" hangingPunct="1">
              <a:buFont typeface="Arial" charset="0"/>
              <a:buNone/>
              <a:defRPr/>
            </a:pPr>
            <a:endParaRPr lang="en-US" sz="2800" dirty="0">
              <a:latin typeface="Liberation Serif" panose="02020603050405020304" pitchFamily="18" charset="0"/>
            </a:endParaRPr>
          </a:p>
          <a:p>
            <a:pPr marL="0" indent="0" eaLnBrk="1" hangingPunct="1">
              <a:buFont typeface="Arial" charset="0"/>
              <a:buNone/>
              <a:defRPr/>
            </a:pPr>
            <a:endParaRPr lang="en-US" sz="2800" dirty="0" smtClean="0">
              <a:latin typeface="Liberation Serif" panose="02020603050405020304" pitchFamily="18" charset="0"/>
            </a:endParaRPr>
          </a:p>
          <a:p>
            <a:pPr marL="0" indent="0" eaLnBrk="1" hangingPunct="1">
              <a:buFont typeface="Arial" charset="0"/>
              <a:buNone/>
              <a:defRPr/>
            </a:pPr>
            <a:endParaRPr lang="en-US" sz="2800" dirty="0">
              <a:latin typeface="Liberation Serif" panose="02020603050405020304" pitchFamily="18" charset="0"/>
            </a:endParaRPr>
          </a:p>
          <a:p>
            <a:pPr marL="0" indent="0" eaLnBrk="1" hangingPunct="1">
              <a:buFont typeface="Arial" charset="0"/>
              <a:buNone/>
              <a:defRPr/>
            </a:pPr>
            <a:r>
              <a:rPr lang="en-US" sz="2800" dirty="0" smtClean="0">
                <a:latin typeface="Liberation Serif" panose="02020603050405020304" pitchFamily="18" charset="0"/>
              </a:rPr>
              <a:t>		</a:t>
            </a:r>
            <a:endParaRPr lang="en-US" sz="2800" dirty="0">
              <a:latin typeface="Liberation Serif" panose="02020603050405020304" pitchFamily="18" charset="0"/>
            </a:endParaRPr>
          </a:p>
        </p:txBody>
      </p:sp>
      <p:sp>
        <p:nvSpPr>
          <p:cNvPr id="4" name="Footer Placeholder 3"/>
          <p:cNvSpPr>
            <a:spLocks noGrp="1"/>
          </p:cNvSpPr>
          <p:nvPr>
            <p:ph type="ftr" sz="quarter" idx="11"/>
          </p:nvPr>
        </p:nvSpPr>
        <p:spPr/>
        <p:txBody>
          <a:bodyPr/>
          <a:lstStyle/>
          <a:p>
            <a:pPr>
              <a:defRPr/>
            </a:pPr>
            <a:r>
              <a:rPr lang="en-US" sz="800" dirty="0" smtClean="0"/>
              <a:t>Copyright © 2015  John Wiley &amp; Sons, Inc. All rights reserved. </a:t>
            </a:r>
            <a:endParaRPr lang="en-US" sz="8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676400"/>
            <a:ext cx="8229600" cy="4419600"/>
          </a:xfrm>
        </p:spPr>
        <p:txBody>
          <a:bodyPr/>
          <a:lstStyle/>
          <a:p>
            <a:pPr eaLnBrk="1" hangingPunct="1">
              <a:defRPr/>
            </a:pPr>
            <a:r>
              <a:rPr lang="en-US" sz="2800" dirty="0">
                <a:latin typeface="Liberation Serif" panose="02020603050405020304" pitchFamily="18" charset="0"/>
              </a:rPr>
              <a:t>These six </a:t>
            </a:r>
            <a:r>
              <a:rPr lang="en-US" sz="2800" dirty="0" smtClean="0">
                <a:latin typeface="Liberation Serif" panose="02020603050405020304" pitchFamily="18" charset="0"/>
              </a:rPr>
              <a:t>media</a:t>
            </a:r>
            <a:r>
              <a:rPr lang="en-US" sz="2800" dirty="0">
                <a:latin typeface="Liberation Serif" panose="02020603050405020304" pitchFamily="18" charset="0"/>
              </a:rPr>
              <a:t> </a:t>
            </a:r>
            <a:r>
              <a:rPr lang="en-US" sz="2800" dirty="0" smtClean="0">
                <a:latin typeface="Liberation Serif" panose="02020603050405020304" pitchFamily="18" charset="0"/>
              </a:rPr>
              <a:t>corporations </a:t>
            </a:r>
            <a:r>
              <a:rPr lang="en-US" sz="2800" dirty="0">
                <a:latin typeface="Liberation Serif" panose="02020603050405020304" pitchFamily="18" charset="0"/>
              </a:rPr>
              <a:t>(along with other media corporations) </a:t>
            </a:r>
            <a:r>
              <a:rPr lang="en-US" sz="2800" dirty="0" smtClean="0">
                <a:latin typeface="Liberation Serif" panose="02020603050405020304" pitchFamily="18" charset="0"/>
              </a:rPr>
              <a:t>are corporations </a:t>
            </a:r>
            <a:r>
              <a:rPr lang="en-US" sz="2800" dirty="0">
                <a:latin typeface="Liberation Serif" panose="02020603050405020304" pitchFamily="18" charset="0"/>
              </a:rPr>
              <a:t>of </a:t>
            </a:r>
            <a:r>
              <a:rPr lang="en-US" sz="2800" b="1" dirty="0">
                <a:latin typeface="Liberation Serif" panose="02020603050405020304" pitchFamily="18" charset="0"/>
              </a:rPr>
              <a:t>vertical </a:t>
            </a:r>
            <a:r>
              <a:rPr lang="en-US" sz="2800" b="1" dirty="0" smtClean="0">
                <a:latin typeface="Liberation Serif" panose="02020603050405020304" pitchFamily="18" charset="0"/>
              </a:rPr>
              <a:t>integration: </a:t>
            </a:r>
            <a:r>
              <a:rPr lang="en-US" sz="2800" dirty="0" smtClean="0">
                <a:latin typeface="Liberation Serif" panose="02020603050405020304" pitchFamily="18" charset="0"/>
              </a:rPr>
              <a:t> those that have ownership </a:t>
            </a:r>
            <a:r>
              <a:rPr lang="en-US" sz="2800" dirty="0">
                <a:latin typeface="Liberation Serif" panose="02020603050405020304" pitchFamily="18" charset="0"/>
              </a:rPr>
              <a:t>in all or most of </a:t>
            </a:r>
            <a:r>
              <a:rPr lang="en-US" sz="2800" dirty="0" smtClean="0">
                <a:latin typeface="Liberation Serif" panose="02020603050405020304" pitchFamily="18" charset="0"/>
              </a:rPr>
              <a:t>the points </a:t>
            </a:r>
            <a:r>
              <a:rPr lang="en-US" sz="2800" dirty="0">
                <a:latin typeface="Liberation Serif" panose="02020603050405020304" pitchFamily="18" charset="0"/>
              </a:rPr>
              <a:t>along the production and consumption of a </a:t>
            </a:r>
            <a:r>
              <a:rPr lang="en-US" sz="2800" dirty="0" smtClean="0">
                <a:latin typeface="Liberation Serif" panose="02020603050405020304" pitchFamily="18" charset="0"/>
              </a:rPr>
              <a:t>commodity chain.</a:t>
            </a:r>
          </a:p>
          <a:p>
            <a:pPr eaLnBrk="1" hangingPunct="1">
              <a:defRPr/>
            </a:pPr>
            <a:r>
              <a:rPr lang="en-US" sz="2800" dirty="0">
                <a:latin typeface="Liberation Serif" panose="02020603050405020304" pitchFamily="18" charset="0"/>
              </a:rPr>
              <a:t>Miguel Mendes Pereira </a:t>
            </a:r>
            <a:r>
              <a:rPr lang="en-US" sz="2800" dirty="0" smtClean="0">
                <a:latin typeface="Liberation Serif" panose="02020603050405020304" pitchFamily="18" charset="0"/>
              </a:rPr>
              <a:t>noted that </a:t>
            </a:r>
            <a:r>
              <a:rPr lang="en-US" sz="2800" dirty="0">
                <a:latin typeface="Liberation Serif" panose="02020603050405020304" pitchFamily="18" charset="0"/>
              </a:rPr>
              <a:t>media companies compete for three things: </a:t>
            </a:r>
            <a:r>
              <a:rPr lang="en-US" sz="2800" i="1" dirty="0" smtClean="0">
                <a:latin typeface="Liberation Serif" panose="02020603050405020304" pitchFamily="18" charset="0"/>
              </a:rPr>
              <a:t>content, deli very</a:t>
            </a:r>
            <a:r>
              <a:rPr lang="en-US" sz="2800" dirty="0" smtClean="0">
                <a:latin typeface="Liberation Serif" panose="02020603050405020304" pitchFamily="18" charset="0"/>
              </a:rPr>
              <a:t>, </a:t>
            </a:r>
            <a:r>
              <a:rPr lang="en-US" sz="2800" dirty="0">
                <a:latin typeface="Liberation Serif" panose="02020603050405020304" pitchFamily="18" charset="0"/>
              </a:rPr>
              <a:t>and </a:t>
            </a:r>
            <a:r>
              <a:rPr lang="en-US" sz="2800" i="1" dirty="0" smtClean="0">
                <a:latin typeface="Liberation Serif" panose="02020603050405020304" pitchFamily="18" charset="0"/>
              </a:rPr>
              <a:t>consumers.</a:t>
            </a:r>
          </a:p>
        </p:txBody>
      </p:sp>
      <p:sp>
        <p:nvSpPr>
          <p:cNvPr id="4" name="Footer Placeholder 3"/>
          <p:cNvSpPr>
            <a:spLocks noGrp="1"/>
          </p:cNvSpPr>
          <p:nvPr>
            <p:ph type="ftr" sz="quarter" idx="11"/>
          </p:nvPr>
        </p:nvSpPr>
        <p:spPr/>
        <p:txBody>
          <a:bodyPr/>
          <a:lstStyle/>
          <a:p>
            <a:pPr>
              <a:defRPr/>
            </a:pPr>
            <a:r>
              <a:rPr lang="en-US" sz="800" dirty="0" smtClean="0"/>
              <a:t>Copyright © 2015  John Wiley &amp; Sons, Inc. All rights reserved. </a:t>
            </a:r>
            <a:endParaRPr lang="en-US" sz="800" dirty="0"/>
          </a:p>
        </p:txBody>
      </p:sp>
      <p:sp>
        <p:nvSpPr>
          <p:cNvPr id="5" name="Title 1"/>
          <p:cNvSpPr>
            <a:spLocks noGrp="1"/>
          </p:cNvSpPr>
          <p:nvPr>
            <p:ph type="title"/>
          </p:nvPr>
        </p:nvSpPr>
        <p:spPr>
          <a:xfrm>
            <a:off x="381000" y="457200"/>
            <a:ext cx="8229600" cy="1143000"/>
          </a:xfrm>
        </p:spPr>
        <p:txBody>
          <a:bodyPr/>
          <a:lstStyle/>
          <a:p>
            <a:pPr algn="l" eaLnBrk="1" hangingPunct="1"/>
            <a:r>
              <a:rPr lang="en-US" sz="3200" b="1" dirty="0" smtClean="0">
                <a:latin typeface="Liberation Serif" panose="02020603050405020304" pitchFamily="18" charset="0"/>
              </a:rPr>
              <a:t>Networks and Information</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Content Placeholder 2"/>
          <p:cNvSpPr>
            <a:spLocks noGrp="1"/>
          </p:cNvSpPr>
          <p:nvPr>
            <p:ph idx="1"/>
          </p:nvPr>
        </p:nvSpPr>
        <p:spPr>
          <a:xfrm>
            <a:off x="381000" y="1524000"/>
            <a:ext cx="8229600" cy="4724400"/>
          </a:xfrm>
        </p:spPr>
        <p:txBody>
          <a:bodyPr/>
          <a:lstStyle/>
          <a:p>
            <a:pPr marL="0" indent="0" eaLnBrk="1" hangingPunct="1">
              <a:buNone/>
            </a:pPr>
            <a:endParaRPr lang="en-US" sz="2800" dirty="0" smtClean="0">
              <a:latin typeface="Liberation Serif" panose="02020603050405020304" pitchFamily="18" charset="0"/>
            </a:endParaRPr>
          </a:p>
          <a:p>
            <a:pPr eaLnBrk="1" hangingPunct="1"/>
            <a:r>
              <a:rPr lang="en-US" sz="2800" dirty="0" smtClean="0">
                <a:latin typeface="Liberation Serif" panose="02020603050405020304" pitchFamily="18" charset="0"/>
              </a:rPr>
              <a:t>Vertical integration also helps media giants attract and maintain customers through </a:t>
            </a:r>
            <a:r>
              <a:rPr lang="en-US" sz="2800" b="1" dirty="0" smtClean="0">
                <a:latin typeface="Liberation Serif" panose="02020603050405020304" pitchFamily="18" charset="0"/>
              </a:rPr>
              <a:t>synergy</a:t>
            </a:r>
            <a:r>
              <a:rPr lang="en-US" sz="2800" dirty="0" smtClean="0">
                <a:latin typeface="Liberation Serif" panose="02020603050405020304" pitchFamily="18" charset="0"/>
              </a:rPr>
              <a:t>, or the cross promotion of vertically integrated goods.</a:t>
            </a:r>
          </a:p>
          <a:p>
            <a:pPr eaLnBrk="1" hangingPunct="1"/>
            <a:r>
              <a:rPr lang="en-US" sz="2800" dirty="0" smtClean="0">
                <a:latin typeface="Liberation Serif" panose="02020603050405020304" pitchFamily="18" charset="0"/>
              </a:rPr>
              <a:t>Vertical integration of media changes the geography of the flow of ideas around the globe by limiting the ultimate number of </a:t>
            </a:r>
            <a:r>
              <a:rPr lang="en-US" sz="2800" b="1" dirty="0" smtClean="0">
                <a:latin typeface="Liberation Serif" panose="02020603050405020304" pitchFamily="18" charset="0"/>
              </a:rPr>
              <a:t>gatekeepers</a:t>
            </a:r>
            <a:r>
              <a:rPr lang="en-US" sz="2800" dirty="0" smtClean="0">
                <a:latin typeface="Liberation Serif" panose="02020603050405020304" pitchFamily="18" charset="0"/>
              </a:rPr>
              <a:t>, that is, people or corporations with control over access to information</a:t>
            </a:r>
            <a:r>
              <a:rPr lang="en-US" sz="2800" dirty="0"/>
              <a:t>.</a:t>
            </a:r>
            <a:endParaRPr lang="en-US" sz="2800" dirty="0" smtClean="0">
              <a:latin typeface="Liberation Serif" panose="02020603050405020304" pitchFamily="18" charset="0"/>
            </a:endParaRPr>
          </a:p>
        </p:txBody>
      </p:sp>
      <p:sp>
        <p:nvSpPr>
          <p:cNvPr id="3" name="Footer Placeholder 2"/>
          <p:cNvSpPr>
            <a:spLocks noGrp="1"/>
          </p:cNvSpPr>
          <p:nvPr>
            <p:ph type="ftr" sz="quarter" idx="11"/>
          </p:nvPr>
        </p:nvSpPr>
        <p:spPr/>
        <p:txBody>
          <a:bodyPr/>
          <a:lstStyle/>
          <a:p>
            <a:pPr>
              <a:defRPr/>
            </a:pPr>
            <a:r>
              <a:rPr lang="en-US" sz="800" dirty="0" smtClean="0"/>
              <a:t>Copyright © 2015  John Wiley &amp; Sons, Inc. All rights reserved. </a:t>
            </a:r>
            <a:endParaRPr lang="en-US" sz="800" dirty="0"/>
          </a:p>
        </p:txBody>
      </p:sp>
      <p:sp>
        <p:nvSpPr>
          <p:cNvPr id="4" name="Title 1"/>
          <p:cNvSpPr>
            <a:spLocks noGrp="1"/>
          </p:cNvSpPr>
          <p:nvPr>
            <p:ph type="title"/>
          </p:nvPr>
        </p:nvSpPr>
        <p:spPr>
          <a:xfrm>
            <a:off x="381000" y="457200"/>
            <a:ext cx="8229600" cy="1143000"/>
          </a:xfrm>
        </p:spPr>
        <p:txBody>
          <a:bodyPr/>
          <a:lstStyle/>
          <a:p>
            <a:pPr algn="l" eaLnBrk="1" hangingPunct="1"/>
            <a:r>
              <a:rPr lang="en-US" sz="3200" b="1" dirty="0" smtClean="0">
                <a:latin typeface="Liberation Serif" panose="02020603050405020304" pitchFamily="18" charset="0"/>
              </a:rPr>
              <a:t>Networks and Information</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1"/>
          <p:cNvSpPr>
            <a:spLocks noGrp="1"/>
          </p:cNvSpPr>
          <p:nvPr>
            <p:ph type="title"/>
          </p:nvPr>
        </p:nvSpPr>
        <p:spPr>
          <a:xfrm>
            <a:off x="381000" y="381000"/>
            <a:ext cx="8229600" cy="1143000"/>
          </a:xfrm>
        </p:spPr>
        <p:txBody>
          <a:bodyPr/>
          <a:lstStyle/>
          <a:p>
            <a:pPr algn="l" eaLnBrk="1" hangingPunct="1"/>
            <a:r>
              <a:rPr lang="en-US" sz="3200" b="1" dirty="0" smtClean="0">
                <a:latin typeface="Liberation Serif" panose="02020603050405020304" pitchFamily="18" charset="0"/>
              </a:rPr>
              <a:t>Networks and Economic Exchange</a:t>
            </a:r>
          </a:p>
        </p:txBody>
      </p:sp>
      <p:sp>
        <p:nvSpPr>
          <p:cNvPr id="3" name="Content Placeholder 2"/>
          <p:cNvSpPr>
            <a:spLocks noGrp="1"/>
          </p:cNvSpPr>
          <p:nvPr>
            <p:ph idx="1"/>
          </p:nvPr>
        </p:nvSpPr>
        <p:spPr>
          <a:xfrm>
            <a:off x="381000" y="1371600"/>
            <a:ext cx="8229600" cy="4525963"/>
          </a:xfrm>
        </p:spPr>
        <p:txBody>
          <a:bodyPr/>
          <a:lstStyle/>
          <a:p>
            <a:pPr eaLnBrk="1" hangingPunct="1">
              <a:defRPr/>
            </a:pPr>
            <a:r>
              <a:rPr lang="en-US" sz="2400" dirty="0">
                <a:latin typeface="Liberation Serif" panose="02020603050405020304" pitchFamily="18" charset="0"/>
              </a:rPr>
              <a:t>Unlike major media corporations that are </a:t>
            </a:r>
            <a:r>
              <a:rPr lang="en-US" sz="2400" dirty="0" smtClean="0">
                <a:latin typeface="Liberation Serif" panose="02020603050405020304" pitchFamily="18" charset="0"/>
              </a:rPr>
              <a:t>vertically integrated—with </a:t>
            </a:r>
            <a:r>
              <a:rPr lang="en-US" sz="2400" dirty="0">
                <a:latin typeface="Liberation Serif" panose="02020603050405020304" pitchFamily="18" charset="0"/>
              </a:rPr>
              <a:t>ownership of relevant suppliers </a:t>
            </a:r>
            <a:r>
              <a:rPr lang="en-US" sz="2400" dirty="0" smtClean="0">
                <a:latin typeface="Liberation Serif" panose="02020603050405020304" pitchFamily="18" charset="0"/>
              </a:rPr>
              <a:t>and producers—major </a:t>
            </a:r>
            <a:r>
              <a:rPr lang="en-US" sz="2400" dirty="0">
                <a:latin typeface="Liberation Serif" panose="02020603050405020304" pitchFamily="18" charset="0"/>
              </a:rPr>
              <a:t>retail corporations are typically </a:t>
            </a:r>
            <a:r>
              <a:rPr lang="en-US" sz="2400" dirty="0" smtClean="0">
                <a:latin typeface="Liberation Serif" panose="02020603050405020304" pitchFamily="18" charset="0"/>
              </a:rPr>
              <a:t>horizontally integrated</a:t>
            </a:r>
            <a:r>
              <a:rPr lang="en-US" sz="2400" dirty="0" smtClean="0">
                <a:solidFill>
                  <a:srgbClr val="4BACC6"/>
                </a:solidFill>
                <a:latin typeface="Liberation Serif" panose="02020603050405020304" pitchFamily="18" charset="0"/>
              </a:rPr>
              <a:t>.</a:t>
            </a:r>
          </a:p>
          <a:p>
            <a:pPr eaLnBrk="1" hangingPunct="1">
              <a:defRPr/>
            </a:pPr>
            <a:r>
              <a:rPr lang="en-US" sz="2400" b="1" dirty="0">
                <a:latin typeface="Liberation Serif" panose="02020603050405020304" pitchFamily="18" charset="0"/>
              </a:rPr>
              <a:t>Horizontal integration </a:t>
            </a:r>
            <a:r>
              <a:rPr lang="en-US" sz="2400" dirty="0">
                <a:latin typeface="Liberation Serif" panose="02020603050405020304" pitchFamily="18" charset="0"/>
              </a:rPr>
              <a:t>means that when you </a:t>
            </a:r>
            <a:r>
              <a:rPr lang="en-US" sz="2400" dirty="0" smtClean="0">
                <a:latin typeface="Liberation Serif" panose="02020603050405020304" pitchFamily="18" charset="0"/>
              </a:rPr>
              <a:t>shop for </a:t>
            </a:r>
            <a:r>
              <a:rPr lang="en-US" sz="2400" dirty="0">
                <a:latin typeface="Liberation Serif" panose="02020603050405020304" pitchFamily="18" charset="0"/>
              </a:rPr>
              <a:t>similar products in different places or across a </a:t>
            </a:r>
            <a:r>
              <a:rPr lang="en-US" sz="2400" dirty="0" smtClean="0">
                <a:latin typeface="Liberation Serif" panose="02020603050405020304" pitchFamily="18" charset="0"/>
              </a:rPr>
              <a:t>mall, your </a:t>
            </a:r>
            <a:r>
              <a:rPr lang="en-US" sz="2400" dirty="0">
                <a:latin typeface="Liberation Serif" panose="02020603050405020304" pitchFamily="18" charset="0"/>
              </a:rPr>
              <a:t>dollars often support the same parent </a:t>
            </a:r>
            <a:r>
              <a:rPr lang="en-US" sz="2400" dirty="0" smtClean="0">
                <a:latin typeface="Liberation Serif" panose="02020603050405020304" pitchFamily="18" charset="0"/>
              </a:rPr>
              <a:t>corporation</a:t>
            </a:r>
            <a:r>
              <a:rPr lang="en-US" sz="2400" dirty="0" smtClean="0">
                <a:solidFill>
                  <a:srgbClr val="4BACC6"/>
                </a:solidFill>
                <a:latin typeface="Liberation Serif" panose="02020603050405020304" pitchFamily="18" charset="0"/>
              </a:rPr>
              <a:t>.</a:t>
            </a:r>
          </a:p>
        </p:txBody>
      </p:sp>
      <p:sp>
        <p:nvSpPr>
          <p:cNvPr id="5" name="Footer Placeholder 4"/>
          <p:cNvSpPr>
            <a:spLocks noGrp="1"/>
          </p:cNvSpPr>
          <p:nvPr>
            <p:ph type="ftr" sz="quarter" idx="11"/>
          </p:nvPr>
        </p:nvSpPr>
        <p:spPr/>
        <p:txBody>
          <a:bodyPr/>
          <a:lstStyle/>
          <a:p>
            <a:pPr>
              <a:defRPr/>
            </a:pPr>
            <a:r>
              <a:rPr lang="en-US" sz="800" dirty="0" smtClean="0"/>
              <a:t>Copyright © 2015  John Wiley &amp; Sons, Inc. All rights reserved. </a:t>
            </a:r>
            <a:endParaRPr lang="en-US" sz="800" dirty="0"/>
          </a:p>
        </p:txBody>
      </p:sp>
      <p:grpSp>
        <p:nvGrpSpPr>
          <p:cNvPr id="6" name="Group 5"/>
          <p:cNvGrpSpPr/>
          <p:nvPr/>
        </p:nvGrpSpPr>
        <p:grpSpPr>
          <a:xfrm>
            <a:off x="5715000" y="4191000"/>
            <a:ext cx="3048000" cy="2538150"/>
            <a:chOff x="1524000" y="1905000"/>
            <a:chExt cx="5638800" cy="4704412"/>
          </a:xfrm>
        </p:grpSpPr>
        <p:pic>
          <p:nvPicPr>
            <p:cNvPr id="7" name="Picture 2" descr="http://www.conceptcaching.com/ccache_img/0412531_0412531-R1-E007.jpg">
              <a:hlinkClick r:id="rId3"/>
            </p:cNvPr>
            <p:cNvPicPr>
              <a:picLocks noChangeAspect="1" noChangeArrowheads="1"/>
            </p:cNvPicPr>
            <p:nvPr/>
          </p:nvPicPr>
          <p:blipFill>
            <a:blip r:embed="rId4" cstate="print"/>
            <a:srcRect l="1223" b="2505"/>
            <a:stretch>
              <a:fillRect/>
            </a:stretch>
          </p:blipFill>
          <p:spPr bwMode="auto">
            <a:xfrm>
              <a:off x="1524000" y="1905000"/>
              <a:ext cx="5638800" cy="4188739"/>
            </a:xfrm>
            <a:prstGeom prst="rect">
              <a:avLst/>
            </a:prstGeom>
            <a:noFill/>
            <a:ln w="9525">
              <a:noFill/>
              <a:miter lim="800000"/>
              <a:headEnd/>
              <a:tailEnd/>
            </a:ln>
          </p:spPr>
        </p:pic>
        <p:sp>
          <p:nvSpPr>
            <p:cNvPr id="8" name="TextBox 4"/>
            <p:cNvSpPr txBox="1">
              <a:spLocks noChangeArrowheads="1"/>
            </p:cNvSpPr>
            <p:nvPr/>
          </p:nvSpPr>
          <p:spPr bwMode="auto">
            <a:xfrm>
              <a:off x="1531936" y="1905000"/>
              <a:ext cx="5326062" cy="1001434"/>
            </a:xfrm>
            <a:prstGeom prst="rect">
              <a:avLst/>
            </a:prstGeom>
            <a:noFill/>
            <a:ln w="9525">
              <a:noFill/>
              <a:miter lim="800000"/>
              <a:headEnd/>
              <a:tailEnd/>
            </a:ln>
          </p:spPr>
          <p:txBody>
            <a:bodyPr wrap="square">
              <a:spAutoFit/>
            </a:bodyPr>
            <a:lstStyle/>
            <a:p>
              <a:r>
                <a:rPr lang="en-US" sz="1400" b="1" i="1" dirty="0">
                  <a:solidFill>
                    <a:schemeClr val="bg1"/>
                  </a:solidFill>
                  <a:latin typeface="Liberation Serif" panose="02020603050405020304" pitchFamily="18" charset="0"/>
                  <a:cs typeface="Liberation Serif" panose="02020603050405020304" pitchFamily="18" charset="0"/>
                </a:rPr>
                <a:t>Concept Caching:</a:t>
              </a:r>
            </a:p>
            <a:p>
              <a:r>
                <a:rPr lang="en-US" sz="1400" b="1" i="1" dirty="0">
                  <a:solidFill>
                    <a:schemeClr val="bg1"/>
                  </a:solidFill>
                  <a:latin typeface="Liberation Serif" panose="02020603050405020304" pitchFamily="18" charset="0"/>
                  <a:cs typeface="Liberation Serif" panose="02020603050405020304" pitchFamily="18" charset="0"/>
                </a:rPr>
                <a:t>Malacca, Malaysia</a:t>
              </a:r>
            </a:p>
          </p:txBody>
        </p:sp>
        <p:sp>
          <p:nvSpPr>
            <p:cNvPr id="9" name="TextBox 8"/>
            <p:cNvSpPr txBox="1"/>
            <p:nvPr/>
          </p:nvSpPr>
          <p:spPr>
            <a:xfrm>
              <a:off x="3276599" y="6096000"/>
              <a:ext cx="3886201" cy="513412"/>
            </a:xfrm>
            <a:prstGeom prst="rect">
              <a:avLst/>
            </a:prstGeom>
            <a:noFill/>
          </p:spPr>
          <p:txBody>
            <a:bodyPr wrap="square" rtlCol="0">
              <a:spAutoFit/>
            </a:bodyPr>
            <a:lstStyle/>
            <a:p>
              <a:pPr algn="r"/>
              <a:r>
                <a:rPr lang="en-US" sz="1200" dirty="0" smtClean="0">
                  <a:latin typeface="Liberation Serif" panose="02020603050405020304" pitchFamily="18" charset="0"/>
                  <a:cs typeface="Liberation Serif" panose="02020603050405020304" pitchFamily="18" charset="0"/>
                </a:rPr>
                <a:t>© Barbara Weightman</a:t>
              </a:r>
              <a:endParaRPr lang="en-US" sz="1200" dirty="0">
                <a:latin typeface="Liberation Serif" panose="02020603050405020304" pitchFamily="18" charset="0"/>
                <a:cs typeface="Liberation Serif" panose="02020603050405020304" pitchFamily="18" charset="0"/>
              </a:endParaRPr>
            </a:p>
          </p:txBody>
        </p:sp>
      </p:gr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noChangeArrowheads="1"/>
          </p:cNvSpPr>
          <p:nvPr>
            <p:ph type="title"/>
          </p:nvPr>
        </p:nvSpPr>
        <p:spPr>
          <a:xfrm>
            <a:off x="407988" y="198437"/>
            <a:ext cx="8229600" cy="1477963"/>
          </a:xfrm>
        </p:spPr>
        <p:txBody>
          <a:bodyPr/>
          <a:lstStyle/>
          <a:p>
            <a:pPr eaLnBrk="1" hangingPunct="1"/>
            <a:r>
              <a:rPr lang="en-US" sz="4000" dirty="0" smtClean="0">
                <a:latin typeface="Liberation Serif" panose="02020603050405020304" pitchFamily="18" charset="0"/>
              </a:rPr>
              <a:t>Chapter 14: </a:t>
            </a:r>
            <a:br>
              <a:rPr lang="en-US" sz="4000" dirty="0" smtClean="0">
                <a:latin typeface="Liberation Serif" panose="02020603050405020304" pitchFamily="18" charset="0"/>
              </a:rPr>
            </a:br>
            <a:r>
              <a:rPr lang="en-US" sz="4000" dirty="0" smtClean="0">
                <a:latin typeface="Liberation Serif" panose="02020603050405020304" pitchFamily="18" charset="0"/>
              </a:rPr>
              <a:t>Globalization and the Geography of Networks</a:t>
            </a:r>
          </a:p>
        </p:txBody>
      </p:sp>
      <p:sp>
        <p:nvSpPr>
          <p:cNvPr id="5" name="Footer Placeholder 4"/>
          <p:cNvSpPr>
            <a:spLocks noGrp="1"/>
          </p:cNvSpPr>
          <p:nvPr>
            <p:ph type="ftr" sz="quarter" idx="11"/>
          </p:nvPr>
        </p:nvSpPr>
        <p:spPr/>
        <p:txBody>
          <a:bodyPr/>
          <a:lstStyle/>
          <a:p>
            <a:pPr>
              <a:defRPr/>
            </a:pPr>
            <a:r>
              <a:rPr lang="en-US" sz="800" dirty="0" smtClean="0"/>
              <a:t>Copyright © 2015  John Wiley &amp; Sons, Inc. All rights reserved. </a:t>
            </a:r>
            <a:endParaRPr lang="en-US" sz="800" dirty="0"/>
          </a:p>
        </p:txBody>
      </p:sp>
      <p:grpSp>
        <p:nvGrpSpPr>
          <p:cNvPr id="8" name="Group 7"/>
          <p:cNvGrpSpPr/>
          <p:nvPr/>
        </p:nvGrpSpPr>
        <p:grpSpPr>
          <a:xfrm>
            <a:off x="1524000" y="1905000"/>
            <a:ext cx="5638800" cy="4467999"/>
            <a:chOff x="1524000" y="1905000"/>
            <a:chExt cx="5638800" cy="4467999"/>
          </a:xfrm>
        </p:grpSpPr>
        <p:pic>
          <p:nvPicPr>
            <p:cNvPr id="14338" name="Picture 2" descr="http://www.conceptcaching.com/ccache_img/0412531_0412531-R1-E007.jpg">
              <a:hlinkClick r:id="rId3"/>
            </p:cNvPr>
            <p:cNvPicPr>
              <a:picLocks noChangeAspect="1" noChangeArrowheads="1"/>
            </p:cNvPicPr>
            <p:nvPr/>
          </p:nvPicPr>
          <p:blipFill>
            <a:blip r:embed="rId4" cstate="print"/>
            <a:srcRect l="1223" b="2505"/>
            <a:stretch>
              <a:fillRect/>
            </a:stretch>
          </p:blipFill>
          <p:spPr bwMode="auto">
            <a:xfrm>
              <a:off x="1524000" y="1905000"/>
              <a:ext cx="5638800" cy="4188739"/>
            </a:xfrm>
            <a:prstGeom prst="rect">
              <a:avLst/>
            </a:prstGeom>
            <a:noFill/>
            <a:ln w="9525">
              <a:noFill/>
              <a:miter lim="800000"/>
              <a:headEnd/>
              <a:tailEnd/>
            </a:ln>
          </p:spPr>
        </p:pic>
        <p:sp>
          <p:nvSpPr>
            <p:cNvPr id="14339" name="TextBox 4"/>
            <p:cNvSpPr txBox="1">
              <a:spLocks noChangeArrowheads="1"/>
            </p:cNvSpPr>
            <p:nvPr/>
          </p:nvSpPr>
          <p:spPr bwMode="auto">
            <a:xfrm>
              <a:off x="1531937" y="1905000"/>
              <a:ext cx="2887663" cy="646113"/>
            </a:xfrm>
            <a:prstGeom prst="rect">
              <a:avLst/>
            </a:prstGeom>
            <a:noFill/>
            <a:ln w="9525">
              <a:noFill/>
              <a:miter lim="800000"/>
              <a:headEnd/>
              <a:tailEnd/>
            </a:ln>
          </p:spPr>
          <p:txBody>
            <a:bodyPr>
              <a:spAutoFit/>
            </a:bodyPr>
            <a:lstStyle/>
            <a:p>
              <a:r>
                <a:rPr lang="en-US" b="1" i="1" dirty="0">
                  <a:solidFill>
                    <a:schemeClr val="bg1"/>
                  </a:solidFill>
                  <a:latin typeface="Liberation Serif" panose="02020603050405020304" pitchFamily="18" charset="0"/>
                  <a:cs typeface="Liberation Serif" panose="02020603050405020304" pitchFamily="18" charset="0"/>
                </a:rPr>
                <a:t>Concept Caching:</a:t>
              </a:r>
            </a:p>
            <a:p>
              <a:r>
                <a:rPr lang="en-US" b="1" i="1" dirty="0">
                  <a:solidFill>
                    <a:schemeClr val="bg1"/>
                  </a:solidFill>
                  <a:latin typeface="Liberation Serif" panose="02020603050405020304" pitchFamily="18" charset="0"/>
                  <a:cs typeface="Liberation Serif" panose="02020603050405020304" pitchFamily="18" charset="0"/>
                </a:rPr>
                <a:t>Malacca, Malaysia</a:t>
              </a:r>
            </a:p>
          </p:txBody>
        </p:sp>
        <p:sp>
          <p:nvSpPr>
            <p:cNvPr id="6" name="TextBox 5"/>
            <p:cNvSpPr txBox="1"/>
            <p:nvPr/>
          </p:nvSpPr>
          <p:spPr>
            <a:xfrm>
              <a:off x="3276600" y="6096000"/>
              <a:ext cx="3886200" cy="276999"/>
            </a:xfrm>
            <a:prstGeom prst="rect">
              <a:avLst/>
            </a:prstGeom>
            <a:noFill/>
          </p:spPr>
          <p:txBody>
            <a:bodyPr wrap="square" rtlCol="0">
              <a:spAutoFit/>
            </a:bodyPr>
            <a:lstStyle/>
            <a:p>
              <a:pPr algn="r"/>
              <a:r>
                <a:rPr lang="en-US" sz="1200" dirty="0" smtClean="0">
                  <a:latin typeface="Liberation Serif" panose="02020603050405020304" pitchFamily="18" charset="0"/>
                  <a:cs typeface="Liberation Serif" panose="02020603050405020304" pitchFamily="18" charset="0"/>
                </a:rPr>
                <a:t>© Barbara Weightman</a:t>
              </a:r>
              <a:endParaRPr lang="en-US" sz="1200" dirty="0">
                <a:latin typeface="Liberation Serif" panose="02020603050405020304" pitchFamily="18" charset="0"/>
                <a:cs typeface="Liberation Serif" panose="02020603050405020304" pitchFamily="18" charset="0"/>
              </a:endParaRPr>
            </a:p>
          </p:txBody>
        </p:sp>
      </p:gr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Content Placeholder 2"/>
          <p:cNvSpPr>
            <a:spLocks noGrp="1"/>
          </p:cNvSpPr>
          <p:nvPr>
            <p:ph idx="1"/>
          </p:nvPr>
        </p:nvSpPr>
        <p:spPr>
          <a:xfrm>
            <a:off x="381000" y="2362200"/>
            <a:ext cx="8229600" cy="4114800"/>
          </a:xfrm>
        </p:spPr>
        <p:txBody>
          <a:bodyPr/>
          <a:lstStyle/>
          <a:p>
            <a:pPr eaLnBrk="1" hangingPunct="1"/>
            <a:r>
              <a:rPr lang="en-US" sz="2800" dirty="0" smtClean="0">
                <a:latin typeface="Liberation Serif" panose="02020603050405020304" pitchFamily="18" charset="0"/>
              </a:rPr>
              <a:t>With the industrialization of agriculture, the distance between farmers and consumers has increased, figuratively and literally.</a:t>
            </a:r>
          </a:p>
          <a:p>
            <a:pPr eaLnBrk="1" hangingPunct="1"/>
            <a:r>
              <a:rPr lang="en-US" sz="2800" dirty="0" smtClean="0">
                <a:latin typeface="Liberation Serif" panose="02020603050405020304" pitchFamily="18" charset="0"/>
              </a:rPr>
              <a:t>According to geographer Steven Schnell, one of the reasons the number of farmers in the United States has increased is the growth in the number of </a:t>
            </a:r>
            <a:r>
              <a:rPr lang="en-US" sz="2800" b="1" dirty="0" smtClean="0">
                <a:latin typeface="Liberation Serif" panose="02020603050405020304" pitchFamily="18" charset="0"/>
              </a:rPr>
              <a:t>community-supported agriculture </a:t>
            </a:r>
            <a:r>
              <a:rPr lang="en-US" sz="2800" dirty="0" smtClean="0">
                <a:latin typeface="Liberation Serif" panose="02020603050405020304" pitchFamily="18" charset="0"/>
              </a:rPr>
              <a:t>groups, known as CSAs.</a:t>
            </a:r>
          </a:p>
          <a:p>
            <a:pPr eaLnBrk="1" hangingPunct="1"/>
            <a:endParaRPr lang="en-US" dirty="0" smtClean="0"/>
          </a:p>
        </p:txBody>
      </p:sp>
      <p:sp>
        <p:nvSpPr>
          <p:cNvPr id="4" name="Footer Placeholder 3"/>
          <p:cNvSpPr>
            <a:spLocks noGrp="1"/>
          </p:cNvSpPr>
          <p:nvPr>
            <p:ph type="ftr" sz="quarter" idx="11"/>
          </p:nvPr>
        </p:nvSpPr>
        <p:spPr/>
        <p:txBody>
          <a:bodyPr/>
          <a:lstStyle/>
          <a:p>
            <a:pPr>
              <a:defRPr/>
            </a:pPr>
            <a:r>
              <a:rPr lang="en-US" sz="800" dirty="0" smtClean="0"/>
              <a:t>Copyright © 2015  John Wiley &amp; Sons, Inc. All rights reserved. </a:t>
            </a:r>
            <a:endParaRPr lang="en-US" sz="800" dirty="0"/>
          </a:p>
        </p:txBody>
      </p:sp>
      <p:sp>
        <p:nvSpPr>
          <p:cNvPr id="6" name="Title 1"/>
          <p:cNvSpPr>
            <a:spLocks noGrp="1"/>
          </p:cNvSpPr>
          <p:nvPr>
            <p:ph type="title"/>
          </p:nvPr>
        </p:nvSpPr>
        <p:spPr>
          <a:xfrm>
            <a:off x="381000" y="1371600"/>
            <a:ext cx="6781800" cy="762000"/>
          </a:xfrm>
        </p:spPr>
        <p:txBody>
          <a:bodyPr/>
          <a:lstStyle/>
          <a:p>
            <a:pPr algn="l" eaLnBrk="1" hangingPunct="1"/>
            <a:r>
              <a:rPr lang="en-US" sz="2800" b="1" dirty="0" smtClean="0">
                <a:latin typeface="Liberation Serif" panose="02020603050405020304" pitchFamily="18" charset="0"/>
              </a:rPr>
              <a:t>Community-Supported Agriculture</a:t>
            </a:r>
          </a:p>
        </p:txBody>
      </p:sp>
      <p:sp>
        <p:nvSpPr>
          <p:cNvPr id="7" name="Title 1"/>
          <p:cNvSpPr txBox="1">
            <a:spLocks/>
          </p:cNvSpPr>
          <p:nvPr/>
        </p:nvSpPr>
        <p:spPr bwMode="auto">
          <a:xfrm>
            <a:off x="381000" y="4572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eaLnBrk="1" hangingPunct="1"/>
            <a:r>
              <a:rPr lang="en-US" sz="3200" b="1" dirty="0" smtClean="0">
                <a:latin typeface="Liberation Serif" panose="02020603050405020304" pitchFamily="18" charset="0"/>
              </a:rPr>
              <a:t>Networks and Economic Exchange</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1"/>
          <p:cNvSpPr>
            <a:spLocks noGrp="1"/>
          </p:cNvSpPr>
          <p:nvPr>
            <p:ph type="title"/>
          </p:nvPr>
        </p:nvSpPr>
        <p:spPr>
          <a:xfrm>
            <a:off x="381000" y="1371600"/>
            <a:ext cx="6781800" cy="762000"/>
          </a:xfrm>
        </p:spPr>
        <p:txBody>
          <a:bodyPr/>
          <a:lstStyle/>
          <a:p>
            <a:pPr algn="l" eaLnBrk="1" hangingPunct="1"/>
            <a:r>
              <a:rPr lang="en-US" sz="2800" b="1" dirty="0" smtClean="0">
                <a:latin typeface="Liberation Serif" panose="02020603050405020304" pitchFamily="18" charset="0"/>
              </a:rPr>
              <a:t>Community-Supported Agriculture</a:t>
            </a:r>
          </a:p>
        </p:txBody>
      </p:sp>
      <p:sp>
        <p:nvSpPr>
          <p:cNvPr id="52226" name="Content Placeholder 2"/>
          <p:cNvSpPr>
            <a:spLocks noGrp="1"/>
          </p:cNvSpPr>
          <p:nvPr>
            <p:ph idx="1"/>
          </p:nvPr>
        </p:nvSpPr>
        <p:spPr>
          <a:xfrm>
            <a:off x="381000" y="2209800"/>
            <a:ext cx="8229600" cy="3124200"/>
          </a:xfrm>
        </p:spPr>
        <p:txBody>
          <a:bodyPr/>
          <a:lstStyle/>
          <a:p>
            <a:pPr eaLnBrk="1" hangingPunct="1"/>
            <a:r>
              <a:rPr lang="en-US" sz="2800" dirty="0" smtClean="0">
                <a:latin typeface="Liberation Serif" panose="02020603050405020304" pitchFamily="18" charset="0"/>
              </a:rPr>
              <a:t>CSAs began in Japan in the 1960s when a group of women “dissatisfied with imported, processed, and pesticide-laden food, made arrangements directly with farmers to provide natural, organic, local food for their tables.”</a:t>
            </a:r>
          </a:p>
          <a:p>
            <a:pPr eaLnBrk="1" hangingPunct="1"/>
            <a:endParaRPr lang="en-US" dirty="0" smtClean="0"/>
          </a:p>
        </p:txBody>
      </p:sp>
      <p:sp>
        <p:nvSpPr>
          <p:cNvPr id="4" name="Footer Placeholder 3"/>
          <p:cNvSpPr>
            <a:spLocks noGrp="1"/>
          </p:cNvSpPr>
          <p:nvPr>
            <p:ph type="ftr" sz="quarter" idx="11"/>
          </p:nvPr>
        </p:nvSpPr>
        <p:spPr/>
        <p:txBody>
          <a:bodyPr/>
          <a:lstStyle/>
          <a:p>
            <a:pPr>
              <a:defRPr/>
            </a:pPr>
            <a:r>
              <a:rPr lang="en-US" sz="800" smtClean="0"/>
              <a:t>Copyright © 2015  John Wiley &amp; Sons, Inc. All rights reserved. </a:t>
            </a:r>
            <a:endParaRPr lang="en-US" sz="800"/>
          </a:p>
        </p:txBody>
      </p:sp>
      <p:sp>
        <p:nvSpPr>
          <p:cNvPr id="5" name="Title 1"/>
          <p:cNvSpPr txBox="1">
            <a:spLocks/>
          </p:cNvSpPr>
          <p:nvPr/>
        </p:nvSpPr>
        <p:spPr bwMode="auto">
          <a:xfrm>
            <a:off x="381000" y="4572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eaLnBrk="1" hangingPunct="1"/>
            <a:r>
              <a:rPr lang="en-US" sz="3200" b="1" dirty="0" smtClean="0">
                <a:latin typeface="Liberation Serif" panose="02020603050405020304" pitchFamily="18" charset="0"/>
              </a:rPr>
              <a:t>Networks and Economic Exchange</a:t>
            </a:r>
          </a:p>
        </p:txBody>
      </p:sp>
    </p:spTree>
    <p:extLst>
      <p:ext uri="{BB962C8B-B14F-4D97-AF65-F5344CB8AC3E}">
        <p14:creationId xmlns:p14="http://schemas.microsoft.com/office/powerpoint/2010/main" val="24680182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le 1"/>
          <p:cNvSpPr>
            <a:spLocks noGrp="1"/>
          </p:cNvSpPr>
          <p:nvPr>
            <p:ph type="title"/>
          </p:nvPr>
        </p:nvSpPr>
        <p:spPr/>
        <p:txBody>
          <a:bodyPr/>
          <a:lstStyle/>
          <a:p>
            <a:pPr eaLnBrk="1" hangingPunct="1"/>
            <a:r>
              <a:rPr lang="en-US" dirty="0" smtClean="0">
                <a:latin typeface="Liberation Serif" panose="02020603050405020304" pitchFamily="18" charset="0"/>
              </a:rPr>
              <a:t>Additional Resources</a:t>
            </a:r>
          </a:p>
        </p:txBody>
      </p:sp>
      <p:sp>
        <p:nvSpPr>
          <p:cNvPr id="3" name="Content Placeholder 2"/>
          <p:cNvSpPr>
            <a:spLocks noGrp="1"/>
          </p:cNvSpPr>
          <p:nvPr>
            <p:ph idx="1"/>
          </p:nvPr>
        </p:nvSpPr>
        <p:spPr>
          <a:xfrm>
            <a:off x="457200" y="1371600"/>
            <a:ext cx="8229600" cy="5029200"/>
          </a:xfrm>
        </p:spPr>
        <p:txBody>
          <a:bodyPr/>
          <a:lstStyle/>
          <a:p>
            <a:pPr eaLnBrk="1" hangingPunct="1"/>
            <a:r>
              <a:rPr lang="en-US" sz="2400" dirty="0" smtClean="0">
                <a:latin typeface="Liberation Serif" panose="02020603050405020304" pitchFamily="18" charset="0"/>
                <a:cs typeface="Liberation Serif" panose="02020603050405020304" pitchFamily="18" charset="0"/>
              </a:rPr>
              <a:t>Media ownership: </a:t>
            </a:r>
            <a:r>
              <a:rPr lang="en-US" sz="2400" i="1" dirty="0" smtClean="0">
                <a:latin typeface="Liberation Serif" panose="02020603050405020304" pitchFamily="18" charset="0"/>
                <a:cs typeface="Liberation Serif" panose="02020603050405020304" pitchFamily="18" charset="0"/>
              </a:rPr>
              <a:t>Columbia Journalism Review’s </a:t>
            </a:r>
            <a:r>
              <a:rPr lang="en-US" sz="2400" dirty="0" smtClean="0">
                <a:latin typeface="Liberation Serif" panose="02020603050405020304" pitchFamily="18" charset="0"/>
                <a:cs typeface="Liberation Serif" panose="02020603050405020304" pitchFamily="18" charset="0"/>
              </a:rPr>
              <a:t>Who Owns What Website </a:t>
            </a:r>
            <a:r>
              <a:rPr lang="en-US" sz="2400" dirty="0" smtClean="0">
                <a:latin typeface="Liberation Serif" panose="02020603050405020304" pitchFamily="18" charset="0"/>
                <a:cs typeface="Liberation Serif" panose="02020603050405020304" pitchFamily="18" charset="0"/>
                <a:hlinkClick r:id="rId3"/>
              </a:rPr>
              <a:t>ww.cjr.org/tools/owners/</a:t>
            </a:r>
            <a:endParaRPr lang="en-US" sz="2400" dirty="0" smtClean="0">
              <a:latin typeface="Liberation Serif" panose="02020603050405020304" pitchFamily="18" charset="0"/>
              <a:cs typeface="Liberation Serif" panose="02020603050405020304" pitchFamily="18" charset="0"/>
            </a:endParaRPr>
          </a:p>
          <a:p>
            <a:pPr eaLnBrk="1" hangingPunct="1"/>
            <a:r>
              <a:rPr lang="en-US" sz="2400" dirty="0" smtClean="0">
                <a:latin typeface="Liberation Serif" panose="02020603050405020304" pitchFamily="18" charset="0"/>
                <a:cs typeface="Liberation Serif" panose="02020603050405020304" pitchFamily="18" charset="0"/>
              </a:rPr>
              <a:t>The Network of World Cities </a:t>
            </a:r>
            <a:r>
              <a:rPr lang="en-US" sz="1800" dirty="0" smtClean="0">
                <a:latin typeface="Liberation Serif" panose="02020603050405020304" pitchFamily="18" charset="0"/>
                <a:cs typeface="Liberation Serif" panose="02020603050405020304" pitchFamily="18" charset="0"/>
                <a:hlinkClick r:id="rId4"/>
              </a:rPr>
              <a:t>http://www.brook.edu/metro/pubs/20050222_worldcities.pdf</a:t>
            </a:r>
            <a:endParaRPr lang="en-US" sz="1800" dirty="0" smtClean="0">
              <a:latin typeface="Liberation Serif" panose="02020603050405020304" pitchFamily="18" charset="0"/>
              <a:cs typeface="Liberation Serif" panose="02020603050405020304" pitchFamily="18" charset="0"/>
            </a:endParaRPr>
          </a:p>
          <a:p>
            <a:pPr eaLnBrk="1" hangingPunct="1"/>
            <a:r>
              <a:rPr lang="en-US" sz="2400" dirty="0" smtClean="0">
                <a:latin typeface="Liberation Serif" panose="02020603050405020304" pitchFamily="18" charset="0"/>
                <a:cs typeface="Liberation Serif" panose="02020603050405020304" pitchFamily="18" charset="0"/>
              </a:rPr>
              <a:t>World Social Forum </a:t>
            </a:r>
            <a:r>
              <a:rPr lang="en-US" sz="2000" dirty="0" smtClean="0">
                <a:latin typeface="Liberation Serif" panose="02020603050405020304" pitchFamily="18" charset="0"/>
                <a:cs typeface="Liberation Serif" panose="02020603050405020304" pitchFamily="18" charset="0"/>
                <a:hlinkClick r:id="rId5"/>
              </a:rPr>
              <a:t>www.forumsocialmundial.org.br/</a:t>
            </a:r>
            <a:endParaRPr lang="en-US" sz="2000" dirty="0" smtClean="0">
              <a:latin typeface="Liberation Serif" panose="02020603050405020304" pitchFamily="18" charset="0"/>
              <a:cs typeface="Liberation Serif" panose="02020603050405020304" pitchFamily="18" charset="0"/>
            </a:endParaRPr>
          </a:p>
          <a:p>
            <a:pPr eaLnBrk="1" hangingPunct="1"/>
            <a:r>
              <a:rPr lang="en-US" sz="2400" dirty="0" smtClean="0">
                <a:latin typeface="Liberation Serif" panose="02020603050405020304" pitchFamily="18" charset="0"/>
                <a:cs typeface="Liberation Serif" panose="02020603050405020304" pitchFamily="18" charset="0"/>
              </a:rPr>
              <a:t>Links on Geography Education</a:t>
            </a:r>
          </a:p>
          <a:p>
            <a:pPr lvl="1" eaLnBrk="1" hangingPunct="1"/>
            <a:r>
              <a:rPr lang="en-US" sz="2400" dirty="0" smtClean="0">
                <a:latin typeface="Liberation Serif" panose="02020603050405020304" pitchFamily="18" charset="0"/>
                <a:cs typeface="Liberation Serif" panose="02020603050405020304" pitchFamily="18" charset="0"/>
                <a:hlinkClick r:id="rId6"/>
              </a:rPr>
              <a:t>Globalization</a:t>
            </a:r>
            <a:r>
              <a:rPr lang="en-US" sz="2400" dirty="0" smtClean="0">
                <a:latin typeface="Liberation Serif" panose="02020603050405020304" pitchFamily="18" charset="0"/>
                <a:cs typeface="Liberation Serif" panose="02020603050405020304" pitchFamily="18" charset="0"/>
              </a:rPr>
              <a:t>, </a:t>
            </a:r>
            <a:r>
              <a:rPr lang="en-US" sz="2400" dirty="0" smtClean="0">
                <a:latin typeface="Liberation Serif" panose="02020603050405020304" pitchFamily="18" charset="0"/>
                <a:cs typeface="Liberation Serif" panose="02020603050405020304" pitchFamily="18" charset="0"/>
                <a:hlinkClick r:id="rId7"/>
              </a:rPr>
              <a:t>NGOs</a:t>
            </a:r>
            <a:r>
              <a:rPr lang="en-US" sz="2400" dirty="0" smtClean="0">
                <a:latin typeface="Liberation Serif" panose="02020603050405020304" pitchFamily="18" charset="0"/>
                <a:cs typeface="Liberation Serif" panose="02020603050405020304" pitchFamily="18" charset="0"/>
              </a:rPr>
              <a:t>, </a:t>
            </a:r>
            <a:r>
              <a:rPr lang="en-US" sz="2400" dirty="0" smtClean="0">
                <a:latin typeface="Liberation Serif" panose="02020603050405020304" pitchFamily="18" charset="0"/>
                <a:cs typeface="Liberation Serif" panose="02020603050405020304" pitchFamily="18" charset="0"/>
                <a:hlinkClick r:id="rId8"/>
              </a:rPr>
              <a:t>Time-Space Compression</a:t>
            </a:r>
            <a:r>
              <a:rPr lang="en-US" sz="2400" dirty="0" smtClean="0">
                <a:latin typeface="Liberation Serif" panose="02020603050405020304" pitchFamily="18" charset="0"/>
                <a:cs typeface="Liberation Serif" panose="02020603050405020304" pitchFamily="18" charset="0"/>
              </a:rPr>
              <a:t>, </a:t>
            </a:r>
            <a:r>
              <a:rPr lang="en-US" sz="2400" dirty="0" smtClean="0">
                <a:latin typeface="Liberation Serif" panose="02020603050405020304" pitchFamily="18" charset="0"/>
                <a:cs typeface="Liberation Serif" panose="02020603050405020304" pitchFamily="18" charset="0"/>
                <a:hlinkClick r:id="rId9"/>
              </a:rPr>
              <a:t>social media</a:t>
            </a:r>
            <a:r>
              <a:rPr lang="en-US" sz="2400" dirty="0" smtClean="0">
                <a:latin typeface="Liberation Serif" panose="02020603050405020304" pitchFamily="18" charset="0"/>
                <a:cs typeface="Liberation Serif" panose="02020603050405020304" pitchFamily="18" charset="0"/>
              </a:rPr>
              <a:t>.</a:t>
            </a:r>
          </a:p>
        </p:txBody>
      </p:sp>
      <p:sp>
        <p:nvSpPr>
          <p:cNvPr id="4" name="Footer Placeholder 3"/>
          <p:cNvSpPr>
            <a:spLocks noGrp="1"/>
          </p:cNvSpPr>
          <p:nvPr>
            <p:ph type="ftr" sz="quarter" idx="11"/>
          </p:nvPr>
        </p:nvSpPr>
        <p:spPr/>
        <p:txBody>
          <a:bodyPr/>
          <a:lstStyle/>
          <a:p>
            <a:pPr>
              <a:defRPr/>
            </a:pPr>
            <a:r>
              <a:rPr lang="en-US" sz="800" dirty="0" smtClean="0"/>
              <a:t>Copyright © 2015  John Wiley &amp; Sons, Inc. All rights reserved. </a:t>
            </a:r>
            <a:endParaRPr lang="en-US" sz="8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ChangeArrowheads="1"/>
          </p:cNvSpPr>
          <p:nvPr>
            <p:ph type="body" idx="4294967295"/>
          </p:nvPr>
        </p:nvSpPr>
        <p:spPr>
          <a:xfrm>
            <a:off x="609600" y="1828800"/>
            <a:ext cx="8153400" cy="4724400"/>
          </a:xfrm>
        </p:spPr>
        <p:txBody>
          <a:bodyPr/>
          <a:lstStyle/>
          <a:p>
            <a:pPr eaLnBrk="1" hangingPunct="1">
              <a:spcBef>
                <a:spcPts val="0"/>
              </a:spcBef>
              <a:spcAft>
                <a:spcPts val="1200"/>
              </a:spcAft>
              <a:defRPr/>
            </a:pPr>
            <a:r>
              <a:rPr lang="en-US" sz="2800" dirty="0">
                <a:latin typeface="Liberation Serif" panose="02020603050405020304" pitchFamily="18" charset="0"/>
              </a:rPr>
              <a:t>Globalization networks link us with other people </a:t>
            </a:r>
            <a:r>
              <a:rPr lang="en-US" sz="2800" dirty="0" smtClean="0">
                <a:latin typeface="Liberation Serif" panose="02020603050405020304" pitchFamily="18" charset="0"/>
              </a:rPr>
              <a:t>and places</a:t>
            </a:r>
            <a:r>
              <a:rPr lang="en-US" sz="2800" dirty="0">
                <a:latin typeface="Liberation Serif" panose="02020603050405020304" pitchFamily="18" charset="0"/>
              </a:rPr>
              <a:t>, and the </a:t>
            </a:r>
            <a:r>
              <a:rPr lang="en-US" sz="2800" dirty="0" smtClean="0">
                <a:latin typeface="Liberation Serif" panose="02020603050405020304" pitchFamily="18" charset="0"/>
              </a:rPr>
              <a:t>flow </a:t>
            </a:r>
            <a:r>
              <a:rPr lang="en-US" sz="2800" dirty="0">
                <a:latin typeface="Liberation Serif" panose="02020603050405020304" pitchFamily="18" charset="0"/>
              </a:rPr>
              <a:t>of information technology is a </a:t>
            </a:r>
            <a:r>
              <a:rPr lang="en-US" sz="2800" dirty="0" smtClean="0">
                <a:latin typeface="Liberation Serif" panose="02020603050405020304" pitchFamily="18" charset="0"/>
              </a:rPr>
              <a:t>daily way </a:t>
            </a:r>
            <a:r>
              <a:rPr lang="en-US" sz="2800" dirty="0">
                <a:latin typeface="Liberation Serif" panose="02020603050405020304" pitchFamily="18" charset="0"/>
              </a:rPr>
              <a:t>in which we are interlinked with the </a:t>
            </a:r>
            <a:r>
              <a:rPr lang="en-US" sz="2800" dirty="0" smtClean="0">
                <a:latin typeface="Liberation Serif" panose="02020603050405020304" pitchFamily="18" charset="0"/>
              </a:rPr>
              <a:t>globe.</a:t>
            </a:r>
          </a:p>
          <a:p>
            <a:pPr eaLnBrk="1" hangingPunct="1">
              <a:spcBef>
                <a:spcPts val="0"/>
              </a:spcBef>
              <a:spcAft>
                <a:spcPts val="1200"/>
              </a:spcAft>
              <a:defRPr/>
            </a:pPr>
            <a:r>
              <a:rPr lang="en-US" sz="2800" dirty="0">
                <a:latin typeface="Liberation Serif" panose="02020603050405020304" pitchFamily="18" charset="0"/>
              </a:rPr>
              <a:t>People identify themselves by identifying with or </a:t>
            </a:r>
            <a:r>
              <a:rPr lang="en-US" sz="2800" dirty="0" smtClean="0">
                <a:latin typeface="Liberation Serif" panose="02020603050405020304" pitchFamily="18" charset="0"/>
              </a:rPr>
              <a:t>against others </a:t>
            </a:r>
            <a:r>
              <a:rPr lang="en-US" sz="2800" dirty="0">
                <a:latin typeface="Liberation Serif" panose="02020603050405020304" pitchFamily="18" charset="0"/>
              </a:rPr>
              <a:t>at local, regional, and global </a:t>
            </a:r>
            <a:r>
              <a:rPr lang="en-US" sz="2800" dirty="0" smtClean="0">
                <a:latin typeface="Liberation Serif" panose="02020603050405020304" pitchFamily="18" charset="0"/>
              </a:rPr>
              <a:t>scales.</a:t>
            </a:r>
          </a:p>
          <a:p>
            <a:pPr eaLnBrk="1" hangingPunct="1">
              <a:spcBef>
                <a:spcPts val="0"/>
              </a:spcBef>
              <a:spcAft>
                <a:spcPts val="1200"/>
              </a:spcAft>
              <a:defRPr/>
            </a:pPr>
            <a:r>
              <a:rPr lang="en-US" sz="2800" dirty="0">
                <a:latin typeface="Liberation Serif" panose="02020603050405020304" pitchFamily="18" charset="0"/>
              </a:rPr>
              <a:t>As the </a:t>
            </a:r>
            <a:r>
              <a:rPr lang="en-US" sz="2800" dirty="0" smtClean="0">
                <a:latin typeface="Liberation Serif" panose="02020603050405020304" pitchFamily="18" charset="0"/>
              </a:rPr>
              <a:t>flow of information </a:t>
            </a:r>
            <a:r>
              <a:rPr lang="en-US" sz="2800" dirty="0">
                <a:latin typeface="Liberation Serif" panose="02020603050405020304" pitchFamily="18" charset="0"/>
              </a:rPr>
              <a:t>continues, many people feel a need to </a:t>
            </a:r>
            <a:r>
              <a:rPr lang="en-US" sz="2800" dirty="0" smtClean="0">
                <a:latin typeface="Liberation Serif" panose="02020603050405020304" pitchFamily="18" charset="0"/>
              </a:rPr>
              <a:t>make </a:t>
            </a:r>
            <a:r>
              <a:rPr lang="en-US" sz="2800" dirty="0">
                <a:latin typeface="Liberation Serif" panose="02020603050405020304" pitchFamily="18" charset="0"/>
              </a:rPr>
              <a:t>sense of the world by identifying with people and places</a:t>
            </a:r>
            <a:r>
              <a:rPr lang="en-US" sz="2800" dirty="0" smtClean="0">
                <a:latin typeface="Liberation Serif" panose="02020603050405020304" pitchFamily="18" charset="0"/>
              </a:rPr>
              <a:t>.</a:t>
            </a:r>
            <a:endParaRPr lang="en-US" b="1" dirty="0" smtClean="0"/>
          </a:p>
        </p:txBody>
      </p:sp>
      <p:sp>
        <p:nvSpPr>
          <p:cNvPr id="3" name="Footer Placeholder 2"/>
          <p:cNvSpPr>
            <a:spLocks noGrp="1"/>
          </p:cNvSpPr>
          <p:nvPr>
            <p:ph type="ftr" sz="quarter" idx="11"/>
          </p:nvPr>
        </p:nvSpPr>
        <p:spPr/>
        <p:txBody>
          <a:bodyPr/>
          <a:lstStyle/>
          <a:p>
            <a:pPr>
              <a:defRPr/>
            </a:pPr>
            <a:r>
              <a:rPr lang="en-US" sz="800" dirty="0" smtClean="0"/>
              <a:t>Copyright © 2015  John Wiley &amp; Sons, Inc. All rights reserved. </a:t>
            </a:r>
            <a:endParaRPr lang="en-US" sz="800" dirty="0"/>
          </a:p>
        </p:txBody>
      </p:sp>
      <p:sp>
        <p:nvSpPr>
          <p:cNvPr id="2" name="Rectangle 1"/>
          <p:cNvSpPr/>
          <p:nvPr/>
        </p:nvSpPr>
        <p:spPr>
          <a:xfrm>
            <a:off x="533400" y="381000"/>
            <a:ext cx="8153400" cy="1138773"/>
          </a:xfrm>
          <a:prstGeom prst="rect">
            <a:avLst/>
          </a:prstGeom>
        </p:spPr>
        <p:txBody>
          <a:bodyPr wrap="square">
            <a:spAutoFit/>
          </a:bodyPr>
          <a:lstStyle/>
          <a:p>
            <a:pPr marL="0" indent="0" algn="ctr" eaLnBrk="1" hangingPunct="1">
              <a:buFont typeface="Arial" charset="0"/>
              <a:buNone/>
            </a:pPr>
            <a:r>
              <a:rPr lang="en-US" sz="3600" b="1" dirty="0" smtClean="0">
                <a:latin typeface="Liberation Serif" panose="02020603050405020304" pitchFamily="18" charset="0"/>
                <a:cs typeface="Liberation Serif" panose="02020603050405020304" pitchFamily="18" charset="0"/>
              </a:rPr>
              <a:t>Key Question: </a:t>
            </a:r>
            <a:r>
              <a:rPr lang="en-US" sz="3200" dirty="0" smtClean="0">
                <a:latin typeface="Liberation Serif" panose="02020603050405020304" pitchFamily="18" charset="0"/>
                <a:cs typeface="Liberation Serif" panose="02020603050405020304" pitchFamily="18" charset="0"/>
              </a:rPr>
              <a:t>How Have Identities Changed in </a:t>
            </a:r>
            <a:r>
              <a:rPr lang="en-US" sz="3200" dirty="0">
                <a:latin typeface="Liberation Serif" panose="02020603050405020304" pitchFamily="18" charset="0"/>
                <a:cs typeface="Liberation Serif" panose="02020603050405020304" pitchFamily="18" charset="0"/>
              </a:rPr>
              <a:t>a </a:t>
            </a:r>
            <a:r>
              <a:rPr lang="en-US" sz="3200" dirty="0" smtClean="0">
                <a:latin typeface="Liberation Serif" panose="02020603050405020304" pitchFamily="18" charset="0"/>
                <a:cs typeface="Liberation Serif" panose="02020603050405020304" pitchFamily="18" charset="0"/>
              </a:rPr>
              <a:t>Globalized World?</a:t>
            </a:r>
            <a:endParaRPr lang="en-US" sz="3200" dirty="0">
              <a:latin typeface="Liberation Serif" panose="02020603050405020304" pitchFamily="18" charset="0"/>
              <a:cs typeface="Liberation Serif" panose="02020603050405020304"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a:xfrm>
            <a:off x="457200" y="381000"/>
            <a:ext cx="8229600" cy="1143000"/>
          </a:xfrm>
        </p:spPr>
        <p:txBody>
          <a:bodyPr/>
          <a:lstStyle/>
          <a:p>
            <a:pPr algn="l" eaLnBrk="1" hangingPunct="1"/>
            <a:r>
              <a:rPr lang="en-US" sz="3200" b="1" dirty="0" smtClean="0">
                <a:latin typeface="Liberation Serif" panose="02020603050405020304" pitchFamily="18" charset="0"/>
              </a:rPr>
              <a:t>Personal Connectedness</a:t>
            </a:r>
          </a:p>
        </p:txBody>
      </p:sp>
      <p:sp>
        <p:nvSpPr>
          <p:cNvPr id="22530" name="Content Placeholder 2"/>
          <p:cNvSpPr>
            <a:spLocks noGrp="1"/>
          </p:cNvSpPr>
          <p:nvPr>
            <p:ph idx="1"/>
          </p:nvPr>
        </p:nvSpPr>
        <p:spPr>
          <a:xfrm>
            <a:off x="457200" y="1493837"/>
            <a:ext cx="8229600" cy="4525963"/>
          </a:xfrm>
        </p:spPr>
        <p:txBody>
          <a:bodyPr/>
          <a:lstStyle/>
          <a:p>
            <a:pPr eaLnBrk="1" hangingPunct="1"/>
            <a:r>
              <a:rPr lang="en-US" sz="2400" dirty="0" smtClean="0">
                <a:latin typeface="Liberation Serif" panose="02020603050405020304" pitchFamily="18" charset="0"/>
              </a:rPr>
              <a:t>The idea that people around the world are linked and have shared experiences, such as death, tragedy, sorrow, and even joy, draws from Benedict Anderson’s concept of the nation as an imagined community.</a:t>
            </a:r>
          </a:p>
          <a:p>
            <a:pPr eaLnBrk="1" hangingPunct="1"/>
            <a:r>
              <a:rPr lang="en-US" sz="2400" dirty="0" smtClean="0">
                <a:latin typeface="Liberation Serif" panose="02020603050405020304" pitchFamily="18" charset="0"/>
              </a:rPr>
              <a:t>The desire to </a:t>
            </a:r>
            <a:r>
              <a:rPr lang="en-US" sz="2400" i="1" dirty="0" smtClean="0">
                <a:latin typeface="Liberation Serif" panose="02020603050405020304" pitchFamily="18" charset="0"/>
              </a:rPr>
              <a:t>personalize </a:t>
            </a:r>
            <a:r>
              <a:rPr lang="en-US" sz="2400" dirty="0" smtClean="0">
                <a:latin typeface="Liberation Serif" panose="02020603050405020304" pitchFamily="18" charset="0"/>
              </a:rPr>
              <a:t>, to </a:t>
            </a:r>
            <a:r>
              <a:rPr lang="en-US" sz="2400" i="1" dirty="0" smtClean="0">
                <a:latin typeface="Liberation Serif" panose="02020603050405020304" pitchFamily="18" charset="0"/>
              </a:rPr>
              <a:t>localize, </a:t>
            </a:r>
            <a:r>
              <a:rPr lang="en-US" sz="2400" dirty="0" smtClean="0">
                <a:latin typeface="Liberation Serif" panose="02020603050405020304" pitchFamily="18" charset="0"/>
              </a:rPr>
              <a:t>a tragedy or even a joyous event feeds off of the imagined global community in which we live.</a:t>
            </a:r>
          </a:p>
          <a:p>
            <a:pPr eaLnBrk="1" hangingPunct="1"/>
            <a:r>
              <a:rPr lang="en-US" sz="2400" dirty="0" smtClean="0">
                <a:latin typeface="Liberation Serif" panose="02020603050405020304" pitchFamily="18" charset="0"/>
              </a:rPr>
              <a:t>In the process of personalizing and localizing, events can be </a:t>
            </a:r>
            <a:r>
              <a:rPr lang="en-US" sz="2400" i="1" dirty="0" smtClean="0">
                <a:latin typeface="Liberation Serif" panose="02020603050405020304" pitchFamily="18" charset="0"/>
              </a:rPr>
              <a:t>globalized </a:t>
            </a:r>
            <a:r>
              <a:rPr lang="en-US" sz="2400" dirty="0" smtClean="0">
                <a:latin typeface="Liberation Serif" panose="02020603050405020304" pitchFamily="18" charset="0"/>
              </a:rPr>
              <a:t>in an effort to appeal to the humanity of all people with the hope that all will feel or experience the loss or joy tangentially.</a:t>
            </a:r>
          </a:p>
        </p:txBody>
      </p:sp>
      <p:sp>
        <p:nvSpPr>
          <p:cNvPr id="4" name="Footer Placeholder 3"/>
          <p:cNvSpPr>
            <a:spLocks noGrp="1"/>
          </p:cNvSpPr>
          <p:nvPr>
            <p:ph type="ftr" sz="quarter" idx="11"/>
          </p:nvPr>
        </p:nvSpPr>
        <p:spPr/>
        <p:txBody>
          <a:bodyPr/>
          <a:lstStyle/>
          <a:p>
            <a:pPr>
              <a:defRPr/>
            </a:pPr>
            <a:r>
              <a:rPr lang="en-US" sz="800" dirty="0" smtClean="0"/>
              <a:t>Copyright © 2015  John Wiley &amp; Sons, Inc. All rights reserved. </a:t>
            </a:r>
            <a:endParaRPr lang="en-US" sz="8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Content Placeholder 2"/>
          <p:cNvSpPr>
            <a:spLocks noGrp="1"/>
          </p:cNvSpPr>
          <p:nvPr>
            <p:ph idx="1"/>
          </p:nvPr>
        </p:nvSpPr>
        <p:spPr/>
        <p:txBody>
          <a:bodyPr/>
          <a:lstStyle/>
          <a:p>
            <a:pPr marL="0" indent="0" eaLnBrk="1" hangingPunct="1">
              <a:buFont typeface="Arial" charset="0"/>
              <a:buNone/>
            </a:pPr>
            <a:endParaRPr lang="en-US" smtClean="0"/>
          </a:p>
          <a:p>
            <a:pPr marL="0" indent="0" eaLnBrk="1" hangingPunct="1">
              <a:buFont typeface="Arial" charset="0"/>
              <a:buNone/>
            </a:pPr>
            <a:endParaRPr lang="en-US" smtClean="0"/>
          </a:p>
        </p:txBody>
      </p:sp>
      <p:sp>
        <p:nvSpPr>
          <p:cNvPr id="30722" name="TextBox 4"/>
          <p:cNvSpPr txBox="1">
            <a:spLocks noChangeArrowheads="1"/>
          </p:cNvSpPr>
          <p:nvPr/>
        </p:nvSpPr>
        <p:spPr bwMode="auto">
          <a:xfrm>
            <a:off x="228600" y="379413"/>
            <a:ext cx="8686800" cy="1815882"/>
          </a:xfrm>
          <a:prstGeom prst="rect">
            <a:avLst/>
          </a:prstGeom>
          <a:noFill/>
          <a:ln w="9525">
            <a:noFill/>
            <a:miter lim="800000"/>
            <a:headEnd/>
            <a:tailEnd/>
          </a:ln>
        </p:spPr>
        <p:txBody>
          <a:bodyPr>
            <a:spAutoFit/>
          </a:bodyPr>
          <a:lstStyle/>
          <a:p>
            <a:pPr marL="457200" indent="-457200">
              <a:buFont typeface="Arial" charset="0"/>
              <a:buChar char="•"/>
            </a:pPr>
            <a:r>
              <a:rPr lang="en-US" sz="2800" b="1" dirty="0">
                <a:latin typeface="Liberation Serif" panose="02020603050405020304" pitchFamily="18" charset="0"/>
                <a:cs typeface="Liberation Serif" panose="02020603050405020304" pitchFamily="18" charset="0"/>
              </a:rPr>
              <a:t>Globalization </a:t>
            </a:r>
            <a:r>
              <a:rPr lang="en-US" sz="2800" dirty="0">
                <a:latin typeface="Liberation Serif" panose="02020603050405020304" pitchFamily="18" charset="0"/>
                <a:cs typeface="Liberation Serif" panose="02020603050405020304" pitchFamily="18" charset="0"/>
              </a:rPr>
              <a:t>is a “chaotic” set of processes and outcomes created by </a:t>
            </a:r>
            <a:r>
              <a:rPr lang="en-US" sz="2800" dirty="0" smtClean="0">
                <a:latin typeface="Liberation Serif" panose="02020603050405020304" pitchFamily="18" charset="0"/>
                <a:cs typeface="Liberation Serif" panose="02020603050405020304" pitchFamily="18" charset="0"/>
              </a:rPr>
              <a:t>people</a:t>
            </a:r>
            <a:r>
              <a:rPr lang="en-US" sz="2800" dirty="0" smtClean="0">
                <a:solidFill>
                  <a:srgbClr val="4BACC6"/>
                </a:solidFill>
                <a:latin typeface="Liberation Serif" panose="02020603050405020304" pitchFamily="18" charset="0"/>
                <a:cs typeface="Liberation Serif" panose="02020603050405020304" pitchFamily="18" charset="0"/>
              </a:rPr>
              <a:t>.</a:t>
            </a:r>
            <a:endParaRPr lang="en-US" sz="2800" dirty="0">
              <a:solidFill>
                <a:srgbClr val="4BACC6"/>
              </a:solidFill>
              <a:latin typeface="Liberation Serif" panose="02020603050405020304" pitchFamily="18" charset="0"/>
              <a:cs typeface="Liberation Serif" panose="02020603050405020304" pitchFamily="18" charset="0"/>
            </a:endParaRPr>
          </a:p>
          <a:p>
            <a:pPr marL="457200" indent="-457200">
              <a:buFont typeface="Arial" charset="0"/>
              <a:buChar char="•"/>
            </a:pPr>
            <a:r>
              <a:rPr lang="en-US" sz="2800" dirty="0">
                <a:latin typeface="Liberation Serif" panose="02020603050405020304" pitchFamily="18" charset="0"/>
                <a:cs typeface="Liberation Serif" panose="02020603050405020304" pitchFamily="18" charset="0"/>
              </a:rPr>
              <a:t>The backbone of economic globalization is </a:t>
            </a:r>
            <a:r>
              <a:rPr lang="en-US" sz="2800" dirty="0" smtClean="0">
                <a:latin typeface="Liberation Serif" panose="02020603050405020304" pitchFamily="18" charset="0"/>
                <a:cs typeface="Liberation Serif" panose="02020603050405020304" pitchFamily="18" charset="0"/>
              </a:rPr>
              <a:t>trade</a:t>
            </a:r>
            <a:r>
              <a:rPr lang="en-US" sz="2800" dirty="0" smtClean="0">
                <a:solidFill>
                  <a:srgbClr val="4BACC6"/>
                </a:solidFill>
                <a:latin typeface="Liberation Serif" panose="02020603050405020304" pitchFamily="18" charset="0"/>
                <a:cs typeface="Liberation Serif" panose="02020603050405020304" pitchFamily="18" charset="0"/>
              </a:rPr>
              <a:t>.</a:t>
            </a:r>
            <a:endParaRPr lang="en-US" sz="2800" dirty="0">
              <a:solidFill>
                <a:srgbClr val="4BACC6"/>
              </a:solidFill>
              <a:latin typeface="Liberation Serif" panose="02020603050405020304" pitchFamily="18" charset="0"/>
              <a:cs typeface="Liberation Serif" panose="02020603050405020304" pitchFamily="18" charset="0"/>
            </a:endParaRPr>
          </a:p>
          <a:p>
            <a:pPr marL="457200" indent="-457200">
              <a:buFont typeface="Arial" charset="0"/>
              <a:buChar char="•"/>
            </a:pPr>
            <a:endParaRPr lang="en-US" sz="2800" dirty="0">
              <a:latin typeface="Liberation Serif" panose="02020603050405020304" pitchFamily="18" charset="0"/>
              <a:cs typeface="Liberation Serif" panose="02020603050405020304" pitchFamily="18" charset="0"/>
            </a:endParaRPr>
          </a:p>
        </p:txBody>
      </p:sp>
      <p:sp>
        <p:nvSpPr>
          <p:cNvPr id="5" name="Footer Placeholder 4"/>
          <p:cNvSpPr>
            <a:spLocks noGrp="1"/>
          </p:cNvSpPr>
          <p:nvPr>
            <p:ph type="ftr" sz="quarter" idx="11"/>
          </p:nvPr>
        </p:nvSpPr>
        <p:spPr/>
        <p:txBody>
          <a:bodyPr/>
          <a:lstStyle/>
          <a:p>
            <a:pPr>
              <a:defRPr/>
            </a:pPr>
            <a:r>
              <a:rPr lang="en-US" sz="800" dirty="0" smtClean="0"/>
              <a:t>Copyright © 2015  John Wiley &amp; Sons, Inc. All rights reserved. </a:t>
            </a:r>
            <a:endParaRPr lang="en-US" sz="800"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9858" y="1874729"/>
            <a:ext cx="8229600" cy="4572000"/>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Content Placeholder 2"/>
          <p:cNvSpPr>
            <a:spLocks noGrp="1"/>
          </p:cNvSpPr>
          <p:nvPr>
            <p:ph idx="1"/>
          </p:nvPr>
        </p:nvSpPr>
        <p:spPr>
          <a:xfrm>
            <a:off x="457200" y="2438400"/>
            <a:ext cx="8229600" cy="4038600"/>
          </a:xfrm>
        </p:spPr>
        <p:txBody>
          <a:bodyPr/>
          <a:lstStyle/>
          <a:p>
            <a:pPr marL="0" indent="0" eaLnBrk="1" hangingPunct="1">
              <a:buNone/>
            </a:pPr>
            <a:r>
              <a:rPr lang="en-US" sz="2400" dirty="0" smtClean="0">
                <a:latin typeface="Liberation Serif" panose="02020603050405020304" pitchFamily="18" charset="0"/>
              </a:rPr>
              <a:t>The arguments in favor of globalization, as explained by economist Keith </a:t>
            </a:r>
            <a:r>
              <a:rPr lang="en-US" sz="2400" dirty="0" err="1" smtClean="0">
                <a:latin typeface="Liberation Serif" panose="02020603050405020304" pitchFamily="18" charset="0"/>
              </a:rPr>
              <a:t>Maskus</a:t>
            </a:r>
            <a:r>
              <a:rPr lang="en-US" sz="2400" dirty="0" smtClean="0">
                <a:latin typeface="Liberation Serif" panose="02020603050405020304" pitchFamily="18" charset="0"/>
              </a:rPr>
              <a:t>: </a:t>
            </a:r>
          </a:p>
          <a:p>
            <a:pPr eaLnBrk="1" hangingPunct="1"/>
            <a:r>
              <a:rPr lang="en-US" sz="2400" dirty="0" smtClean="0">
                <a:latin typeface="Liberation Serif" panose="02020603050405020304" pitchFamily="18" charset="0"/>
              </a:rPr>
              <a:t>“Free trade raises the well-being of all countries by inducing them to specialize their resources in those goods they produce relatively most efficiently” in order to lower production costs.</a:t>
            </a:r>
          </a:p>
          <a:p>
            <a:pPr eaLnBrk="1" hangingPunct="1"/>
            <a:r>
              <a:rPr lang="en-US" sz="2400" dirty="0" smtClean="0">
                <a:latin typeface="Liberation Serif" panose="02020603050405020304" pitchFamily="18" charset="0"/>
              </a:rPr>
              <a:t>“Competition through trade raises a country’s long-term growth rate by expanding access to global technologies and promoting innovation.”</a:t>
            </a:r>
          </a:p>
        </p:txBody>
      </p:sp>
      <p:sp>
        <p:nvSpPr>
          <p:cNvPr id="3" name="Footer Placeholder 2"/>
          <p:cNvSpPr>
            <a:spLocks noGrp="1"/>
          </p:cNvSpPr>
          <p:nvPr>
            <p:ph type="ftr" sz="quarter" idx="11"/>
          </p:nvPr>
        </p:nvSpPr>
        <p:spPr/>
        <p:txBody>
          <a:bodyPr/>
          <a:lstStyle/>
          <a:p>
            <a:pPr>
              <a:defRPr/>
            </a:pPr>
            <a:r>
              <a:rPr lang="en-US" sz="800" dirty="0" smtClean="0"/>
              <a:t>Copyright © 2015  John Wiley &amp; Sons, Inc. All rights reserved. </a:t>
            </a:r>
            <a:endParaRPr lang="en-US" sz="800" dirty="0"/>
          </a:p>
        </p:txBody>
      </p:sp>
      <p:sp>
        <p:nvSpPr>
          <p:cNvPr id="2" name="TextBox 1"/>
          <p:cNvSpPr txBox="1"/>
          <p:nvPr/>
        </p:nvSpPr>
        <p:spPr>
          <a:xfrm>
            <a:off x="228600" y="381000"/>
            <a:ext cx="8534400" cy="1415772"/>
          </a:xfrm>
          <a:prstGeom prst="rect">
            <a:avLst/>
          </a:prstGeom>
          <a:noFill/>
        </p:spPr>
        <p:txBody>
          <a:bodyPr wrap="square" rtlCol="0">
            <a:spAutoFit/>
          </a:bodyPr>
          <a:lstStyle/>
          <a:p>
            <a:pPr algn="ctr"/>
            <a:r>
              <a:rPr lang="en-US" sz="3600" b="1" dirty="0" smtClean="0">
                <a:latin typeface="Liberation Serif" panose="02020603050405020304" pitchFamily="18" charset="0"/>
                <a:cs typeface="Liberation Serif" panose="02020603050405020304" pitchFamily="18" charset="0"/>
              </a:rPr>
              <a:t>Key Question: </a:t>
            </a:r>
            <a:r>
              <a:rPr lang="en-US" sz="3200" dirty="0" smtClean="0">
                <a:latin typeface="Liberation Serif" panose="02020603050405020304" pitchFamily="18" charset="0"/>
                <a:cs typeface="Liberation Serif" panose="02020603050405020304" pitchFamily="18" charset="0"/>
              </a:rPr>
              <a:t>What Is Globalization, and What Role Do Networks Play in Globalization?</a:t>
            </a:r>
          </a:p>
          <a:p>
            <a:endParaRPr lang="en-US" dirty="0">
              <a:latin typeface="Liberation Serif" panose="02020603050405020304" pitchFamily="18" charset="0"/>
              <a:cs typeface="Liberation Serif" panose="02020603050405020304"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Content Placeholder 2"/>
          <p:cNvSpPr>
            <a:spLocks noGrp="1"/>
          </p:cNvSpPr>
          <p:nvPr>
            <p:ph idx="1"/>
          </p:nvPr>
        </p:nvSpPr>
        <p:spPr>
          <a:xfrm>
            <a:off x="533400" y="2438400"/>
            <a:ext cx="8229600" cy="2743200"/>
          </a:xfrm>
        </p:spPr>
        <p:txBody>
          <a:bodyPr/>
          <a:lstStyle/>
          <a:p>
            <a:pPr eaLnBrk="1" hangingPunct="1"/>
            <a:r>
              <a:rPr lang="en-US" sz="2400" b="1" dirty="0" smtClean="0">
                <a:latin typeface="Liberation Serif" panose="02020603050405020304" pitchFamily="18" charset="0"/>
              </a:rPr>
              <a:t>Washington Consensus: </a:t>
            </a:r>
            <a:r>
              <a:rPr lang="en-US" sz="2400" dirty="0" smtClean="0">
                <a:latin typeface="Liberation Serif" panose="02020603050405020304" pitchFamily="18" charset="0"/>
              </a:rPr>
              <a:t>World Bank, the International Monetary Fund, and the World Trade Organization.</a:t>
            </a:r>
          </a:p>
          <a:p>
            <a:pPr eaLnBrk="1" hangingPunct="1"/>
            <a:r>
              <a:rPr lang="en-US" sz="2400" dirty="0" smtClean="0">
                <a:latin typeface="Liberation Serif" panose="02020603050405020304" pitchFamily="18" charset="0"/>
              </a:rPr>
              <a:t>The globalizing trends of the last few decades mean that we are, in many respects, living on an unprecedented scale.</a:t>
            </a:r>
          </a:p>
          <a:p>
            <a:pPr eaLnBrk="1" hangingPunct="1"/>
            <a:endParaRPr lang="en-US" sz="2400" dirty="0" smtClean="0">
              <a:latin typeface="Liberation Serif" panose="02020603050405020304" pitchFamily="18" charset="0"/>
            </a:endParaRPr>
          </a:p>
        </p:txBody>
      </p:sp>
      <p:sp>
        <p:nvSpPr>
          <p:cNvPr id="3" name="Footer Placeholder 2"/>
          <p:cNvSpPr>
            <a:spLocks noGrp="1"/>
          </p:cNvSpPr>
          <p:nvPr>
            <p:ph type="ftr" sz="quarter" idx="11"/>
          </p:nvPr>
        </p:nvSpPr>
        <p:spPr/>
        <p:txBody>
          <a:bodyPr/>
          <a:lstStyle/>
          <a:p>
            <a:pPr>
              <a:defRPr/>
            </a:pPr>
            <a:r>
              <a:rPr lang="en-US" sz="800" dirty="0" smtClean="0"/>
              <a:t>Copyright © 2015  John Wiley &amp; Sons, Inc. All rights reserved. </a:t>
            </a:r>
            <a:endParaRPr lang="en-US" sz="800" dirty="0"/>
          </a:p>
        </p:txBody>
      </p:sp>
      <p:sp>
        <p:nvSpPr>
          <p:cNvPr id="6" name="TextBox 5"/>
          <p:cNvSpPr txBox="1"/>
          <p:nvPr/>
        </p:nvSpPr>
        <p:spPr>
          <a:xfrm>
            <a:off x="609600" y="381000"/>
            <a:ext cx="7924800" cy="1477328"/>
          </a:xfrm>
          <a:prstGeom prst="rect">
            <a:avLst/>
          </a:prstGeom>
          <a:noFill/>
        </p:spPr>
        <p:txBody>
          <a:bodyPr wrap="square" rtlCol="0">
            <a:spAutoFit/>
          </a:bodyPr>
          <a:lstStyle/>
          <a:p>
            <a:pPr algn="ctr"/>
            <a:r>
              <a:rPr lang="en-US" sz="3600" b="1" dirty="0" smtClean="0">
                <a:latin typeface="Liberation Serif" panose="02020603050405020304" pitchFamily="18" charset="0"/>
                <a:cs typeface="Liberation Serif" panose="02020603050405020304" pitchFamily="18" charset="0"/>
              </a:rPr>
              <a:t>What Is Globalization, and What Role Do Networks Play in Globalization?</a:t>
            </a:r>
          </a:p>
          <a:p>
            <a:endParaRPr lang="en-US" dirty="0">
              <a:latin typeface="Liberation Serif" panose="02020603050405020304" pitchFamily="18" charset="0"/>
              <a:cs typeface="Liberation Serif" panose="02020603050405020304" pitchFamily="18" charset="0"/>
            </a:endParaRPr>
          </a:p>
        </p:txBody>
      </p:sp>
    </p:spTree>
    <p:extLst>
      <p:ext uri="{BB962C8B-B14F-4D97-AF65-F5344CB8AC3E}">
        <p14:creationId xmlns:p14="http://schemas.microsoft.com/office/powerpoint/2010/main" val="303757347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title"/>
          </p:nvPr>
        </p:nvSpPr>
        <p:spPr>
          <a:xfrm>
            <a:off x="457200" y="381000"/>
            <a:ext cx="3886200" cy="1036638"/>
          </a:xfrm>
        </p:spPr>
        <p:txBody>
          <a:bodyPr/>
          <a:lstStyle/>
          <a:p>
            <a:pPr algn="l" eaLnBrk="1" hangingPunct="1"/>
            <a:r>
              <a:rPr lang="en-US" sz="3200" b="1" dirty="0" smtClean="0">
                <a:latin typeface="Liberation Serif" panose="02020603050405020304" pitchFamily="18" charset="0"/>
              </a:rPr>
              <a:t>Networks</a:t>
            </a:r>
          </a:p>
        </p:txBody>
      </p:sp>
      <p:sp>
        <p:nvSpPr>
          <p:cNvPr id="33794" name="Content Placeholder 2"/>
          <p:cNvSpPr>
            <a:spLocks noGrp="1"/>
          </p:cNvSpPr>
          <p:nvPr>
            <p:ph idx="1"/>
          </p:nvPr>
        </p:nvSpPr>
        <p:spPr/>
        <p:txBody>
          <a:bodyPr/>
          <a:lstStyle/>
          <a:p>
            <a:pPr eaLnBrk="1" hangingPunct="1"/>
            <a:r>
              <a:rPr lang="en-US" sz="2800" dirty="0" smtClean="0">
                <a:latin typeface="Liberation Serif" panose="02020603050405020304" pitchFamily="18" charset="0"/>
              </a:rPr>
              <a:t>Manuel Castells defines </a:t>
            </a:r>
            <a:r>
              <a:rPr lang="en-US" sz="2800" b="1" dirty="0" smtClean="0">
                <a:latin typeface="Liberation Serif" panose="02020603050405020304" pitchFamily="18" charset="0"/>
              </a:rPr>
              <a:t>networks </a:t>
            </a:r>
            <a:r>
              <a:rPr lang="en-US" sz="2800" dirty="0" smtClean="0">
                <a:latin typeface="Liberation Serif" panose="02020603050405020304" pitchFamily="18" charset="0"/>
              </a:rPr>
              <a:t>as “a set of interconnected nodes” without a center.</a:t>
            </a:r>
          </a:p>
          <a:p>
            <a:pPr eaLnBrk="1" hangingPunct="1"/>
            <a:r>
              <a:rPr lang="en-US" sz="2800" dirty="0" smtClean="0">
                <a:latin typeface="Liberation Serif" panose="02020603050405020304" pitchFamily="18" charset="0"/>
              </a:rPr>
              <a:t>A nonhierarchical network is horizontally structured, with power shared among all participants and ideas flowing in all directions.</a:t>
            </a:r>
          </a:p>
          <a:p>
            <a:pPr eaLnBrk="1" hangingPunct="1"/>
            <a:r>
              <a:rPr lang="en-US" sz="2800" dirty="0" smtClean="0">
                <a:latin typeface="Liberation Serif" panose="02020603050405020304" pitchFamily="18" charset="0"/>
              </a:rPr>
              <a:t>There are deeply entrenched hierarchies in the networks that knit together the contemporary world.</a:t>
            </a:r>
          </a:p>
        </p:txBody>
      </p:sp>
      <p:sp>
        <p:nvSpPr>
          <p:cNvPr id="4" name="Footer Placeholder 3"/>
          <p:cNvSpPr>
            <a:spLocks noGrp="1"/>
          </p:cNvSpPr>
          <p:nvPr>
            <p:ph type="ftr" sz="quarter" idx="11"/>
          </p:nvPr>
        </p:nvSpPr>
        <p:spPr/>
        <p:txBody>
          <a:bodyPr/>
          <a:lstStyle/>
          <a:p>
            <a:pPr>
              <a:defRPr/>
            </a:pPr>
            <a:r>
              <a:rPr lang="en-US" sz="800" dirty="0" smtClean="0"/>
              <a:t>Copyright © 2015  John Wiley &amp; Sons, Inc. All rights reserved. </a:t>
            </a:r>
            <a:endParaRPr lang="en-US" sz="8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3"/>
          <p:cNvSpPr>
            <a:spLocks noGrp="1"/>
          </p:cNvSpPr>
          <p:nvPr>
            <p:ph type="title"/>
          </p:nvPr>
        </p:nvSpPr>
        <p:spPr>
          <a:xfrm>
            <a:off x="457200" y="381000"/>
            <a:ext cx="7391400" cy="808038"/>
          </a:xfrm>
        </p:spPr>
        <p:txBody>
          <a:bodyPr/>
          <a:lstStyle/>
          <a:p>
            <a:pPr algn="l" eaLnBrk="1" hangingPunct="1"/>
            <a:r>
              <a:rPr lang="en-US" sz="3200" b="1" dirty="0" smtClean="0">
                <a:latin typeface="Liberation Serif" panose="02020603050405020304" pitchFamily="18" charset="0"/>
              </a:rPr>
              <a:t>Time-Space Compression</a:t>
            </a:r>
          </a:p>
        </p:txBody>
      </p:sp>
      <p:sp>
        <p:nvSpPr>
          <p:cNvPr id="36866" name="Content Placeholder 4"/>
          <p:cNvSpPr>
            <a:spLocks noGrp="1"/>
          </p:cNvSpPr>
          <p:nvPr>
            <p:ph idx="1"/>
          </p:nvPr>
        </p:nvSpPr>
        <p:spPr>
          <a:xfrm>
            <a:off x="457200" y="1219200"/>
            <a:ext cx="8229600" cy="5410200"/>
          </a:xfrm>
        </p:spPr>
        <p:txBody>
          <a:bodyPr/>
          <a:lstStyle/>
          <a:p>
            <a:pPr eaLnBrk="1" hangingPunct="1"/>
            <a:r>
              <a:rPr lang="en-US" sz="2400" dirty="0" smtClean="0">
                <a:latin typeface="Liberation Serif" panose="02020603050405020304" pitchFamily="18" charset="0"/>
              </a:rPr>
              <a:t>Time–space compression means that certain places, such as global cities (especially in the core), are more interconnected than ever through communication and transportation networks, even as other places, such as those in the periphery, are farther removed than ever.</a:t>
            </a:r>
          </a:p>
          <a:p>
            <a:pPr eaLnBrk="1" hangingPunct="1"/>
            <a:r>
              <a:rPr lang="en-US" sz="2400" dirty="0" smtClean="0">
                <a:latin typeface="Liberation Serif" panose="02020603050405020304" pitchFamily="18" charset="0"/>
              </a:rPr>
              <a:t>A major divide in access to information technology—sometimes called the </a:t>
            </a:r>
            <a:r>
              <a:rPr lang="en-US" sz="2400" b="1" dirty="0" smtClean="0">
                <a:latin typeface="Liberation Serif" panose="02020603050405020304" pitchFamily="18" charset="0"/>
              </a:rPr>
              <a:t>Digital Divide</a:t>
            </a:r>
            <a:r>
              <a:rPr lang="en-US" sz="2400" dirty="0" smtClean="0">
                <a:latin typeface="Liberation Serif" panose="02020603050405020304" pitchFamily="18" charset="0"/>
              </a:rPr>
              <a:t>—is both a hallmark of the current world and an example of the uneven outcomes of globalization.</a:t>
            </a:r>
          </a:p>
          <a:p>
            <a:pPr eaLnBrk="1" hangingPunct="1"/>
            <a:r>
              <a:rPr lang="en-US" sz="2400" dirty="0" smtClean="0">
                <a:latin typeface="Liberation Serif" panose="02020603050405020304" pitchFamily="18" charset="0"/>
              </a:rPr>
              <a:t>The quickening pace of technological change is another hallmark of globalization and magnifies the global technological divide.</a:t>
            </a:r>
          </a:p>
        </p:txBody>
      </p:sp>
      <p:sp>
        <p:nvSpPr>
          <p:cNvPr id="4" name="Footer Placeholder 3"/>
          <p:cNvSpPr>
            <a:spLocks noGrp="1"/>
          </p:cNvSpPr>
          <p:nvPr>
            <p:ph type="ftr" sz="quarter" idx="11"/>
          </p:nvPr>
        </p:nvSpPr>
        <p:spPr/>
        <p:txBody>
          <a:bodyPr/>
          <a:lstStyle/>
          <a:p>
            <a:pPr>
              <a:defRPr/>
            </a:pPr>
            <a:r>
              <a:rPr lang="en-US" sz="800" dirty="0" smtClean="0"/>
              <a:t>Copyright © 2015  John Wiley &amp; Sons, Inc. All rights reserved. </a:t>
            </a:r>
            <a:endParaRPr lang="en-US" sz="8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EsriMapsInfo xmlns="ESRI.ArcGIS.Mapping.OfficeIntegration.PowerPointInfo">
  <Version>Version1</Version>
  <RequiresSignIn>False</RequiresSignIn>
</EsriMapsInfo>
</file>

<file path=customXml/item2.xml><?xml version="1.0" encoding="utf-8"?>
<EsriMapsInfo xmlns="ESRI.ArcGIS.Mapping.OfficeIntegration.PowerPointInfo">
  <Version>Version1</Version>
  <RequiresSignIn>False</RequiresSignIn>
</EsriMapsInfo>
</file>

<file path=customXml/itemProps1.xml><?xml version="1.0" encoding="utf-8"?>
<ds:datastoreItem xmlns:ds="http://schemas.openxmlformats.org/officeDocument/2006/customXml" ds:itemID="{5652524F-92CD-430B-9F0D-349C8AB4EC8A}">
  <ds:schemaRefs>
    <ds:schemaRef ds:uri="ESRI.ArcGIS.Mapping.OfficeIntegration.PowerPointInfo"/>
  </ds:schemaRefs>
</ds:datastoreItem>
</file>

<file path=customXml/itemProps2.xml><?xml version="1.0" encoding="utf-8"?>
<ds:datastoreItem xmlns:ds="http://schemas.openxmlformats.org/officeDocument/2006/customXml" ds:itemID="{58EDBFB3-C18C-490F-AAE9-BE032025F358}">
  <ds:schemaRefs>
    <ds:schemaRef ds:uri="ESRI.ArcGIS.Mapping.OfficeIntegration.PowerPointInfo"/>
  </ds:schemaRefs>
</ds:datastoreItem>
</file>

<file path=docProps/app.xml><?xml version="1.0" encoding="utf-8"?>
<Properties xmlns="http://schemas.openxmlformats.org/officeDocument/2006/extended-properties" xmlns:vt="http://schemas.openxmlformats.org/officeDocument/2006/docPropsVTypes">
  <Template/>
  <TotalTime>81</TotalTime>
  <Words>1612</Words>
  <Application>Microsoft Office PowerPoint</Application>
  <PresentationFormat>On-screen Show (4:3)</PresentationFormat>
  <Paragraphs>127</Paragraphs>
  <Slides>22</Slides>
  <Notes>21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Calibri</vt:lpstr>
      <vt:lpstr>Liberation Serif</vt:lpstr>
      <vt:lpstr>Verdana</vt:lpstr>
      <vt:lpstr>Office Theme</vt:lpstr>
      <vt:lpstr>PowerPoint Presentation</vt:lpstr>
      <vt:lpstr>Chapter 14:  Globalization and the Geography of Networks</vt:lpstr>
      <vt:lpstr>PowerPoint Presentation</vt:lpstr>
      <vt:lpstr>Personal Connectedness</vt:lpstr>
      <vt:lpstr>PowerPoint Presentation</vt:lpstr>
      <vt:lpstr>PowerPoint Presentation</vt:lpstr>
      <vt:lpstr>PowerPoint Presentation</vt:lpstr>
      <vt:lpstr>Networks</vt:lpstr>
      <vt:lpstr>Time-Space Compression</vt:lpstr>
      <vt:lpstr>Global Cities</vt:lpstr>
      <vt:lpstr>PowerPoint Presentation</vt:lpstr>
      <vt:lpstr>PowerPoint Presentation</vt:lpstr>
      <vt:lpstr>Networks with a Social Focus</vt:lpstr>
      <vt:lpstr>Participatory Development</vt:lpstr>
      <vt:lpstr>Participatory Development</vt:lpstr>
      <vt:lpstr>Networks and Information</vt:lpstr>
      <vt:lpstr>Networks and Information</vt:lpstr>
      <vt:lpstr>Networks and Information</vt:lpstr>
      <vt:lpstr>Networks and Economic Exchange</vt:lpstr>
      <vt:lpstr>Community-Supported Agriculture</vt:lpstr>
      <vt:lpstr>Community-Supported Agriculture</vt:lpstr>
      <vt:lpstr>Additional Resources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2: Population</dc:title>
  <dc:creator>Carolyn Coulter</dc:creator>
  <cp:lastModifiedBy>Anuj Garawal</cp:lastModifiedBy>
  <cp:revision>264</cp:revision>
  <dcterms:created xsi:type="dcterms:W3CDTF">2012-02-06T19:35:36Z</dcterms:created>
  <dcterms:modified xsi:type="dcterms:W3CDTF">2015-01-23T04:47:10Z</dcterms:modified>
</cp:coreProperties>
</file>