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2"/>
  </p:notesMasterIdLst>
  <p:handoutMasterIdLst>
    <p:handoutMasterId r:id="rId33"/>
  </p:handoutMasterIdLst>
  <p:sldIdLst>
    <p:sldId id="368" r:id="rId2"/>
    <p:sldId id="257" r:id="rId3"/>
    <p:sldId id="260" r:id="rId4"/>
    <p:sldId id="263" r:id="rId5"/>
    <p:sldId id="289" r:id="rId6"/>
    <p:sldId id="276" r:id="rId7"/>
    <p:sldId id="277" r:id="rId8"/>
    <p:sldId id="279" r:id="rId9"/>
    <p:sldId id="280" r:id="rId10"/>
    <p:sldId id="282" r:id="rId11"/>
    <p:sldId id="284" r:id="rId12"/>
    <p:sldId id="286" r:id="rId13"/>
    <p:sldId id="287" r:id="rId14"/>
    <p:sldId id="350" r:id="rId15"/>
    <p:sldId id="290" r:id="rId16"/>
    <p:sldId id="351" r:id="rId17"/>
    <p:sldId id="291" r:id="rId18"/>
    <p:sldId id="355" r:id="rId19"/>
    <p:sldId id="357" r:id="rId20"/>
    <p:sldId id="359" r:id="rId21"/>
    <p:sldId id="292" r:id="rId22"/>
    <p:sldId id="294" r:id="rId23"/>
    <p:sldId id="293" r:id="rId24"/>
    <p:sldId id="295" r:id="rId25"/>
    <p:sldId id="300" r:id="rId26"/>
    <p:sldId id="301" r:id="rId27"/>
    <p:sldId id="302" r:id="rId28"/>
    <p:sldId id="352" r:id="rId29"/>
    <p:sldId id="303" r:id="rId30"/>
    <p:sldId id="361"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rigby" initials="" lastIdx="1" clrIdx="0"/>
  <p:cmAuthor id="1" name="William/Cheryl Ferguson" initials="CF" lastIdx="3" clrIdx="1"/>
  <p:cmAuthor id="2" name="WileyService" initials="W"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2698" autoAdjust="0"/>
  </p:normalViewPr>
  <p:slideViewPr>
    <p:cSldViewPr>
      <p:cViewPr varScale="1">
        <p:scale>
          <a:sx n="87" d="100"/>
          <a:sy n="87" d="100"/>
        </p:scale>
        <p:origin x="39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iberation Serif" panose="02020603050405020304" pitchFamily="18" charset="0"/>
              <a:cs typeface="Liberation Serif" panose="02020603050405020304" pitchFamily="18"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0F1333-01D2-514A-A8BD-9261F0BA224E}" type="datetimeFigureOut">
              <a:rPr lang="en-US" smtClean="0">
                <a:latin typeface="Liberation Serif" panose="02020603050405020304" pitchFamily="18" charset="0"/>
                <a:cs typeface="Liberation Serif" panose="02020603050405020304" pitchFamily="18" charset="0"/>
              </a:rPr>
              <a:pPr/>
              <a:t>1/23/2015</a:t>
            </a:fld>
            <a:endParaRPr lang="en-US" dirty="0">
              <a:latin typeface="Liberation Serif" panose="02020603050405020304" pitchFamily="18" charset="0"/>
              <a:cs typeface="Liberation Serif" panose="02020603050405020304" pitchFamily="18"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iberation Serif" panose="02020603050405020304" pitchFamily="18" charset="0"/>
              <a:cs typeface="Liberation Serif" panose="02020603050405020304" pitchFamily="18"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48992A-C12F-8D43-979A-15457D5D0A1A}" type="slidenum">
              <a:rPr lang="en-US" smtClean="0">
                <a:latin typeface="Liberation Serif" panose="02020603050405020304" pitchFamily="18" charset="0"/>
                <a:cs typeface="Liberation Serif" panose="02020603050405020304" pitchFamily="18" charset="0"/>
              </a:rPr>
              <a:pPr/>
              <a:t>‹#›</a:t>
            </a:fld>
            <a:endParaRPr lang="en-US" dirty="0">
              <a:latin typeface="Liberation Serif" panose="02020603050405020304" pitchFamily="18" charset="0"/>
              <a:cs typeface="Liberation Serif" panose="02020603050405020304" pitchFamily="18" charset="0"/>
            </a:endParaRPr>
          </a:p>
        </p:txBody>
      </p:sp>
    </p:spTree>
    <p:extLst>
      <p:ext uri="{BB962C8B-B14F-4D97-AF65-F5344CB8AC3E}">
        <p14:creationId xmlns:p14="http://schemas.microsoft.com/office/powerpoint/2010/main" val="23376947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Liberation Serif" panose="02020603050405020304" pitchFamily="18" charset="0"/>
                <a:cs typeface="Liberation Serif" panose="02020603050405020304" pitchFamily="18" charset="0"/>
              </a:defRPr>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Liberation Serif" panose="02020603050405020304" pitchFamily="18" charset="0"/>
                <a:cs typeface="Liberation Serif" panose="02020603050405020304" pitchFamily="18"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Liberation Serif" panose="02020603050405020304" pitchFamily="18" charset="0"/>
                <a:cs typeface="Liberation Serif" panose="02020603050405020304" pitchFamily="18" charset="0"/>
              </a:defRPr>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Liberation Serif" panose="02020603050405020304" pitchFamily="18" charset="0"/>
                <a:cs typeface="Liberation Serif" panose="02020603050405020304" pitchFamily="18" charset="0"/>
              </a:defRPr>
            </a:lvl1pPr>
          </a:lstStyle>
          <a:p>
            <a:pPr>
              <a:defRPr/>
            </a:pPr>
            <a:fld id="{0C404D85-E48B-4F76-AA6D-7BE54EAFDC9E}" type="slidenum">
              <a:rPr lang="en-US" smtClean="0"/>
              <a:pPr>
                <a:defRPr/>
              </a:pPr>
              <a:t>‹#›</a:t>
            </a:fld>
            <a:endParaRPr lang="en-US" dirty="0"/>
          </a:p>
        </p:txBody>
      </p:sp>
    </p:spTree>
    <p:extLst>
      <p:ext uri="{BB962C8B-B14F-4D97-AF65-F5344CB8AC3E}">
        <p14:creationId xmlns:p14="http://schemas.microsoft.com/office/powerpoint/2010/main" val="250624667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1pPr>
    <a:lvl2pPr marL="457200"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2pPr>
    <a:lvl3pPr marL="914400"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3pPr>
    <a:lvl4pPr marL="1371600"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4pPr>
    <a:lvl5pPr marL="1828800"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4E32D995-C0FB-4FA7-9133-F1E57BEC1FAA}" type="slidenum">
              <a:rPr lang="en-US" smtClean="0"/>
              <a:pPr/>
              <a:t>2</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92580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04AC0964-0861-4B40-A941-40280FFE6655}" type="slidenum">
              <a:rPr lang="en-US" smtClean="0"/>
              <a:pPr/>
              <a:t>11</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58292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14D156C6-C18C-4FA7-8281-566404DAA826}" type="slidenum">
              <a:rPr lang="en-US" smtClean="0"/>
              <a:pPr/>
              <a:t>12</a:t>
            </a:fld>
            <a:endParaRPr 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66009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0CFC37FD-CC1F-416D-AF0D-D3F58C50AAA9}" type="slidenum">
              <a:rPr lang="en-US" smtClean="0"/>
              <a:pPr/>
              <a:t>13</a:t>
            </a:fld>
            <a:endParaRPr lang="en-US"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94420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9167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3848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06596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p:spPr>
        <p:txBody>
          <a:bodyPr/>
          <a:lstStyle/>
          <a:p>
            <a:r>
              <a:rPr lang="en-US" sz="1000" smtClean="0"/>
              <a:t>*</a:t>
            </a:r>
          </a:p>
        </p:txBody>
      </p:sp>
      <p:sp>
        <p:nvSpPr>
          <p:cNvPr id="56323" name="Slide Number Placeholder 3"/>
          <p:cNvSpPr>
            <a:spLocks noGrp="1"/>
          </p:cNvSpPr>
          <p:nvPr>
            <p:ph type="sldNum" sz="quarter" idx="5"/>
          </p:nvPr>
        </p:nvSpPr>
        <p:spPr>
          <a:noFill/>
        </p:spPr>
        <p:txBody>
          <a:bodyPr/>
          <a:lstStyle/>
          <a:p>
            <a:fld id="{9D65EB1D-6894-40F7-84D1-3B7103E054C7}" type="slidenum">
              <a:rPr lang="en-US" smtClean="0"/>
              <a:pPr/>
              <a:t>17</a:t>
            </a:fld>
            <a:endParaRPr lang="en-US" smtClean="0"/>
          </a:p>
        </p:txBody>
      </p:sp>
    </p:spTree>
    <p:extLst>
      <p:ext uri="{BB962C8B-B14F-4D97-AF65-F5344CB8AC3E}">
        <p14:creationId xmlns:p14="http://schemas.microsoft.com/office/powerpoint/2010/main" val="3427248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90130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40537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57231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D0993232-1D0A-4A8E-AFD3-A6FC368A545A}" type="slidenum">
              <a:rPr lang="en-US" smtClean="0"/>
              <a:pPr/>
              <a:t>3</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62889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66344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5546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p:spPr>
        <p:txBody>
          <a:bodyPr/>
          <a:lstStyle/>
          <a:p>
            <a:endParaRPr lang="en-US" dirty="0" smtClean="0"/>
          </a:p>
        </p:txBody>
      </p:sp>
      <p:sp>
        <p:nvSpPr>
          <p:cNvPr id="68611" name="Slide Number Placeholder 3"/>
          <p:cNvSpPr>
            <a:spLocks noGrp="1"/>
          </p:cNvSpPr>
          <p:nvPr>
            <p:ph type="sldNum" sz="quarter" idx="5"/>
          </p:nvPr>
        </p:nvSpPr>
        <p:spPr>
          <a:noFill/>
        </p:spPr>
        <p:txBody>
          <a:bodyPr/>
          <a:lstStyle/>
          <a:p>
            <a:fld id="{2D3BB254-DE0C-48DE-86C1-923312317A1E}" type="slidenum">
              <a:rPr lang="en-US" smtClean="0"/>
              <a:pPr/>
              <a:t>23</a:t>
            </a:fld>
            <a:endParaRPr lang="en-US" smtClean="0"/>
          </a:p>
        </p:txBody>
      </p:sp>
    </p:spTree>
    <p:extLst>
      <p:ext uri="{BB962C8B-B14F-4D97-AF65-F5344CB8AC3E}">
        <p14:creationId xmlns:p14="http://schemas.microsoft.com/office/powerpoint/2010/main" val="1643611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97810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14661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a:ln/>
        </p:spPr>
        <p:txBody>
          <a:bodyPr/>
          <a:lstStyle/>
          <a:p>
            <a:endParaRPr lang="en-US" dirty="0" smtClean="0"/>
          </a:p>
        </p:txBody>
      </p:sp>
      <p:sp>
        <p:nvSpPr>
          <p:cNvPr id="74755" name="Slide Number Placeholder 3"/>
          <p:cNvSpPr>
            <a:spLocks noGrp="1"/>
          </p:cNvSpPr>
          <p:nvPr>
            <p:ph type="sldNum" sz="quarter" idx="5"/>
          </p:nvPr>
        </p:nvSpPr>
        <p:spPr>
          <a:noFill/>
        </p:spPr>
        <p:txBody>
          <a:bodyPr/>
          <a:lstStyle/>
          <a:p>
            <a:fld id="{47B19065-017F-4BB0-930C-0EC68A3AA9C6}" type="slidenum">
              <a:rPr lang="en-US" smtClean="0"/>
              <a:pPr/>
              <a:t>26</a:t>
            </a:fld>
            <a:endParaRPr lang="en-US" smtClean="0"/>
          </a:p>
        </p:txBody>
      </p:sp>
    </p:spTree>
    <p:extLst>
      <p:ext uri="{BB962C8B-B14F-4D97-AF65-F5344CB8AC3E}">
        <p14:creationId xmlns:p14="http://schemas.microsoft.com/office/powerpoint/2010/main" val="382398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p:spPr>
        <p:txBody>
          <a:bodyPr/>
          <a:lstStyle/>
          <a:p>
            <a:endParaRPr lang="en-US" smtClean="0"/>
          </a:p>
        </p:txBody>
      </p:sp>
      <p:sp>
        <p:nvSpPr>
          <p:cNvPr id="76803" name="Slide Number Placeholder 3"/>
          <p:cNvSpPr>
            <a:spLocks noGrp="1"/>
          </p:cNvSpPr>
          <p:nvPr>
            <p:ph type="sldNum" sz="quarter" idx="5"/>
          </p:nvPr>
        </p:nvSpPr>
        <p:spPr>
          <a:noFill/>
        </p:spPr>
        <p:txBody>
          <a:bodyPr/>
          <a:lstStyle/>
          <a:p>
            <a:fld id="{57A0D951-A21F-4F73-8A6A-93F3529459FC}" type="slidenum">
              <a:rPr lang="en-US" smtClean="0"/>
              <a:pPr/>
              <a:t>27</a:t>
            </a:fld>
            <a:endParaRPr lang="en-US" smtClean="0"/>
          </a:p>
        </p:txBody>
      </p:sp>
    </p:spTree>
    <p:extLst>
      <p:ext uri="{BB962C8B-B14F-4D97-AF65-F5344CB8AC3E}">
        <p14:creationId xmlns:p14="http://schemas.microsoft.com/office/powerpoint/2010/main" val="3125041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29395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25427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p:spPr>
        <p:txBody>
          <a:bodyPr/>
          <a:lstStyle/>
          <a:p>
            <a:endParaRPr lang="en-US" dirty="0" smtClean="0"/>
          </a:p>
        </p:txBody>
      </p:sp>
      <p:sp>
        <p:nvSpPr>
          <p:cNvPr id="68611" name="Slide Number Placeholder 3"/>
          <p:cNvSpPr>
            <a:spLocks noGrp="1"/>
          </p:cNvSpPr>
          <p:nvPr>
            <p:ph type="sldNum" sz="quarter" idx="5"/>
          </p:nvPr>
        </p:nvSpPr>
        <p:spPr>
          <a:noFill/>
        </p:spPr>
        <p:txBody>
          <a:bodyPr/>
          <a:lstStyle/>
          <a:p>
            <a:fld id="{2D3BB254-DE0C-48DE-86C1-923312317A1E}" type="slidenum">
              <a:rPr lang="en-US" smtClean="0"/>
              <a:pPr/>
              <a:t>30</a:t>
            </a:fld>
            <a:endParaRPr lang="en-US" smtClean="0"/>
          </a:p>
        </p:txBody>
      </p:sp>
    </p:spTree>
    <p:extLst>
      <p:ext uri="{BB962C8B-B14F-4D97-AF65-F5344CB8AC3E}">
        <p14:creationId xmlns:p14="http://schemas.microsoft.com/office/powerpoint/2010/main" val="1979419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D6E5C315-AE7A-450C-9DAC-6FCEF74C8809}" type="slidenum">
              <a:rPr lang="en-US" smtClean="0"/>
              <a:pPr/>
              <a:t>4</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08777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endParaRPr lang="en-US" smtClean="0"/>
          </a:p>
        </p:txBody>
      </p:sp>
      <p:sp>
        <p:nvSpPr>
          <p:cNvPr id="28675" name="Slide Number Placeholder 3"/>
          <p:cNvSpPr>
            <a:spLocks noGrp="1"/>
          </p:cNvSpPr>
          <p:nvPr>
            <p:ph type="sldNum" sz="quarter" idx="5"/>
          </p:nvPr>
        </p:nvSpPr>
        <p:spPr>
          <a:noFill/>
        </p:spPr>
        <p:txBody>
          <a:bodyPr/>
          <a:lstStyle/>
          <a:p>
            <a:fld id="{DF74D53B-A4CE-4968-9B4A-FF650F1D5538}" type="slidenum">
              <a:rPr lang="en-US" smtClean="0"/>
              <a:pPr/>
              <a:t>5</a:t>
            </a:fld>
            <a:endParaRPr lang="en-US" smtClean="0"/>
          </a:p>
        </p:txBody>
      </p:sp>
    </p:spTree>
    <p:extLst>
      <p:ext uri="{BB962C8B-B14F-4D97-AF65-F5344CB8AC3E}">
        <p14:creationId xmlns:p14="http://schemas.microsoft.com/office/powerpoint/2010/main" val="1632983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C234D8F2-FE06-4E5D-B023-22AEA952AB62}" type="slidenum">
              <a:rPr lang="en-US" smtClean="0"/>
              <a:pPr/>
              <a:t>6</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49336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F3FBEBCF-7EE9-4326-89BF-E19356F74103}" type="slidenum">
              <a:rPr lang="en-US" smtClean="0"/>
              <a:pPr/>
              <a:t>7</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45386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9455C922-641B-4DA2-B759-B4D233BE218D}" type="slidenum">
              <a:rPr lang="en-US" smtClean="0"/>
              <a:pPr/>
              <a:t>8</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87794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BC8A6A58-A07A-4171-8BC4-53AD7C88F7A0}" type="slidenum">
              <a:rPr lang="en-US" smtClean="0"/>
              <a:pPr/>
              <a:t>9</a:t>
            </a:fld>
            <a:endParaRPr 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27100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54A13E2A-46E9-4C35-9ED1-A51900C0D5D9}" type="slidenum">
              <a:rPr lang="en-US" smtClean="0"/>
              <a:pPr/>
              <a:t>10</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85211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3323DAC9-F808-4D83-9773-B84FBAB5AE40}"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1A15A2BB-8DFF-462B-809F-A4D21BF0D180}"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FD42104E-6F27-4F76-93C9-78E2A57610B1}"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r>
              <a:rPr lang="en-US" smtClean="0"/>
              <a:t>Copyright © 2015 John Wiley &amp; Sons, Inc. All rights reserved. </a:t>
            </a:r>
            <a:endParaRPr lang="en-US"/>
          </a:p>
        </p:txBody>
      </p:sp>
      <p:sp>
        <p:nvSpPr>
          <p:cNvPr id="5" name="Slide Number Placeholder 4"/>
          <p:cNvSpPr>
            <a:spLocks noGrp="1"/>
          </p:cNvSpPr>
          <p:nvPr>
            <p:ph type="sldNum" sz="quarter" idx="12"/>
          </p:nvPr>
        </p:nvSpPr>
        <p:spPr>
          <a:xfrm>
            <a:off x="6553200" y="6243638"/>
            <a:ext cx="2133600" cy="457200"/>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83CE5524-20B1-475D-822B-D63AF0CB36A2}"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3054ADBE-4386-4949-9FE0-2193DF4DC58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B4B555F4-A323-4713-B419-5F2D9257BF66}"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6D5BE3A1-745C-49EE-9B56-FCB195F51DD1}"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2D03B85C-10B3-493C-B07C-87B3C610190E}"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0B2B3AF4-3C35-4572-8756-50A003388FD4}"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81879A8A-287D-44AA-8CA3-1A4E09936460}"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4C4FC3F1-37C2-4D3A-B54B-4EDD5EB814A4}"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3F52FC05-0213-4C38-938E-6078F33874A1}"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2247900" y="6492875"/>
            <a:ext cx="4648200" cy="365125"/>
          </a:xfrm>
          <a:prstGeom prst="rect">
            <a:avLst/>
          </a:prstGeom>
        </p:spPr>
        <p:txBody>
          <a:bodyPr vert="horz" lIns="91440" tIns="45720" rIns="91440" bIns="45720" rtlCol="0" anchor="ctr"/>
          <a:lstStyle>
            <a:lvl1pPr algn="ctr">
              <a:defRPr sz="1000">
                <a:solidFill>
                  <a:schemeClr val="tx1">
                    <a:tint val="75000"/>
                  </a:schemeClr>
                </a:solidFill>
                <a:latin typeface="Liberation Serif" panose="02020603050405020304" pitchFamily="18" charset="0"/>
                <a:cs typeface="Liberation Serif" panose="02020603050405020304" pitchFamily="18" charset="0"/>
              </a:defRPr>
            </a:lvl1pPr>
          </a:lstStyle>
          <a:p>
            <a:pPr>
              <a:defRPr/>
            </a:pPr>
            <a:r>
              <a:rPr lang="en-US" dirty="0" smtClean="0"/>
              <a:t>Copyright © 2015 John Wiley &amp; Sons, Inc. All rights reserved. </a:t>
            </a:r>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75" r:id="rId12"/>
  </p:sldLayoutIdLst>
  <p:hf sldNum="0" hdr="0" dt="0"/>
  <p:txStyles>
    <p:titleStyle>
      <a:lvl1pPr algn="ctr" rtl="0" eaLnBrk="0" fontAlgn="base" hangingPunct="0">
        <a:spcBef>
          <a:spcPct val="0"/>
        </a:spcBef>
        <a:spcAft>
          <a:spcPct val="0"/>
        </a:spcAft>
        <a:defRPr sz="4400" kern="1200">
          <a:solidFill>
            <a:schemeClr val="tx1"/>
          </a:solidFill>
          <a:latin typeface="Liberation Serif" panose="02020603050405020304" pitchFamily="18"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Liberation Serif" panose="02020603050405020304"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Liberation Serif" panose="02020603050405020304"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Liberation Serif" panose="02020603050405020304"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Liberation Serif" panose="02020603050405020304"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Liberation Serif" panose="020206030504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onceptcaching.com/view_a_cache.php?cid=566"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scoop.it/t/geography-education/?tag=manufacturing" TargetMode="External"/><Relationship Id="rId3" Type="http://schemas.openxmlformats.org/officeDocument/2006/relationships/hyperlink" Target="http://www.portofrotterdam.com/" TargetMode="External"/><Relationship Id="rId7" Type="http://schemas.openxmlformats.org/officeDocument/2006/relationships/hyperlink" Target="http://www.scoop.it/t/geography-education?tag=labor"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scoop.it/t/geography-education/?tag=industry" TargetMode="External"/><Relationship Id="rId11" Type="http://schemas.openxmlformats.org/officeDocument/2006/relationships/hyperlink" Target="http://www.scoop.it/t/geography-education?tag=economic" TargetMode="External"/><Relationship Id="rId5" Type="http://schemas.openxmlformats.org/officeDocument/2006/relationships/hyperlink" Target="http://www.pbs.org/wgbh/pages/frontline/shows/walmart" TargetMode="External"/><Relationship Id="rId10" Type="http://schemas.openxmlformats.org/officeDocument/2006/relationships/hyperlink" Target="http://www.scoop.it/t/geography-education?tag=diffusion" TargetMode="External"/><Relationship Id="rId4" Type="http://schemas.openxmlformats.org/officeDocument/2006/relationships/hyperlink" Target="http://www.nikebiz.com/company_overview" TargetMode="External"/><Relationship Id="rId9" Type="http://schemas.openxmlformats.org/officeDocument/2006/relationships/hyperlink" Target="http://www.scoop.it/t/geography-education?tag=globaliza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86800" cy="4525963"/>
          </a:xfrm>
        </p:spPr>
        <p:txBody>
          <a:bodyPr/>
          <a:lstStyle/>
          <a:p>
            <a:pPr marL="0" indent="0" algn="ctr">
              <a:buNone/>
            </a:pPr>
            <a:r>
              <a:rPr lang="en-US" sz="4400" b="1" dirty="0" smtClean="0">
                <a:latin typeface="Liberation Serif" panose="02020603050405020304" pitchFamily="18" charset="0"/>
              </a:rPr>
              <a:t>Human Geography: People, Place, </a:t>
            </a:r>
          </a:p>
          <a:p>
            <a:pPr marL="0" indent="0" algn="ctr">
              <a:buNone/>
            </a:pPr>
            <a:r>
              <a:rPr lang="en-US" sz="4400" b="1" dirty="0" smtClean="0">
                <a:latin typeface="Liberation Serif" panose="02020603050405020304" pitchFamily="18" charset="0"/>
              </a:rPr>
              <a:t>and Culture, 11</a:t>
            </a:r>
            <a:r>
              <a:rPr lang="en-US" sz="4400" b="1" baseline="30000" dirty="0" smtClean="0">
                <a:latin typeface="Liberation Serif" panose="02020603050405020304" pitchFamily="18" charset="0"/>
              </a:rPr>
              <a:t>th</a:t>
            </a:r>
            <a:r>
              <a:rPr lang="en-US" sz="4400" b="1" dirty="0" smtClean="0">
                <a:latin typeface="Liberation Serif" panose="02020603050405020304" pitchFamily="18" charset="0"/>
              </a:rPr>
              <a:t> Edition</a:t>
            </a:r>
          </a:p>
          <a:p>
            <a:pPr marL="0" indent="0" algn="ctr">
              <a:buNone/>
            </a:pPr>
            <a:endParaRPr lang="en-US"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3345154"/>
            <a:ext cx="6858000" cy="1625918"/>
          </a:xfrm>
          <a:prstGeom prst="rect">
            <a:avLst/>
          </a:prstGeom>
        </p:spPr>
      </p:pic>
    </p:spTree>
    <p:extLst>
      <p:ext uri="{BB962C8B-B14F-4D97-AF65-F5344CB8AC3E}">
        <p14:creationId xmlns:p14="http://schemas.microsoft.com/office/powerpoint/2010/main" val="2207262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600200"/>
            <a:ext cx="7620000" cy="3785652"/>
          </a:xfrm>
          <a:prstGeom prst="rect">
            <a:avLst/>
          </a:prstGeom>
        </p:spPr>
        <p:txBody>
          <a:bodyPr>
            <a:spAutoFit/>
          </a:bodyPr>
          <a:lstStyle/>
          <a:p>
            <a:pPr marL="342900" indent="-342900">
              <a:buFont typeface="Arial" charset="0"/>
              <a:buChar char="•"/>
            </a:pPr>
            <a:r>
              <a:rPr lang="en-US" sz="2400" b="1" dirty="0">
                <a:latin typeface="Liberation Serif" panose="02020603050405020304" pitchFamily="18" charset="0"/>
                <a:cs typeface="Simplified Arabic" pitchFamily="2" charset="-78"/>
              </a:rPr>
              <a:t>Flexible production systems: </a:t>
            </a:r>
            <a:r>
              <a:rPr lang="en-US" sz="2400" dirty="0" smtClean="0">
                <a:latin typeface="Liberation Serif" panose="02020603050405020304" pitchFamily="18" charset="0"/>
                <a:cs typeface="Liberation Serif" panose="02020603050405020304" pitchFamily="18" charset="0"/>
              </a:rPr>
              <a:t>Firms </a:t>
            </a:r>
            <a:r>
              <a:rPr lang="en-US" sz="2400" dirty="0">
                <a:latin typeface="Liberation Serif" panose="02020603050405020304" pitchFamily="18" charset="0"/>
                <a:cs typeface="Liberation Serif" panose="02020603050405020304" pitchFamily="18" charset="0"/>
              </a:rPr>
              <a:t>can pick and choose among a multitude of suppliers and production strategies in distant places, and then quickly shift their choices in response to adjustments in production costs or consumer </a:t>
            </a:r>
            <a:r>
              <a:rPr lang="en-US" sz="2400" dirty="0" smtClean="0">
                <a:latin typeface="Liberation Serif" panose="02020603050405020304" pitchFamily="18" charset="0"/>
                <a:cs typeface="Liberation Serif" panose="02020603050405020304" pitchFamily="18" charset="0"/>
              </a:rPr>
              <a:t>demand.</a:t>
            </a:r>
            <a:endParaRPr lang="en-US" sz="2400" dirty="0">
              <a:latin typeface="Liberation Serif" panose="02020603050405020304" pitchFamily="18" charset="0"/>
              <a:cs typeface="Liberation Serif" panose="02020603050405020304" pitchFamily="18" charset="0"/>
            </a:endParaRPr>
          </a:p>
          <a:p>
            <a:pPr marL="342900" indent="-342900">
              <a:buFont typeface="Arial" charset="0"/>
              <a:buChar char="•"/>
            </a:pPr>
            <a:r>
              <a:rPr lang="en-US" sz="2400" b="1" dirty="0">
                <a:latin typeface="Liberation Serif" panose="02020603050405020304" pitchFamily="18" charset="0"/>
                <a:cs typeface="Liberation Serif" panose="02020603050405020304" pitchFamily="18" charset="0"/>
              </a:rPr>
              <a:t>Commodification: </a:t>
            </a:r>
            <a:r>
              <a:rPr lang="en-US" sz="2400" dirty="0" smtClean="0">
                <a:latin typeface="Liberation Serif" panose="02020603050405020304" pitchFamily="18" charset="0"/>
                <a:cs typeface="Liberation Serif" panose="02020603050405020304" pitchFamily="18" charset="0"/>
              </a:rPr>
              <a:t>Goods </a:t>
            </a:r>
            <a:r>
              <a:rPr lang="en-US" sz="2400" dirty="0">
                <a:latin typeface="Liberation Serif" panose="02020603050405020304" pitchFamily="18" charset="0"/>
                <a:cs typeface="Liberation Serif" panose="02020603050405020304" pitchFamily="18" charset="0"/>
              </a:rPr>
              <a:t>that were not previously bought, sold, and traded gain a monetary value and are bought, sold, and traded on the </a:t>
            </a:r>
            <a:r>
              <a:rPr lang="en-US" sz="2400" dirty="0" smtClean="0">
                <a:latin typeface="Liberation Serif" panose="02020603050405020304" pitchFamily="18" charset="0"/>
                <a:cs typeface="Liberation Serif" panose="02020603050405020304" pitchFamily="18" charset="0"/>
              </a:rPr>
              <a:t>market.</a:t>
            </a:r>
            <a:endParaRPr lang="en-US" sz="2400" dirty="0">
              <a:latin typeface="Liberation Serif" panose="02020603050405020304" pitchFamily="18" charset="0"/>
              <a:cs typeface="Liberation Serif" panose="02020603050405020304" pitchFamily="18" charset="0"/>
            </a:endParaRPr>
          </a:p>
          <a:p>
            <a:pPr marL="342900" indent="-342900">
              <a:buFont typeface="Arial" charset="0"/>
              <a:buChar char="•"/>
            </a:pPr>
            <a:r>
              <a:rPr lang="en-US" sz="2400" b="1" dirty="0">
                <a:latin typeface="Liberation Serif" panose="02020603050405020304" pitchFamily="18" charset="0"/>
                <a:cs typeface="Liberation Serif" panose="02020603050405020304" pitchFamily="18" charset="0"/>
              </a:rPr>
              <a:t>Product life cycle: </a:t>
            </a:r>
            <a:r>
              <a:rPr lang="en-US" sz="2400" dirty="0">
                <a:latin typeface="Liberation Serif" panose="02020603050405020304" pitchFamily="18" charset="0"/>
                <a:cs typeface="Liberation Serif" panose="02020603050405020304" pitchFamily="18" charset="0"/>
              </a:rPr>
              <a:t>Changes in the production of a good over time take </a:t>
            </a:r>
            <a:r>
              <a:rPr lang="en-US" sz="2400" dirty="0" smtClean="0">
                <a:latin typeface="Liberation Serif" panose="02020603050405020304" pitchFamily="18" charset="0"/>
                <a:cs typeface="Liberation Serif" panose="02020603050405020304" pitchFamily="18" charset="0"/>
              </a:rPr>
              <a:t>place.</a:t>
            </a:r>
            <a:endParaRPr lang="en-US" sz="2400" b="1" dirty="0">
              <a:latin typeface="Liberation Serif" panose="02020603050405020304" pitchFamily="18" charset="0"/>
              <a:cs typeface="Simplified Arabic" pitchFamily="2" charset="-78"/>
            </a:endParaRPr>
          </a:p>
        </p:txBody>
      </p:sp>
      <p:sp>
        <p:nvSpPr>
          <p:cNvPr id="44034" name="TextBox 1"/>
          <p:cNvSpPr txBox="1">
            <a:spLocks noChangeArrowheads="1"/>
          </p:cNvSpPr>
          <p:nvPr/>
        </p:nvSpPr>
        <p:spPr bwMode="auto">
          <a:xfrm>
            <a:off x="381000" y="371475"/>
            <a:ext cx="7162800" cy="1076325"/>
          </a:xfrm>
          <a:prstGeom prst="rect">
            <a:avLst/>
          </a:prstGeom>
          <a:noFill/>
          <a:ln w="9525">
            <a:noFill/>
            <a:miter lim="800000"/>
            <a:headEnd/>
            <a:tailEnd/>
          </a:ln>
        </p:spPr>
        <p:txBody>
          <a:bodyPr>
            <a:spAutoFit/>
          </a:bodyPr>
          <a:lstStyle/>
          <a:p>
            <a:r>
              <a:rPr lang="en-US" sz="3200" b="1" dirty="0">
                <a:latin typeface="Liberation Serif" panose="02020603050405020304" pitchFamily="18" charset="0"/>
                <a:cs typeface="Liberation Serif" panose="02020603050405020304" pitchFamily="18" charset="0"/>
              </a:rPr>
              <a:t>Flexible Production and Product Life Cycle</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1"/>
          <p:cNvSpPr txBox="1">
            <a:spLocks noChangeArrowheads="1"/>
          </p:cNvSpPr>
          <p:nvPr/>
        </p:nvSpPr>
        <p:spPr bwMode="auto">
          <a:xfrm>
            <a:off x="304800" y="381000"/>
            <a:ext cx="7696200" cy="584200"/>
          </a:xfrm>
          <a:prstGeom prst="rect">
            <a:avLst/>
          </a:prstGeom>
          <a:noFill/>
          <a:ln w="9525">
            <a:noFill/>
            <a:miter lim="800000"/>
            <a:headEnd/>
            <a:tailEnd/>
          </a:ln>
        </p:spPr>
        <p:txBody>
          <a:bodyPr wrap="square">
            <a:spAutoFit/>
          </a:bodyPr>
          <a:lstStyle/>
          <a:p>
            <a:r>
              <a:rPr lang="en-US" sz="3200" b="1" dirty="0">
                <a:latin typeface="Liberation Serif" panose="02020603050405020304" pitchFamily="18" charset="0"/>
                <a:cs typeface="Liberation Serif" panose="02020603050405020304" pitchFamily="18" charset="0"/>
              </a:rPr>
              <a:t>The Global Division of Labor</a:t>
            </a:r>
          </a:p>
        </p:txBody>
      </p:sp>
      <p:sp>
        <p:nvSpPr>
          <p:cNvPr id="3" name="TextBox 2"/>
          <p:cNvSpPr txBox="1"/>
          <p:nvPr/>
        </p:nvSpPr>
        <p:spPr>
          <a:xfrm>
            <a:off x="304800" y="1301750"/>
            <a:ext cx="8610600" cy="4093428"/>
          </a:xfrm>
          <a:prstGeom prst="rect">
            <a:avLst/>
          </a:prstGeom>
          <a:noFill/>
        </p:spPr>
        <p:txBody>
          <a:bodyPr>
            <a:spAutoFit/>
          </a:bodyPr>
          <a:lstStyle/>
          <a:p>
            <a:pPr marL="342900" indent="-342900">
              <a:spcAft>
                <a:spcPts val="600"/>
              </a:spcAft>
              <a:buFont typeface="Arial"/>
              <a:buChar char="•"/>
              <a:defRPr/>
            </a:pPr>
            <a:r>
              <a:rPr lang="en-US" sz="2400" dirty="0" smtClean="0">
                <a:latin typeface="Liberation Serif" panose="02020603050405020304" pitchFamily="18" charset="0"/>
                <a:cs typeface="Liberation Serif" panose="02020603050405020304" pitchFamily="18" charset="0"/>
              </a:rPr>
              <a:t>Labor </a:t>
            </a:r>
            <a:r>
              <a:rPr lang="en-US" sz="2400" dirty="0">
                <a:latin typeface="Liberation Serif" panose="02020603050405020304" pitchFamily="18" charset="0"/>
                <a:cs typeface="Liberation Serif" panose="02020603050405020304" pitchFamily="18" charset="0"/>
              </a:rPr>
              <a:t>is concentrated in the global economic periphery and semiperiphery to take advantage of lower labor costs, whereas research and development is primarily located in the </a:t>
            </a:r>
            <a:r>
              <a:rPr lang="en-US" sz="2400" dirty="0" smtClean="0">
                <a:latin typeface="Liberation Serif" panose="02020603050405020304" pitchFamily="18" charset="0"/>
                <a:cs typeface="Liberation Serif" panose="02020603050405020304" pitchFamily="18" charset="0"/>
              </a:rPr>
              <a:t>core.</a:t>
            </a:r>
            <a:endParaRPr lang="en-US" sz="2400" dirty="0">
              <a:latin typeface="Liberation Serif" panose="02020603050405020304" pitchFamily="18" charset="0"/>
              <a:cs typeface="Liberation Serif" panose="02020603050405020304" pitchFamily="18" charset="0"/>
            </a:endParaRPr>
          </a:p>
          <a:p>
            <a:pPr marL="342900" indent="-342900">
              <a:spcAft>
                <a:spcPts val="600"/>
              </a:spcAft>
              <a:buFont typeface="Arial"/>
              <a:buChar char="•"/>
              <a:defRPr/>
            </a:pPr>
            <a:r>
              <a:rPr lang="en-US" sz="2400" dirty="0">
                <a:latin typeface="Liberation Serif" panose="02020603050405020304" pitchFamily="18" charset="0"/>
                <a:cs typeface="Liberation Serif" panose="02020603050405020304" pitchFamily="18" charset="0"/>
              </a:rPr>
              <a:t>David Harvey: </a:t>
            </a:r>
            <a:r>
              <a:rPr lang="en-US" sz="2400" i="1" dirty="0">
                <a:latin typeface="Liberation Serif" panose="02020603050405020304" pitchFamily="18" charset="0"/>
                <a:cs typeface="Liberation Serif" panose="02020603050405020304" pitchFamily="18" charset="0"/>
              </a:rPr>
              <a:t>time–space </a:t>
            </a:r>
            <a:r>
              <a:rPr lang="en-US" sz="2400" i="1" dirty="0" smtClean="0">
                <a:latin typeface="Liberation Serif" panose="02020603050405020304" pitchFamily="18" charset="0"/>
                <a:cs typeface="Liberation Serif" panose="02020603050405020304" pitchFamily="18" charset="0"/>
              </a:rPr>
              <a:t>compression.</a:t>
            </a:r>
            <a:endParaRPr lang="en-US" sz="2400" i="1" dirty="0">
              <a:latin typeface="Liberation Serif" panose="02020603050405020304" pitchFamily="18" charset="0"/>
              <a:cs typeface="Liberation Serif" panose="02020603050405020304" pitchFamily="18" charset="0"/>
            </a:endParaRPr>
          </a:p>
          <a:p>
            <a:pPr marL="342900" indent="-342900">
              <a:spcAft>
                <a:spcPts val="600"/>
              </a:spcAft>
              <a:buFont typeface="Arial"/>
              <a:buChar char="•"/>
              <a:defRPr/>
            </a:pPr>
            <a:r>
              <a:rPr lang="en-US" sz="2400" b="1" dirty="0" smtClean="0">
                <a:latin typeface="Liberation Serif" panose="02020603050405020304" pitchFamily="18" charset="0"/>
                <a:cs typeface="Liberation Serif" panose="02020603050405020304" pitchFamily="18" charset="0"/>
              </a:rPr>
              <a:t>Just</a:t>
            </a:r>
            <a:r>
              <a:rPr lang="en-US" sz="2400" b="1" dirty="0">
                <a:latin typeface="Liberation Serif" panose="02020603050405020304" pitchFamily="18" charset="0"/>
                <a:cs typeface="Liberation Serif" panose="02020603050405020304" pitchFamily="18" charset="0"/>
              </a:rPr>
              <a:t>-in-time delivery: </a:t>
            </a:r>
            <a:r>
              <a:rPr lang="en-US" sz="2400" dirty="0" smtClean="0">
                <a:latin typeface="Liberation Serif" panose="02020603050405020304" pitchFamily="18" charset="0"/>
                <a:cs typeface="Liberation Serif" panose="02020603050405020304" pitchFamily="18" charset="0"/>
              </a:rPr>
              <a:t>Companies </a:t>
            </a:r>
            <a:r>
              <a:rPr lang="en-US" sz="2400" dirty="0">
                <a:latin typeface="Liberation Serif" panose="02020603050405020304" pitchFamily="18" charset="0"/>
                <a:cs typeface="Liberation Serif" panose="02020603050405020304" pitchFamily="18" charset="0"/>
              </a:rPr>
              <a:t>keep just what they need for short-term production and new parts are shipped quickly when needed</a:t>
            </a:r>
            <a:r>
              <a:rPr lang="en-US" sz="2400" dirty="0" smtClean="0">
                <a:latin typeface="Liberation Serif" panose="02020603050405020304" pitchFamily="18" charset="0"/>
                <a:cs typeface="Liberation Serif" panose="02020603050405020304" pitchFamily="18" charset="0"/>
              </a:rPr>
              <a:t>.</a:t>
            </a:r>
            <a:endParaRPr lang="en-US" sz="2400" dirty="0">
              <a:latin typeface="Liberation Serif" panose="02020603050405020304" pitchFamily="18" charset="0"/>
              <a:cs typeface="Liberation Serif" panose="02020603050405020304" pitchFamily="18" charset="0"/>
            </a:endParaRPr>
          </a:p>
          <a:p>
            <a:pPr marL="342900" indent="-342900">
              <a:spcAft>
                <a:spcPts val="600"/>
              </a:spcAft>
              <a:buFont typeface="Arial"/>
              <a:buChar char="•"/>
              <a:defRPr/>
            </a:pPr>
            <a:r>
              <a:rPr lang="en-US" sz="2400" b="1" dirty="0">
                <a:latin typeface="Liberation Serif" panose="02020603050405020304" pitchFamily="18" charset="0"/>
                <a:cs typeface="Liberation Serif" panose="02020603050405020304" pitchFamily="18" charset="0"/>
              </a:rPr>
              <a:t>Spatial fix: </a:t>
            </a:r>
            <a:r>
              <a:rPr lang="en-US" sz="2400" dirty="0">
                <a:latin typeface="Liberation Serif" panose="02020603050405020304" pitchFamily="18" charset="0"/>
                <a:cs typeface="Liberation Serif" panose="02020603050405020304" pitchFamily="18" charset="0"/>
              </a:rPr>
              <a:t>In choosing a production site, location is only one </a:t>
            </a:r>
            <a:r>
              <a:rPr lang="en-US" sz="2400" dirty="0" smtClean="0">
                <a:latin typeface="Liberation Serif" panose="02020603050405020304" pitchFamily="18" charset="0"/>
                <a:cs typeface="Liberation Serif" panose="02020603050405020304" pitchFamily="18" charset="0"/>
              </a:rPr>
              <a:t>consideration.</a:t>
            </a:r>
            <a:endParaRPr lang="en-US" sz="2400" dirty="0">
              <a:latin typeface="Liberation Serif" panose="02020603050405020304" pitchFamily="18" charset="0"/>
              <a:cs typeface="Liberation Serif" panose="02020603050405020304" pitchFamily="18" charset="0"/>
            </a:endParaRPr>
          </a:p>
          <a:p>
            <a:pPr marL="342900" indent="-342900">
              <a:spcAft>
                <a:spcPts val="600"/>
              </a:spcAft>
              <a:buFont typeface="Arial"/>
              <a:buChar char="•"/>
              <a:defRPr/>
            </a:pPr>
            <a:r>
              <a:rPr lang="en-US" sz="2400" b="1" dirty="0">
                <a:latin typeface="Liberation Serif" panose="02020603050405020304" pitchFamily="18" charset="0"/>
                <a:cs typeface="Liberation Serif" panose="02020603050405020304" pitchFamily="18" charset="0"/>
              </a:rPr>
              <a:t>Outsourced: </a:t>
            </a:r>
            <a:r>
              <a:rPr lang="en-US" sz="2400" dirty="0">
                <a:latin typeface="Liberation Serif" panose="02020603050405020304" pitchFamily="18" charset="0"/>
                <a:cs typeface="Liberation Serif" panose="02020603050405020304" pitchFamily="18" charset="0"/>
              </a:rPr>
              <a:t>moved </a:t>
            </a:r>
            <a:r>
              <a:rPr lang="en-US" sz="2400" dirty="0" smtClean="0">
                <a:latin typeface="Liberation Serif" panose="02020603050405020304" pitchFamily="18" charset="0"/>
                <a:cs typeface="Liberation Serif" panose="02020603050405020304" pitchFamily="18" charset="0"/>
              </a:rPr>
              <a:t>offshore.</a:t>
            </a:r>
            <a:endParaRPr lang="en-US" sz="2400" dirty="0">
              <a:latin typeface="Liberation Serif" panose="02020603050405020304" pitchFamily="18" charset="0"/>
              <a:cs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8"/>
          <p:cNvSpPr txBox="1">
            <a:spLocks noChangeArrowheads="1"/>
          </p:cNvSpPr>
          <p:nvPr/>
        </p:nvSpPr>
        <p:spPr bwMode="auto">
          <a:xfrm>
            <a:off x="304800" y="304800"/>
            <a:ext cx="8686800" cy="584775"/>
          </a:xfrm>
          <a:prstGeom prst="rect">
            <a:avLst/>
          </a:prstGeom>
          <a:noFill/>
          <a:ln w="9525">
            <a:noFill/>
            <a:miter lim="800000"/>
            <a:headEnd/>
            <a:tailEnd/>
          </a:ln>
        </p:spPr>
        <p:txBody>
          <a:bodyPr>
            <a:spAutoFit/>
          </a:bodyPr>
          <a:lstStyle/>
          <a:p>
            <a:r>
              <a:rPr lang="en-US" sz="3200" b="1" dirty="0">
                <a:latin typeface="Liberation Serif" panose="02020603050405020304" pitchFamily="18" charset="0"/>
                <a:cs typeface="Liberation Serif" panose="02020603050405020304" pitchFamily="18" charset="0"/>
              </a:rPr>
              <a:t>Made in America or Designed in America?</a:t>
            </a:r>
          </a:p>
        </p:txBody>
      </p:sp>
      <p:sp>
        <p:nvSpPr>
          <p:cNvPr id="2" name="TextBox 1"/>
          <p:cNvSpPr txBox="1"/>
          <p:nvPr/>
        </p:nvSpPr>
        <p:spPr>
          <a:xfrm>
            <a:off x="304800" y="1371600"/>
            <a:ext cx="8458200" cy="707886"/>
          </a:xfrm>
          <a:prstGeom prst="rect">
            <a:avLst/>
          </a:prstGeom>
          <a:noFill/>
        </p:spPr>
        <p:txBody>
          <a:bodyPr wrap="square">
            <a:spAutoFit/>
          </a:bodyPr>
          <a:lstStyle/>
          <a:p>
            <a:pPr marL="285750" indent="-285750">
              <a:buFont typeface="Arial" pitchFamily="34" charset="0"/>
              <a:buChar char="•"/>
              <a:defRPr/>
            </a:pPr>
            <a:r>
              <a:rPr lang="en-US" sz="2000" dirty="0">
                <a:latin typeface="Liberation Serif" panose="02020603050405020304" pitchFamily="18" charset="0"/>
                <a:cs typeface="Liberation Serif" panose="02020603050405020304" pitchFamily="18" charset="0"/>
              </a:rPr>
              <a:t>Commodity Chain: Consumption, or purchasing an item, is the </a:t>
            </a:r>
            <a:r>
              <a:rPr lang="en-US" sz="2000" dirty="0" smtClean="0">
                <a:latin typeface="Liberation Serif" panose="02020603050405020304" pitchFamily="18" charset="0"/>
                <a:cs typeface="Liberation Serif" panose="02020603050405020304" pitchFamily="18" charset="0"/>
              </a:rPr>
              <a:t>end point </a:t>
            </a:r>
            <a:r>
              <a:rPr lang="en-US" sz="2000" dirty="0">
                <a:latin typeface="Liberation Serif" panose="02020603050405020304" pitchFamily="18" charset="0"/>
                <a:cs typeface="Liberation Serif" panose="02020603050405020304" pitchFamily="18" charset="0"/>
              </a:rPr>
              <a:t>in a commodity chain that affects places in a variety </a:t>
            </a:r>
            <a:r>
              <a:rPr lang="en-US" sz="2000" dirty="0" smtClean="0">
                <a:latin typeface="Liberation Serif" panose="02020603050405020304" pitchFamily="18" charset="0"/>
                <a:cs typeface="Liberation Serif" panose="02020603050405020304" pitchFamily="18" charset="0"/>
              </a:rPr>
              <a:t>of ways</a:t>
            </a:r>
            <a:r>
              <a:rPr lang="en-US" sz="2000" dirty="0">
                <a:latin typeface="Liberation Serif" panose="02020603050405020304" pitchFamily="18" charset="0"/>
                <a:cs typeface="Liberation Serif" panose="02020603050405020304" pitchFamily="18" charset="0"/>
              </a:rPr>
              <a:t>.</a:t>
            </a:r>
          </a:p>
        </p:txBody>
      </p:sp>
      <p:sp>
        <p:nvSpPr>
          <p:cNvPr id="5" name="Footer Placeholder 4"/>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537" y="2148289"/>
            <a:ext cx="6796927" cy="440793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3"/>
          <p:cNvSpPr>
            <a:spLocks noGrp="1"/>
          </p:cNvSpPr>
          <p:nvPr>
            <p:ph type="title"/>
          </p:nvPr>
        </p:nvSpPr>
        <p:spPr>
          <a:xfrm>
            <a:off x="457200" y="228600"/>
            <a:ext cx="8458200" cy="1143000"/>
          </a:xfrm>
        </p:spPr>
        <p:txBody>
          <a:bodyPr/>
          <a:lstStyle/>
          <a:p>
            <a:pPr algn="l" eaLnBrk="1" hangingPunct="1"/>
            <a:r>
              <a:rPr lang="en-US" sz="3200" b="1" dirty="0" smtClean="0">
                <a:latin typeface="Liberation Serif" panose="02020603050405020304" pitchFamily="18" charset="0"/>
              </a:rPr>
              <a:t>Major Influences on the Contemporary</a:t>
            </a:r>
            <a:br>
              <a:rPr lang="en-US" sz="3200" b="1" dirty="0" smtClean="0">
                <a:latin typeface="Liberation Serif" panose="02020603050405020304" pitchFamily="18" charset="0"/>
              </a:rPr>
            </a:br>
            <a:r>
              <a:rPr lang="en-US" sz="3200" b="1" dirty="0" smtClean="0">
                <a:latin typeface="Liberation Serif" panose="02020603050405020304" pitchFamily="18" charset="0"/>
              </a:rPr>
              <a:t>Geography of Manufacturing</a:t>
            </a:r>
          </a:p>
        </p:txBody>
      </p:sp>
      <p:sp>
        <p:nvSpPr>
          <p:cNvPr id="2" name="Content Placeholder 1"/>
          <p:cNvSpPr>
            <a:spLocks noGrp="1"/>
          </p:cNvSpPr>
          <p:nvPr>
            <p:ph idx="1"/>
          </p:nvPr>
        </p:nvSpPr>
        <p:spPr>
          <a:xfrm>
            <a:off x="457200" y="1524000"/>
            <a:ext cx="8229600" cy="4953000"/>
          </a:xfrm>
        </p:spPr>
        <p:txBody>
          <a:bodyPr/>
          <a:lstStyle/>
          <a:p>
            <a:pPr eaLnBrk="1" hangingPunct="1">
              <a:spcBef>
                <a:spcPts val="0"/>
              </a:spcBef>
              <a:spcAft>
                <a:spcPts val="1200"/>
              </a:spcAft>
              <a:defRPr/>
            </a:pPr>
            <a:r>
              <a:rPr lang="en-US" sz="2400" dirty="0" smtClean="0">
                <a:latin typeface="Liberation Serif" panose="02020603050405020304" pitchFamily="18" charset="0"/>
              </a:rPr>
              <a:t>Transportation: </a:t>
            </a:r>
            <a:r>
              <a:rPr lang="en-US" sz="2400" b="1" dirty="0" smtClean="0">
                <a:latin typeface="Liberation Serif" panose="02020603050405020304" pitchFamily="18" charset="0"/>
              </a:rPr>
              <a:t>Intermodal connections</a:t>
            </a:r>
            <a:r>
              <a:rPr lang="en-US" sz="2400" dirty="0" smtClean="0">
                <a:latin typeface="Liberation Serif" panose="02020603050405020304" pitchFamily="18" charset="0"/>
              </a:rPr>
              <a:t>, </a:t>
            </a:r>
            <a:r>
              <a:rPr lang="en-US" sz="2400" dirty="0">
                <a:latin typeface="Liberation Serif" panose="02020603050405020304" pitchFamily="18" charset="0"/>
              </a:rPr>
              <a:t>places where two </a:t>
            </a:r>
            <a:r>
              <a:rPr lang="en-US" sz="2400" dirty="0" smtClean="0">
                <a:latin typeface="Liberation Serif" panose="02020603050405020304" pitchFamily="18" charset="0"/>
              </a:rPr>
              <a:t>or more </a:t>
            </a:r>
            <a:r>
              <a:rPr lang="en-US" sz="2400" dirty="0">
                <a:latin typeface="Liberation Serif" panose="02020603050405020304" pitchFamily="18" charset="0"/>
              </a:rPr>
              <a:t>modes of transportation meet </a:t>
            </a:r>
            <a:r>
              <a:rPr lang="en-US" sz="2400" dirty="0" smtClean="0">
                <a:latin typeface="Liberation Serif" panose="02020603050405020304" pitchFamily="18" charset="0"/>
              </a:rPr>
              <a:t>in </a:t>
            </a:r>
            <a:r>
              <a:rPr lang="en-US" sz="2400" dirty="0">
                <a:latin typeface="Liberation Serif" panose="02020603050405020304" pitchFamily="18" charset="0"/>
              </a:rPr>
              <a:t>order to ease the </a:t>
            </a:r>
            <a:r>
              <a:rPr lang="en-US" sz="2400" dirty="0" smtClean="0">
                <a:latin typeface="Liberation Serif" panose="02020603050405020304" pitchFamily="18" charset="0"/>
              </a:rPr>
              <a:t>flow </a:t>
            </a:r>
            <a:r>
              <a:rPr lang="en-US" sz="2400" dirty="0">
                <a:latin typeface="Liberation Serif" panose="02020603050405020304" pitchFamily="18" charset="0"/>
              </a:rPr>
              <a:t>of </a:t>
            </a:r>
            <a:r>
              <a:rPr lang="en-US" sz="2400" dirty="0" smtClean="0">
                <a:latin typeface="Liberation Serif" panose="02020603050405020304" pitchFamily="18" charset="0"/>
              </a:rPr>
              <a:t>goods and </a:t>
            </a:r>
            <a:r>
              <a:rPr lang="en-US" sz="2400" dirty="0">
                <a:latin typeface="Liberation Serif" panose="02020603050405020304" pitchFamily="18" charset="0"/>
              </a:rPr>
              <a:t>reduce the costs of transportation</a:t>
            </a:r>
            <a:r>
              <a:rPr lang="en-US" sz="2400" dirty="0" smtClean="0">
                <a:latin typeface="Liberation Serif" panose="02020603050405020304" pitchFamily="18" charset="0"/>
              </a:rPr>
              <a:t>.</a:t>
            </a:r>
          </a:p>
          <a:p>
            <a:pPr eaLnBrk="1" hangingPunct="1">
              <a:spcBef>
                <a:spcPts val="0"/>
              </a:spcBef>
              <a:spcAft>
                <a:spcPts val="1200"/>
              </a:spcAft>
              <a:defRPr/>
            </a:pPr>
            <a:r>
              <a:rPr lang="en-US" sz="2400" dirty="0" smtClean="0">
                <a:latin typeface="Liberation Serif" panose="02020603050405020304" pitchFamily="18" charset="0"/>
              </a:rPr>
              <a:t>Regulatory Circumstances: </a:t>
            </a:r>
            <a:r>
              <a:rPr lang="en-US" sz="2400" dirty="0">
                <a:latin typeface="Liberation Serif" panose="02020603050405020304" pitchFamily="18" charset="0"/>
              </a:rPr>
              <a:t>Regional trade organizations such as the </a:t>
            </a:r>
            <a:r>
              <a:rPr lang="en-US" sz="2400" dirty="0" smtClean="0">
                <a:latin typeface="Liberation Serif" panose="02020603050405020304" pitchFamily="18" charset="0"/>
              </a:rPr>
              <a:t>North American</a:t>
            </a:r>
            <a:r>
              <a:rPr lang="en-US" sz="2400" dirty="0">
                <a:latin typeface="Liberation Serif" panose="02020603050405020304" pitchFamily="18" charset="0"/>
              </a:rPr>
              <a:t> </a:t>
            </a:r>
            <a:r>
              <a:rPr lang="en-US" sz="2400" dirty="0" smtClean="0">
                <a:latin typeface="Liberation Serif" panose="02020603050405020304" pitchFamily="18" charset="0"/>
              </a:rPr>
              <a:t>Free </a:t>
            </a:r>
            <a:r>
              <a:rPr lang="en-US" sz="2400" dirty="0">
                <a:latin typeface="Liberation Serif" panose="02020603050405020304" pitchFamily="18" charset="0"/>
              </a:rPr>
              <a:t>Trade Agreement (NAFTA) and the </a:t>
            </a:r>
            <a:r>
              <a:rPr lang="en-US" sz="2400" dirty="0" smtClean="0">
                <a:latin typeface="Liberation Serif" panose="02020603050405020304" pitchFamily="18" charset="0"/>
              </a:rPr>
              <a:t>European Union </a:t>
            </a:r>
            <a:r>
              <a:rPr lang="en-US" sz="2400" dirty="0">
                <a:latin typeface="Liberation Serif" panose="02020603050405020304" pitchFamily="18" charset="0"/>
              </a:rPr>
              <a:t>(EU) have </a:t>
            </a:r>
            <a:r>
              <a:rPr lang="en-US" sz="2400" dirty="0" smtClean="0">
                <a:latin typeface="Liberation Serif" panose="02020603050405020304" pitchFamily="18" charset="0"/>
              </a:rPr>
              <a:t>trade agreements </a:t>
            </a:r>
            <a:r>
              <a:rPr lang="en-US" sz="2400" dirty="0">
                <a:latin typeface="Liberation Serif" panose="02020603050405020304" pitchFamily="18" charset="0"/>
              </a:rPr>
              <a:t>that </a:t>
            </a:r>
            <a:r>
              <a:rPr lang="en-US" sz="2400" dirty="0" smtClean="0">
                <a:latin typeface="Liberation Serif" panose="02020603050405020304" pitchFamily="18" charset="0"/>
              </a:rPr>
              <a:t>influence where imported goods </a:t>
            </a:r>
            <a:r>
              <a:rPr lang="en-US" sz="2400" dirty="0">
                <a:latin typeface="Liberation Serif" panose="02020603050405020304" pitchFamily="18" charset="0"/>
              </a:rPr>
              <a:t>are </a:t>
            </a:r>
            <a:r>
              <a:rPr lang="en-US" sz="2400" dirty="0" smtClean="0">
                <a:latin typeface="Liberation Serif" panose="02020603050405020304" pitchFamily="18" charset="0"/>
              </a:rPr>
              <a:t>produced.</a:t>
            </a:r>
          </a:p>
          <a:p>
            <a:pPr eaLnBrk="1" hangingPunct="1">
              <a:spcBef>
                <a:spcPts val="0"/>
              </a:spcBef>
              <a:spcAft>
                <a:spcPts val="1200"/>
              </a:spcAft>
              <a:defRPr/>
            </a:pPr>
            <a:r>
              <a:rPr lang="en-US" sz="2400" dirty="0">
                <a:latin typeface="Liberation Serif" panose="02020603050405020304" pitchFamily="18" charset="0"/>
              </a:rPr>
              <a:t>Energy: The role of energy supply as a factor in industrial location decisions has changed over time</a:t>
            </a:r>
            <a:r>
              <a:rPr lang="en-US" sz="2400" dirty="0" smtClean="0">
                <a:latin typeface="Liberation Serif" panose="02020603050405020304" pitchFamily="18" charset="0"/>
              </a:rPr>
              <a:t>.</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4"/>
          <p:cNvSpPr>
            <a:spLocks noGrp="1"/>
          </p:cNvSpPr>
          <p:nvPr>
            <p:ph type="title"/>
          </p:nvPr>
        </p:nvSpPr>
        <p:spPr>
          <a:xfrm>
            <a:off x="457200" y="381000"/>
            <a:ext cx="8229600" cy="1143000"/>
          </a:xfrm>
        </p:spPr>
        <p:txBody>
          <a:bodyPr/>
          <a:lstStyle/>
          <a:p>
            <a:pPr algn="l" eaLnBrk="1" hangingPunct="1"/>
            <a:r>
              <a:rPr lang="en-US" sz="3200" b="1" dirty="0" smtClean="0">
                <a:latin typeface="Liberation Serif" panose="02020603050405020304" pitchFamily="18" charset="0"/>
              </a:rPr>
              <a:t>New Centers of Industrial Activity</a:t>
            </a:r>
          </a:p>
        </p:txBody>
      </p:sp>
      <p:sp>
        <p:nvSpPr>
          <p:cNvPr id="6" name="Content Placeholder 5"/>
          <p:cNvSpPr>
            <a:spLocks noGrp="1"/>
          </p:cNvSpPr>
          <p:nvPr>
            <p:ph idx="1"/>
          </p:nvPr>
        </p:nvSpPr>
        <p:spPr>
          <a:xfrm>
            <a:off x="457200" y="1600200"/>
            <a:ext cx="8458200" cy="3962400"/>
          </a:xfrm>
        </p:spPr>
        <p:txBody>
          <a:bodyPr/>
          <a:lstStyle/>
          <a:p>
            <a:pPr eaLnBrk="1" hangingPunct="1"/>
            <a:r>
              <a:rPr lang="en-US" sz="2800" b="1" dirty="0" smtClean="0">
                <a:latin typeface="Liberation Serif" panose="02020603050405020304" pitchFamily="18" charset="0"/>
              </a:rPr>
              <a:t>Deindustrialization </a:t>
            </a:r>
            <a:r>
              <a:rPr lang="en-US" sz="2800" dirty="0" smtClean="0">
                <a:latin typeface="Liberation Serif" panose="02020603050405020304" pitchFamily="18" charset="0"/>
              </a:rPr>
              <a:t>is</a:t>
            </a:r>
            <a:r>
              <a:rPr lang="en-US" sz="2800" b="1" dirty="0" smtClean="0">
                <a:latin typeface="Liberation Serif" panose="02020603050405020304" pitchFamily="18" charset="0"/>
              </a:rPr>
              <a:t> </a:t>
            </a:r>
            <a:r>
              <a:rPr lang="en-US" sz="2800" dirty="0" smtClean="0">
                <a:latin typeface="Liberation Serif" panose="02020603050405020304" pitchFamily="18" charset="0"/>
              </a:rPr>
              <a:t>a process by which companies move industrial jobs to other regions.</a:t>
            </a:r>
          </a:p>
          <a:p>
            <a:pPr eaLnBrk="1" hangingPunct="1"/>
            <a:r>
              <a:rPr lang="en-US" sz="2800" dirty="0" smtClean="0">
                <a:latin typeface="Liberation Serif" panose="02020603050405020304" pitchFamily="18" charset="0"/>
              </a:rPr>
              <a:t>New industrial regions emerge as shifts in politics, laws, capital flow, and labor availability occur.</a:t>
            </a:r>
          </a:p>
          <a:p>
            <a:pPr eaLnBrk="1" hangingPunct="1"/>
            <a:r>
              <a:rPr lang="en-US" sz="2800" dirty="0" smtClean="0">
                <a:latin typeface="Liberation Serif" panose="02020603050405020304" pitchFamily="18" charset="0"/>
              </a:rPr>
              <a:t>East Asia has become a particularly important new region of industrialization.</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2"/>
          <p:cNvSpPr>
            <a:spLocks noGrp="1"/>
          </p:cNvSpPr>
          <p:nvPr>
            <p:ph type="title"/>
          </p:nvPr>
        </p:nvSpPr>
        <p:spPr>
          <a:xfrm>
            <a:off x="533400" y="1371600"/>
            <a:ext cx="6553200" cy="808038"/>
          </a:xfrm>
        </p:spPr>
        <p:txBody>
          <a:bodyPr/>
          <a:lstStyle/>
          <a:p>
            <a:pPr algn="l" eaLnBrk="1" hangingPunct="1"/>
            <a:r>
              <a:rPr lang="en-US" sz="2800" b="1" dirty="0" smtClean="0">
                <a:latin typeface="Liberation Serif" panose="02020603050405020304" pitchFamily="18" charset="0"/>
              </a:rPr>
              <a:t>The Rise of East Asia</a:t>
            </a:r>
          </a:p>
        </p:txBody>
      </p:sp>
      <p:sp>
        <p:nvSpPr>
          <p:cNvPr id="53250" name="Content Placeholder 1"/>
          <p:cNvSpPr>
            <a:spLocks noGrp="1"/>
          </p:cNvSpPr>
          <p:nvPr>
            <p:ph idx="1"/>
          </p:nvPr>
        </p:nvSpPr>
        <p:spPr>
          <a:xfrm>
            <a:off x="533400" y="2438400"/>
            <a:ext cx="8229600" cy="3657600"/>
          </a:xfrm>
        </p:spPr>
        <p:txBody>
          <a:bodyPr/>
          <a:lstStyle/>
          <a:p>
            <a:pPr eaLnBrk="1" hangingPunct="1"/>
            <a:r>
              <a:rPr lang="en-US" sz="2400" dirty="0" smtClean="0">
                <a:latin typeface="Liberation Serif" panose="02020603050405020304" pitchFamily="18" charset="0"/>
              </a:rPr>
              <a:t>Four Tigers of East and Southeast Asia: South Korea, Taiwan, Hong Kong, and Singapore.</a:t>
            </a:r>
          </a:p>
          <a:p>
            <a:pPr eaLnBrk="1" hangingPunct="1"/>
            <a:r>
              <a:rPr lang="en-US" sz="2400" dirty="0" smtClean="0">
                <a:latin typeface="Liberation Serif" panose="02020603050405020304" pitchFamily="18" charset="0"/>
              </a:rPr>
              <a:t>The tigers emerged as the first </a:t>
            </a:r>
            <a:r>
              <a:rPr lang="en-US" sz="2400" b="1" dirty="0" smtClean="0">
                <a:latin typeface="Liberation Serif" panose="02020603050405020304" pitchFamily="18" charset="0"/>
              </a:rPr>
              <a:t>newly industrializing countries (NICs). </a:t>
            </a:r>
            <a:endParaRPr lang="en-US" sz="2400" dirty="0" smtClean="0">
              <a:latin typeface="Liberation Serif" panose="02020603050405020304" pitchFamily="18" charset="0"/>
            </a:endParaRPr>
          </a:p>
          <a:p>
            <a:pPr eaLnBrk="1" hangingPunct="1"/>
            <a:r>
              <a:rPr lang="en-US" sz="2400" dirty="0" smtClean="0">
                <a:latin typeface="Liberation Serif" panose="02020603050405020304" pitchFamily="18" charset="0"/>
              </a:rPr>
              <a:t>Hong Kong became mainland China’s gateway.</a:t>
            </a:r>
          </a:p>
          <a:p>
            <a:pPr eaLnBrk="1" hangingPunct="1"/>
            <a:r>
              <a:rPr lang="en-US" sz="2400" dirty="0" smtClean="0">
                <a:latin typeface="Liberation Serif" panose="02020603050405020304" pitchFamily="18" charset="0"/>
              </a:rPr>
              <a:t>To the world, a bustling port, financial center, and </a:t>
            </a:r>
            <a:r>
              <a:rPr lang="en-US" sz="2400" b="1" dirty="0" smtClean="0">
                <a:latin typeface="Liberation Serif" panose="02020603050405020304" pitchFamily="18" charset="0"/>
              </a:rPr>
              <a:t>break-of-bulk point</a:t>
            </a:r>
            <a:r>
              <a:rPr lang="en-US" sz="2400" dirty="0" smtClean="0">
                <a:latin typeface="Liberation Serif" panose="02020603050405020304" pitchFamily="18" charset="0"/>
              </a:rPr>
              <a:t>, where goods are transferred from one mode of transport to another.</a:t>
            </a:r>
            <a:endParaRPr lang="en-US" sz="2400" b="1" dirty="0" smtClean="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Title 4"/>
          <p:cNvSpPr txBox="1">
            <a:spLocks/>
          </p:cNvSpPr>
          <p:nvPr/>
        </p:nvSpPr>
        <p:spPr bwMode="auto">
          <a:xfrm>
            <a:off x="533400" y="381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Liberation Serif" panose="02020603050405020304" pitchFamily="18" charset="0"/>
              </a:rPr>
              <a:t>New Centers of Industrial Activity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800" dirty="0" smtClean="0"/>
              <a:t>Copyright © 2015 John Wiley &amp; Sons, Inc. All rights reserved. </a:t>
            </a:r>
            <a:endParaRPr lang="en-US" sz="800" dirty="0"/>
          </a:p>
        </p:txBody>
      </p:sp>
      <p:sp>
        <p:nvSpPr>
          <p:cNvPr id="2" name="Content Placeholder 1"/>
          <p:cNvSpPr>
            <a:spLocks noGrp="1"/>
          </p:cNvSpPr>
          <p:nvPr>
            <p:ph idx="4294967295"/>
          </p:nvPr>
        </p:nvSpPr>
        <p:spPr>
          <a:xfrm>
            <a:off x="609600" y="2286000"/>
            <a:ext cx="8001000" cy="3810000"/>
          </a:xfrm>
        </p:spPr>
        <p:txBody>
          <a:bodyPr/>
          <a:lstStyle/>
          <a:p>
            <a:pPr eaLnBrk="1" hangingPunct="1">
              <a:spcBef>
                <a:spcPts val="0"/>
              </a:spcBef>
              <a:spcAft>
                <a:spcPts val="1400"/>
              </a:spcAft>
            </a:pPr>
            <a:r>
              <a:rPr lang="en-US" sz="2400" dirty="0" smtClean="0">
                <a:latin typeface="Liberation Serif" panose="02020603050405020304" pitchFamily="18" charset="0"/>
              </a:rPr>
              <a:t>The industrial growth of Singapore also was influenced by its geographical setting and the changing global economic division of labor.</a:t>
            </a:r>
          </a:p>
          <a:p>
            <a:pPr eaLnBrk="1" hangingPunct="1">
              <a:spcBef>
                <a:spcPts val="0"/>
              </a:spcBef>
              <a:spcAft>
                <a:spcPts val="1400"/>
              </a:spcAft>
            </a:pPr>
            <a:r>
              <a:rPr lang="en-US" sz="2400" dirty="0" smtClean="0">
                <a:latin typeface="Liberation Serif" panose="02020603050405020304" pitchFamily="18" charset="0"/>
              </a:rPr>
              <a:t>In 1997 risky lending practices and government investment decisions caused Thailand’s currency to collapse, followed by its stock market.</a:t>
            </a:r>
          </a:p>
          <a:p>
            <a:pPr eaLnBrk="1" hangingPunct="1">
              <a:spcBef>
                <a:spcPts val="0"/>
              </a:spcBef>
              <a:spcAft>
                <a:spcPts val="1400"/>
              </a:spcAft>
            </a:pPr>
            <a:r>
              <a:rPr lang="en-US" sz="2400" dirty="0" smtClean="0">
                <a:latin typeface="Liberation Serif" panose="02020603050405020304" pitchFamily="18" charset="0"/>
              </a:rPr>
              <a:t>By early 1998 one of the Four Tigers, South Korea, required a massive infusion of dollars to prevent economic chaos.</a:t>
            </a:r>
          </a:p>
        </p:txBody>
      </p:sp>
      <p:sp>
        <p:nvSpPr>
          <p:cNvPr id="4" name="Title 2"/>
          <p:cNvSpPr txBox="1">
            <a:spLocks/>
          </p:cNvSpPr>
          <p:nvPr/>
        </p:nvSpPr>
        <p:spPr>
          <a:xfrm>
            <a:off x="609600" y="1477962"/>
            <a:ext cx="6553200" cy="80803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2800" b="1" dirty="0" smtClean="0">
                <a:latin typeface="Liberation Serif" panose="02020603050405020304" pitchFamily="18" charset="0"/>
              </a:rPr>
              <a:t>The Rise of East Asia</a:t>
            </a:r>
          </a:p>
        </p:txBody>
      </p:sp>
      <p:sp>
        <p:nvSpPr>
          <p:cNvPr id="5" name="Title 4"/>
          <p:cNvSpPr txBox="1">
            <a:spLocks/>
          </p:cNvSpPr>
          <p:nvPr/>
        </p:nvSpPr>
        <p:spPr bwMode="auto">
          <a:xfrm>
            <a:off x="609600" y="381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Liberation Serif" panose="02020603050405020304" pitchFamily="18" charset="0"/>
              </a:rPr>
              <a:t>New Centers of Industrial Activity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2" name="Content Placeholder 1"/>
          <p:cNvSpPr>
            <a:spLocks noGrp="1"/>
          </p:cNvSpPr>
          <p:nvPr>
            <p:ph idx="4294967295"/>
          </p:nvPr>
        </p:nvSpPr>
        <p:spPr>
          <a:xfrm>
            <a:off x="685800" y="2209800"/>
            <a:ext cx="8077200" cy="4267200"/>
          </a:xfrm>
        </p:spPr>
        <p:txBody>
          <a:bodyPr/>
          <a:lstStyle/>
          <a:p>
            <a:pPr eaLnBrk="1" hangingPunct="1">
              <a:defRPr/>
            </a:pPr>
            <a:r>
              <a:rPr lang="en-US" sz="2400" dirty="0">
                <a:latin typeface="Liberation Serif" panose="02020603050405020304" pitchFamily="18" charset="0"/>
              </a:rPr>
              <a:t>China’s major </a:t>
            </a:r>
            <a:r>
              <a:rPr lang="en-US" sz="2400" dirty="0" smtClean="0">
                <a:latin typeface="Liberation Serif" panose="02020603050405020304" pitchFamily="18" charset="0"/>
              </a:rPr>
              <a:t>industrial expansion </a:t>
            </a:r>
            <a:r>
              <a:rPr lang="en-US" sz="2400" dirty="0">
                <a:latin typeface="Liberation Serif" panose="02020603050405020304" pitchFamily="18" charset="0"/>
              </a:rPr>
              <a:t>occurred during the communist </a:t>
            </a:r>
            <a:r>
              <a:rPr lang="en-US" sz="2400" dirty="0" smtClean="0">
                <a:latin typeface="Liberation Serif" panose="02020603050405020304" pitchFamily="18" charset="0"/>
              </a:rPr>
              <a:t>period.</a:t>
            </a:r>
          </a:p>
          <a:p>
            <a:pPr eaLnBrk="1" hangingPunct="1">
              <a:defRPr/>
            </a:pPr>
            <a:r>
              <a:rPr lang="en-US" sz="2400" dirty="0">
                <a:latin typeface="Liberation Serif" panose="02020603050405020304" pitchFamily="18" charset="0"/>
              </a:rPr>
              <a:t>Under state planning rules, the </a:t>
            </a:r>
            <a:r>
              <a:rPr lang="en-US" sz="2400" i="1" dirty="0">
                <a:latin typeface="Liberation Serif" panose="02020603050405020304" pitchFamily="18" charset="0"/>
              </a:rPr>
              <a:t>Northeast </a:t>
            </a:r>
            <a:r>
              <a:rPr lang="en-US" sz="2400" i="1" dirty="0" smtClean="0">
                <a:latin typeface="Liberation Serif" panose="02020603050405020304" pitchFamily="18" charset="0"/>
              </a:rPr>
              <a:t>district</a:t>
            </a:r>
            <a:r>
              <a:rPr lang="en-US" sz="2400" dirty="0" smtClean="0">
                <a:latin typeface="Liberation Serif" panose="02020603050405020304" pitchFamily="18" charset="0"/>
              </a:rPr>
              <a:t> became </a:t>
            </a:r>
            <a:r>
              <a:rPr lang="en-US" sz="2400" dirty="0">
                <a:latin typeface="Liberation Serif" panose="02020603050405020304" pitchFamily="18" charset="0"/>
              </a:rPr>
              <a:t>China’s industrial heartland, a complex of </a:t>
            </a:r>
            <a:r>
              <a:rPr lang="en-US" sz="2400" dirty="0" smtClean="0">
                <a:latin typeface="Liberation Serif" panose="02020603050405020304" pitchFamily="18" charset="0"/>
              </a:rPr>
              <a:t>heavy industries </a:t>
            </a:r>
            <a:r>
              <a:rPr lang="en-US" sz="2400" dirty="0">
                <a:latin typeface="Liberation Serif" panose="02020603050405020304" pitchFamily="18" charset="0"/>
              </a:rPr>
              <a:t>based on the region’s coal and iron </a:t>
            </a:r>
            <a:r>
              <a:rPr lang="en-US" sz="2400" dirty="0" smtClean="0">
                <a:latin typeface="Liberation Serif" panose="02020603050405020304" pitchFamily="18" charset="0"/>
              </a:rPr>
              <a:t>deposits located </a:t>
            </a:r>
            <a:r>
              <a:rPr lang="en-US" sz="2400" dirty="0">
                <a:latin typeface="Liberation Serif" panose="02020603050405020304" pitchFamily="18" charset="0"/>
              </a:rPr>
              <a:t>in the basin of the Liao </a:t>
            </a:r>
            <a:r>
              <a:rPr lang="en-US" sz="2400" dirty="0" smtClean="0">
                <a:latin typeface="Liberation Serif" panose="02020603050405020304" pitchFamily="18" charset="0"/>
              </a:rPr>
              <a:t>River.</a:t>
            </a:r>
          </a:p>
          <a:p>
            <a:pPr eaLnBrk="1" hangingPunct="1">
              <a:defRPr/>
            </a:pPr>
            <a:r>
              <a:rPr lang="en-US" sz="2400" dirty="0">
                <a:latin typeface="Liberation Serif" panose="02020603050405020304" pitchFamily="18" charset="0"/>
              </a:rPr>
              <a:t>The second largest industrial region in China, </a:t>
            </a:r>
            <a:r>
              <a:rPr lang="en-US" sz="2400" dirty="0" smtClean="0">
                <a:latin typeface="Liberation Serif" panose="02020603050405020304" pitchFamily="18" charset="0"/>
              </a:rPr>
              <a:t>the </a:t>
            </a:r>
            <a:r>
              <a:rPr lang="en-US" sz="2400" i="1" dirty="0" smtClean="0">
                <a:latin typeface="Liberation Serif" panose="02020603050405020304" pitchFamily="18" charset="0"/>
              </a:rPr>
              <a:t>Shanghai </a:t>
            </a:r>
            <a:r>
              <a:rPr lang="en-US" sz="2400" i="1" dirty="0">
                <a:latin typeface="Liberation Serif" panose="02020603050405020304" pitchFamily="18" charset="0"/>
              </a:rPr>
              <a:t>and the Chang Jiang district </a:t>
            </a:r>
            <a:r>
              <a:rPr lang="en-US" sz="2400" dirty="0">
                <a:latin typeface="Liberation Serif" panose="02020603050405020304" pitchFamily="18" charset="0"/>
              </a:rPr>
              <a:t>, developed in </a:t>
            </a:r>
            <a:r>
              <a:rPr lang="en-US" sz="2400" dirty="0" smtClean="0">
                <a:latin typeface="Liberation Serif" panose="02020603050405020304" pitchFamily="18" charset="0"/>
              </a:rPr>
              <a:t>and around </a:t>
            </a:r>
            <a:r>
              <a:rPr lang="en-US" sz="2400" dirty="0">
                <a:latin typeface="Liberation Serif" panose="02020603050405020304" pitchFamily="18" charset="0"/>
              </a:rPr>
              <a:t>the country’s biggest city, </a:t>
            </a:r>
            <a:r>
              <a:rPr lang="en-US" sz="2400" dirty="0" smtClean="0">
                <a:latin typeface="Liberation Serif" panose="02020603050405020304" pitchFamily="18" charset="0"/>
              </a:rPr>
              <a:t>Shanghai.</a:t>
            </a:r>
          </a:p>
        </p:txBody>
      </p:sp>
      <p:sp>
        <p:nvSpPr>
          <p:cNvPr id="5" name="Title 2"/>
          <p:cNvSpPr txBox="1">
            <a:spLocks/>
          </p:cNvSpPr>
          <p:nvPr/>
        </p:nvSpPr>
        <p:spPr>
          <a:xfrm>
            <a:off x="685800" y="1477962"/>
            <a:ext cx="6553200" cy="80803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2800" b="1" dirty="0" smtClean="0">
                <a:latin typeface="Liberation Serif" panose="02020603050405020304" pitchFamily="18" charset="0"/>
              </a:rPr>
              <a:t>The Chinese Juggernaut</a:t>
            </a:r>
          </a:p>
        </p:txBody>
      </p:sp>
      <p:sp>
        <p:nvSpPr>
          <p:cNvPr id="6" name="Title 4"/>
          <p:cNvSpPr txBox="1">
            <a:spLocks/>
          </p:cNvSpPr>
          <p:nvPr/>
        </p:nvSpPr>
        <p:spPr bwMode="auto">
          <a:xfrm>
            <a:off x="685800" y="381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Liberation Serif" panose="02020603050405020304" pitchFamily="18" charset="0"/>
              </a:rPr>
              <a:t>New Centers of Industrial Activity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7345" name="Content Placeholder 1"/>
          <p:cNvSpPr>
            <a:spLocks noGrp="1"/>
          </p:cNvSpPr>
          <p:nvPr>
            <p:ph idx="4294967295"/>
          </p:nvPr>
        </p:nvSpPr>
        <p:spPr>
          <a:xfrm>
            <a:off x="457200" y="2286000"/>
            <a:ext cx="8229600" cy="4114800"/>
          </a:xfrm>
        </p:spPr>
        <p:txBody>
          <a:bodyPr/>
          <a:lstStyle/>
          <a:p>
            <a:pPr eaLnBrk="1" hangingPunct="1"/>
            <a:r>
              <a:rPr lang="en-US" sz="2400" dirty="0" smtClean="0">
                <a:latin typeface="Liberation Serif" panose="02020603050405020304" pitchFamily="18" charset="0"/>
              </a:rPr>
              <a:t>China’s large labor force has attracted hundreds of international companies.</a:t>
            </a:r>
          </a:p>
          <a:p>
            <a:pPr eaLnBrk="1" hangingPunct="1"/>
            <a:r>
              <a:rPr lang="en-US" sz="2400" dirty="0" smtClean="0">
                <a:latin typeface="Liberation Serif" panose="02020603050405020304" pitchFamily="18" charset="0"/>
              </a:rPr>
              <a:t>The Northeast has become China’s “Rust Belt.”</a:t>
            </a:r>
          </a:p>
          <a:p>
            <a:pPr eaLnBrk="1" hangingPunct="1"/>
            <a:r>
              <a:rPr lang="en-US" sz="2400" dirty="0" smtClean="0">
                <a:latin typeface="Liberation Serif" panose="02020603050405020304" pitchFamily="18" charset="0"/>
              </a:rPr>
              <a:t>Today, the Chinese government is pushing industrialization into the interior of the country, with new investment flowing into poorer parts of the central and western portions of the country.</a:t>
            </a:r>
          </a:p>
        </p:txBody>
      </p:sp>
      <p:sp>
        <p:nvSpPr>
          <p:cNvPr id="4" name="Title 2"/>
          <p:cNvSpPr txBox="1">
            <a:spLocks/>
          </p:cNvSpPr>
          <p:nvPr/>
        </p:nvSpPr>
        <p:spPr>
          <a:xfrm>
            <a:off x="685800" y="1477962"/>
            <a:ext cx="6553200" cy="80803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2800" b="1" dirty="0" smtClean="0">
                <a:latin typeface="Liberation Serif" panose="02020603050405020304" pitchFamily="18" charset="0"/>
              </a:rPr>
              <a:t>The Chinese Juggernaut</a:t>
            </a:r>
          </a:p>
        </p:txBody>
      </p:sp>
      <p:sp>
        <p:nvSpPr>
          <p:cNvPr id="5" name="Title 4"/>
          <p:cNvSpPr txBox="1">
            <a:spLocks/>
          </p:cNvSpPr>
          <p:nvPr/>
        </p:nvSpPr>
        <p:spPr bwMode="auto">
          <a:xfrm>
            <a:off x="685800" y="381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Liberation Serif" panose="02020603050405020304" pitchFamily="18" charset="0"/>
              </a:rPr>
              <a:t>New Centers of Industrial Activity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3"/>
          <p:cNvSpPr>
            <a:spLocks noGrp="1"/>
          </p:cNvSpPr>
          <p:nvPr>
            <p:ph idx="1"/>
          </p:nvPr>
        </p:nvSpPr>
        <p:spPr>
          <a:xfrm>
            <a:off x="685800" y="2332037"/>
            <a:ext cx="8229600" cy="3535363"/>
          </a:xfrm>
        </p:spPr>
        <p:txBody>
          <a:bodyPr/>
          <a:lstStyle/>
          <a:p>
            <a:pPr eaLnBrk="1" hangingPunct="1"/>
            <a:r>
              <a:rPr lang="en-US" sz="2400" dirty="0" smtClean="0">
                <a:latin typeface="Liberation Serif" panose="02020603050405020304" pitchFamily="18" charset="0"/>
              </a:rPr>
              <a:t>BRICS: </a:t>
            </a:r>
            <a:r>
              <a:rPr lang="it-IT" sz="2400" dirty="0" smtClean="0">
                <a:latin typeface="Liberation Serif" panose="02020603050405020304" pitchFamily="18" charset="0"/>
              </a:rPr>
              <a:t>Brazil, Russia, India, China, and </a:t>
            </a:r>
            <a:r>
              <a:rPr lang="en-US" sz="2400" dirty="0" smtClean="0">
                <a:latin typeface="Liberation Serif" panose="02020603050405020304" pitchFamily="18" charset="0"/>
              </a:rPr>
              <a:t>South Africa; these countries are evidence of a shift in global economic power away from the traditional economic core.</a:t>
            </a:r>
          </a:p>
          <a:p>
            <a:pPr eaLnBrk="1" hangingPunct="1"/>
            <a:r>
              <a:rPr lang="en-US" sz="2400" dirty="0" smtClean="0">
                <a:latin typeface="Liberation Serif" panose="02020603050405020304" pitchFamily="18" charset="0"/>
              </a:rPr>
              <a:t>India has recently become the world’s sixth largest economy.</a:t>
            </a:r>
          </a:p>
          <a:p>
            <a:pPr eaLnBrk="1" hangingPunct="1"/>
            <a:r>
              <a:rPr lang="en-US" sz="2400" dirty="0" smtClean="0">
                <a:latin typeface="Liberation Serif" panose="02020603050405020304" pitchFamily="18" charset="0"/>
              </a:rPr>
              <a:t>India has no major oil reserves, so it must spend heavily on oil energy.</a:t>
            </a:r>
          </a:p>
          <a:p>
            <a:pPr eaLnBrk="1" hangingPunct="1"/>
            <a:endParaRPr lang="en-US" dirty="0" smtClean="0"/>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6" name="Title 2"/>
          <p:cNvSpPr txBox="1">
            <a:spLocks/>
          </p:cNvSpPr>
          <p:nvPr/>
        </p:nvSpPr>
        <p:spPr>
          <a:xfrm>
            <a:off x="685800" y="1477962"/>
            <a:ext cx="6553200" cy="80803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2800" b="1" dirty="0" smtClean="0">
                <a:latin typeface="Liberation Serif" panose="02020603050405020304" pitchFamily="18" charset="0"/>
              </a:rPr>
              <a:t>The Chinese Juggernaut</a:t>
            </a:r>
          </a:p>
        </p:txBody>
      </p:sp>
      <p:sp>
        <p:nvSpPr>
          <p:cNvPr id="7" name="Title 4"/>
          <p:cNvSpPr txBox="1">
            <a:spLocks/>
          </p:cNvSpPr>
          <p:nvPr/>
        </p:nvSpPr>
        <p:spPr bwMode="auto">
          <a:xfrm>
            <a:off x="685800" y="381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Liberation Serif" panose="02020603050405020304" pitchFamily="18" charset="0"/>
              </a:rPr>
              <a:t>New Centers of Industrial Activity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0"/>
            <a:ext cx="8229600" cy="1477963"/>
          </a:xfrm>
        </p:spPr>
        <p:txBody>
          <a:bodyPr/>
          <a:lstStyle/>
          <a:p>
            <a:pPr eaLnBrk="1" hangingPunct="1"/>
            <a:r>
              <a:rPr lang="en-US" dirty="0" smtClean="0">
                <a:latin typeface="Liberation Serif" panose="02020603050405020304" pitchFamily="18" charset="0"/>
              </a:rPr>
              <a:t>Chapter 12: </a:t>
            </a:r>
            <a:br>
              <a:rPr lang="en-US" dirty="0" smtClean="0">
                <a:latin typeface="Liberation Serif" panose="02020603050405020304" pitchFamily="18" charset="0"/>
              </a:rPr>
            </a:br>
            <a:r>
              <a:rPr lang="en-US" dirty="0" smtClean="0">
                <a:latin typeface="Liberation Serif" panose="02020603050405020304" pitchFamily="18" charset="0"/>
              </a:rPr>
              <a:t>Industry and Services</a:t>
            </a:r>
          </a:p>
        </p:txBody>
      </p:sp>
      <p:sp>
        <p:nvSpPr>
          <p:cNvPr id="5" name="Footer Placeholder 4"/>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grpSp>
        <p:nvGrpSpPr>
          <p:cNvPr id="7" name="Group 6"/>
          <p:cNvGrpSpPr/>
          <p:nvPr/>
        </p:nvGrpSpPr>
        <p:grpSpPr>
          <a:xfrm>
            <a:off x="1828800" y="1676400"/>
            <a:ext cx="5283200" cy="4239399"/>
            <a:chOff x="3657600" y="1981200"/>
            <a:chExt cx="5283200" cy="4239399"/>
          </a:xfrm>
        </p:grpSpPr>
        <p:pic>
          <p:nvPicPr>
            <p:cNvPr id="15362" name="Picture 2" descr="http://www.conceptcaching.com/ccache_img/0412551_0412551-R1-E027.jpg">
              <a:hlinkClick r:id="rId3"/>
            </p:cNvPr>
            <p:cNvPicPr>
              <a:picLocks noChangeAspect="1" noChangeArrowheads="1"/>
            </p:cNvPicPr>
            <p:nvPr/>
          </p:nvPicPr>
          <p:blipFill>
            <a:blip r:embed="rId4" cstate="email"/>
            <a:srcRect/>
            <a:stretch>
              <a:fillRect/>
            </a:stretch>
          </p:blipFill>
          <p:spPr bwMode="auto">
            <a:xfrm>
              <a:off x="3657600" y="1981200"/>
              <a:ext cx="5283200" cy="3962400"/>
            </a:xfrm>
            <a:prstGeom prst="rect">
              <a:avLst/>
            </a:prstGeom>
            <a:noFill/>
            <a:ln w="9525">
              <a:noFill/>
              <a:miter lim="800000"/>
              <a:headEnd/>
              <a:tailEnd/>
            </a:ln>
          </p:spPr>
        </p:pic>
        <p:sp>
          <p:nvSpPr>
            <p:cNvPr id="6" name="TextBox 5"/>
            <p:cNvSpPr txBox="1"/>
            <p:nvPr/>
          </p:nvSpPr>
          <p:spPr>
            <a:xfrm>
              <a:off x="4648200" y="5943600"/>
              <a:ext cx="4267200" cy="276999"/>
            </a:xfrm>
            <a:prstGeom prst="rect">
              <a:avLst/>
            </a:prstGeom>
            <a:noFill/>
          </p:spPr>
          <p:txBody>
            <a:bodyPr wrap="square" rtlCol="0">
              <a:spAutoFit/>
            </a:bodyPr>
            <a:lstStyle/>
            <a:p>
              <a:pPr algn="r"/>
              <a:r>
                <a:rPr lang="en-US" sz="1200" dirty="0" smtClean="0">
                  <a:latin typeface="Liberation Serif" panose="02020603050405020304" pitchFamily="18" charset="0"/>
                  <a:cs typeface="Liberation Serif" panose="02020603050405020304" pitchFamily="18" charset="0"/>
                </a:rPr>
                <a:t>© Barbara Weightman</a:t>
              </a:r>
              <a:endParaRPr lang="en-US" sz="1200" dirty="0">
                <a:latin typeface="Liberation Serif" panose="02020603050405020304" pitchFamily="18" charset="0"/>
                <a:cs typeface="Liberation Serif" panose="02020603050405020304" pitchFamily="18" charset="0"/>
              </a:endParaRPr>
            </a:p>
          </p:txBody>
        </p:sp>
      </p:grpSp>
      <p:sp>
        <p:nvSpPr>
          <p:cNvPr id="4" name="Rectangle 3"/>
          <p:cNvSpPr/>
          <p:nvPr/>
        </p:nvSpPr>
        <p:spPr>
          <a:xfrm>
            <a:off x="1828800" y="1676400"/>
            <a:ext cx="4572000" cy="646331"/>
          </a:xfrm>
          <a:prstGeom prst="rect">
            <a:avLst/>
          </a:prstGeom>
        </p:spPr>
        <p:txBody>
          <a:bodyPr>
            <a:spAutoFit/>
          </a:bodyPr>
          <a:lstStyle/>
          <a:p>
            <a:r>
              <a:rPr lang="en-US" b="1" dirty="0" smtClean="0">
                <a:solidFill>
                  <a:schemeClr val="bg1">
                    <a:lumMod val="85000"/>
                  </a:schemeClr>
                </a:solidFill>
                <a:effectLst>
                  <a:outerShdw blurRad="38100" dist="38100" dir="2700000" algn="tl">
                    <a:srgbClr val="000000">
                      <a:alpha val="43137"/>
                    </a:srgbClr>
                  </a:outerShdw>
                </a:effectLst>
                <a:latin typeface="Liberation Serif" panose="02020603050405020304" pitchFamily="18" charset="0"/>
                <a:cs typeface="Liberation Serif" panose="02020603050405020304" pitchFamily="18" charset="0"/>
              </a:rPr>
              <a:t>Concept Caching: Bicycle Use and Production in China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332037"/>
            <a:ext cx="8229600" cy="4525963"/>
          </a:xfrm>
        </p:spPr>
        <p:txBody>
          <a:bodyPr/>
          <a:lstStyle/>
          <a:p>
            <a:pPr eaLnBrk="1" hangingPunct="1"/>
            <a:r>
              <a:rPr lang="en-US" sz="2800" dirty="0" smtClean="0">
                <a:latin typeface="Liberation Serif" panose="02020603050405020304" pitchFamily="18" charset="0"/>
              </a:rPr>
              <a:t>It has been suggested that a combination of technological changes and developments in the global economy have reduced the significance of location and made place differences increasingly insignificant.</a:t>
            </a:r>
          </a:p>
          <a:p>
            <a:pPr eaLnBrk="1" hangingPunct="1"/>
            <a:r>
              <a:rPr lang="en-US" sz="2800" dirty="0" smtClean="0">
                <a:latin typeface="Liberation Serif" panose="02020603050405020304" pitchFamily="18" charset="0"/>
              </a:rPr>
              <a:t>What is needed is a greater understanding of how places have changed as a result of new production methods, new corporate structures, and new patterns of industry.</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7" name="Title 2"/>
          <p:cNvSpPr txBox="1">
            <a:spLocks/>
          </p:cNvSpPr>
          <p:nvPr/>
        </p:nvSpPr>
        <p:spPr>
          <a:xfrm>
            <a:off x="685800" y="1477962"/>
            <a:ext cx="6553200" cy="80803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2800" b="1" dirty="0" smtClean="0">
                <a:latin typeface="Liberation Serif" panose="02020603050405020304" pitchFamily="18" charset="0"/>
              </a:rPr>
              <a:t>Where From Here?</a:t>
            </a:r>
          </a:p>
        </p:txBody>
      </p:sp>
      <p:sp>
        <p:nvSpPr>
          <p:cNvPr id="8" name="Title 4"/>
          <p:cNvSpPr txBox="1">
            <a:spLocks/>
          </p:cNvSpPr>
          <p:nvPr/>
        </p:nvSpPr>
        <p:spPr bwMode="auto">
          <a:xfrm>
            <a:off x="685800" y="381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Liberation Serif" panose="02020603050405020304" pitchFamily="18" charset="0"/>
              </a:rPr>
              <a:t>New Centers of Industrial Activity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3"/>
          <p:cNvSpPr>
            <a:spLocks noGrp="1"/>
          </p:cNvSpPr>
          <p:nvPr>
            <p:ph type="title"/>
          </p:nvPr>
        </p:nvSpPr>
        <p:spPr>
          <a:xfrm>
            <a:off x="457200" y="274638"/>
            <a:ext cx="8229600" cy="1143000"/>
          </a:xfrm>
        </p:spPr>
        <p:txBody>
          <a:bodyPr/>
          <a:lstStyle/>
          <a:p>
            <a:pPr eaLnBrk="1" hangingPunct="1"/>
            <a:r>
              <a:rPr lang="en-US" dirty="0" smtClean="0">
                <a:latin typeface="Liberation Serif" panose="02020603050405020304" pitchFamily="18" charset="0"/>
              </a:rPr>
              <a:t>Key Question</a:t>
            </a:r>
          </a:p>
        </p:txBody>
      </p:sp>
      <p:sp>
        <p:nvSpPr>
          <p:cNvPr id="2" name="Content Placeholder 1"/>
          <p:cNvSpPr>
            <a:spLocks noGrp="1"/>
          </p:cNvSpPr>
          <p:nvPr>
            <p:ph sz="half" idx="1"/>
          </p:nvPr>
        </p:nvSpPr>
        <p:spPr>
          <a:xfrm>
            <a:off x="457200" y="1600200"/>
            <a:ext cx="4038600" cy="3798888"/>
          </a:xfrm>
        </p:spPr>
        <p:txBody>
          <a:bodyPr/>
          <a:lstStyle/>
          <a:p>
            <a:pPr marL="0" indent="0" eaLnBrk="1" hangingPunct="1">
              <a:buFont typeface="Arial" charset="0"/>
              <a:buNone/>
              <a:defRPr/>
            </a:pPr>
            <a:endParaRPr lang="en-US" dirty="0" smtClean="0">
              <a:latin typeface="Liberation Serif" panose="02020603050405020304" pitchFamily="18" charset="0"/>
            </a:endParaRPr>
          </a:p>
          <a:p>
            <a:pPr eaLnBrk="1" hangingPunct="1">
              <a:defRPr/>
            </a:pPr>
            <a:endParaRPr lang="en-US" dirty="0">
              <a:latin typeface="Liberation Serif" panose="02020603050405020304" pitchFamily="18" charset="0"/>
            </a:endParaRPr>
          </a:p>
          <a:p>
            <a:pPr eaLnBrk="1" hangingPunct="1">
              <a:defRPr/>
            </a:pPr>
            <a:endParaRPr lang="en-US" dirty="0" smtClean="0">
              <a:latin typeface="Liberation Serif" panose="02020603050405020304" pitchFamily="18" charset="0"/>
            </a:endParaRPr>
          </a:p>
          <a:p>
            <a:pPr eaLnBrk="1" hangingPunct="1">
              <a:defRPr/>
            </a:pPr>
            <a:endParaRPr lang="en-US" dirty="0">
              <a:latin typeface="Liberation Serif" panose="02020603050405020304" pitchFamily="18" charset="0"/>
            </a:endParaRPr>
          </a:p>
          <a:p>
            <a:pPr marL="0" indent="0" eaLnBrk="1" hangingPunct="1">
              <a:buFont typeface="Arial" charset="0"/>
              <a:buNone/>
              <a:defRPr/>
            </a:pPr>
            <a:endParaRPr lang="en-US" dirty="0" smtClean="0">
              <a:latin typeface="Liberation Serif" panose="02020603050405020304" pitchFamily="18" charset="0"/>
            </a:endParaRPr>
          </a:p>
          <a:p>
            <a:pPr marL="0" indent="0" eaLnBrk="1" hangingPunct="1">
              <a:buFont typeface="Arial" charset="0"/>
              <a:buNone/>
              <a:defRPr/>
            </a:pPr>
            <a:endParaRPr lang="en-US" dirty="0">
              <a:latin typeface="Liberation Serif" panose="02020603050405020304" pitchFamily="18" charset="0"/>
            </a:endParaRPr>
          </a:p>
          <a:p>
            <a:pPr eaLnBrk="1" hangingPunct="1">
              <a:defRPr/>
            </a:pPr>
            <a:endParaRPr lang="en-US" dirty="0" smtClean="0">
              <a:latin typeface="Liberation Serif" panose="02020603050405020304" pitchFamily="18" charset="0"/>
            </a:endParaRPr>
          </a:p>
          <a:p>
            <a:pPr eaLnBrk="1" hangingPunct="1">
              <a:defRPr/>
            </a:pPr>
            <a:endParaRPr lang="en-US" dirty="0">
              <a:latin typeface="Liberation Serif" panose="02020603050405020304" pitchFamily="18" charset="0"/>
            </a:endParaRPr>
          </a:p>
          <a:p>
            <a:pPr marL="0" indent="0" eaLnBrk="1" hangingPunct="1">
              <a:buFont typeface="Arial" charset="0"/>
              <a:buNone/>
              <a:defRPr/>
            </a:pPr>
            <a:endParaRPr lang="en-US" dirty="0" smtClean="0">
              <a:latin typeface="Liberation Serif" panose="02020603050405020304" pitchFamily="18" charset="0"/>
            </a:endParaRPr>
          </a:p>
        </p:txBody>
      </p:sp>
      <p:sp>
        <p:nvSpPr>
          <p:cNvPr id="65539" name="TextBox 8"/>
          <p:cNvSpPr txBox="1">
            <a:spLocks noChangeArrowheads="1"/>
          </p:cNvSpPr>
          <p:nvPr/>
        </p:nvSpPr>
        <p:spPr bwMode="auto">
          <a:xfrm>
            <a:off x="647700" y="2133600"/>
            <a:ext cx="7848600" cy="1754326"/>
          </a:xfrm>
          <a:prstGeom prst="rect">
            <a:avLst/>
          </a:prstGeom>
          <a:noFill/>
          <a:ln w="9525">
            <a:noFill/>
            <a:miter lim="800000"/>
            <a:headEnd/>
            <a:tailEnd/>
          </a:ln>
        </p:spPr>
        <p:txBody>
          <a:bodyPr wrap="square">
            <a:spAutoFit/>
          </a:bodyPr>
          <a:lstStyle/>
          <a:p>
            <a:pPr algn="ctr"/>
            <a:r>
              <a:rPr lang="en-US" sz="3600" dirty="0">
                <a:latin typeface="Liberation Serif" panose="02020603050405020304" pitchFamily="18" charset="0"/>
                <a:cs typeface="Liberation Serif" panose="02020603050405020304" pitchFamily="18" charset="0"/>
              </a:rPr>
              <a:t>How </a:t>
            </a:r>
            <a:r>
              <a:rPr lang="en-US" sz="3600" dirty="0" smtClean="0">
                <a:latin typeface="Liberation Serif" panose="02020603050405020304" pitchFamily="18" charset="0"/>
                <a:cs typeface="Liberation Serif" panose="02020603050405020304" pitchFamily="18" charset="0"/>
              </a:rPr>
              <a:t>have deindustrialization and the rise of service industries altered the economic geography of production?</a:t>
            </a:r>
            <a:endParaRPr lang="en-US" sz="3600" dirty="0">
              <a:latin typeface="Liberation Serif" panose="02020603050405020304" pitchFamily="18" charset="0"/>
              <a:cs typeface="Liberation Serif" panose="02020603050405020304" pitchFamily="18" charset="0"/>
            </a:endParaRPr>
          </a:p>
        </p:txBody>
      </p:sp>
      <p:sp>
        <p:nvSpPr>
          <p:cNvPr id="5" name="Footer Placeholder 4"/>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2" name="Content Placeholder 1"/>
          <p:cNvSpPr>
            <a:spLocks noGrp="1"/>
          </p:cNvSpPr>
          <p:nvPr>
            <p:ph idx="4294967295"/>
          </p:nvPr>
        </p:nvSpPr>
        <p:spPr>
          <a:xfrm>
            <a:off x="457200" y="2971800"/>
            <a:ext cx="8229600" cy="3333750"/>
          </a:xfrm>
        </p:spPr>
        <p:txBody>
          <a:bodyPr/>
          <a:lstStyle/>
          <a:p>
            <a:pPr marL="282575" indent="-282575" eaLnBrk="1" hangingPunct="1">
              <a:spcBef>
                <a:spcPts val="0"/>
              </a:spcBef>
              <a:spcAft>
                <a:spcPts val="600"/>
              </a:spcAft>
            </a:pPr>
            <a:r>
              <a:rPr lang="en-US" sz="2400" dirty="0" smtClean="0">
                <a:latin typeface="Liberation Serif" panose="02020603050405020304" pitchFamily="18" charset="0"/>
              </a:rPr>
              <a:t>Service industries (tertiary industries) encompass the range of services that are found in modern societies.</a:t>
            </a:r>
          </a:p>
          <a:p>
            <a:pPr marL="282575" indent="-282575" eaLnBrk="1" hangingPunct="1">
              <a:spcBef>
                <a:spcPts val="0"/>
              </a:spcBef>
              <a:spcAft>
                <a:spcPts val="600"/>
              </a:spcAft>
            </a:pPr>
            <a:r>
              <a:rPr lang="en-US" sz="2400" i="1" dirty="0" smtClean="0">
                <a:latin typeface="Liberation Serif" panose="02020603050405020304" pitchFamily="18" charset="0"/>
              </a:rPr>
              <a:t>Quaternary industries: </a:t>
            </a:r>
            <a:r>
              <a:rPr lang="en-US" sz="2400" dirty="0" smtClean="0">
                <a:latin typeface="Liberation Serif" panose="02020603050405020304" pitchFamily="18" charset="0"/>
              </a:rPr>
              <a:t>the collection, processing, and manipulation of information and capital.</a:t>
            </a:r>
          </a:p>
          <a:p>
            <a:pPr marL="282575" indent="-282575" eaLnBrk="1" hangingPunct="1">
              <a:spcBef>
                <a:spcPts val="0"/>
              </a:spcBef>
              <a:spcAft>
                <a:spcPts val="600"/>
              </a:spcAft>
            </a:pPr>
            <a:r>
              <a:rPr lang="en-US" sz="2400" i="1" dirty="0" err="1" smtClean="0">
                <a:latin typeface="Liberation Serif" panose="02020603050405020304" pitchFamily="18" charset="0"/>
              </a:rPr>
              <a:t>Quinary</a:t>
            </a:r>
            <a:r>
              <a:rPr lang="en-US" sz="2400" i="1" dirty="0" smtClean="0">
                <a:latin typeface="Liberation Serif" panose="02020603050405020304" pitchFamily="18" charset="0"/>
              </a:rPr>
              <a:t> industries: </a:t>
            </a:r>
            <a:r>
              <a:rPr lang="en-US" sz="2400" dirty="0" smtClean="0">
                <a:latin typeface="Liberation Serif" panose="02020603050405020304" pitchFamily="18" charset="0"/>
              </a:rPr>
              <a:t>activities that facilitate complex decision making and the advancement of human capacities.</a:t>
            </a:r>
          </a:p>
        </p:txBody>
      </p:sp>
      <p:sp>
        <p:nvSpPr>
          <p:cNvPr id="4" name="TextBox 3"/>
          <p:cNvSpPr txBox="1"/>
          <p:nvPr/>
        </p:nvSpPr>
        <p:spPr>
          <a:xfrm>
            <a:off x="304800" y="386477"/>
            <a:ext cx="8610600" cy="1569660"/>
          </a:xfrm>
          <a:prstGeom prst="rect">
            <a:avLst/>
          </a:prstGeom>
          <a:noFill/>
        </p:spPr>
        <p:txBody>
          <a:bodyPr wrap="square" rtlCol="0">
            <a:spAutoFit/>
          </a:bodyPr>
          <a:lstStyle/>
          <a:p>
            <a:pPr algn="ctr"/>
            <a:r>
              <a:rPr lang="en-US" sz="3200" b="1" dirty="0" smtClean="0">
                <a:latin typeface="Liberation Serif" panose="02020603050405020304" pitchFamily="18" charset="0"/>
                <a:cs typeface="Liberation Serif" panose="02020603050405020304" pitchFamily="18" charset="0"/>
              </a:rPr>
              <a:t>Key Question: </a:t>
            </a:r>
            <a:r>
              <a:rPr lang="en-US" sz="3200" dirty="0" smtClean="0">
                <a:latin typeface="Liberation Serif" panose="02020603050405020304" pitchFamily="18" charset="0"/>
                <a:cs typeface="Liberation Serif" panose="02020603050405020304" pitchFamily="18" charset="0"/>
              </a:rPr>
              <a:t>How Have Deindustrialization and </a:t>
            </a:r>
            <a:r>
              <a:rPr lang="en-US" sz="3200" dirty="0">
                <a:latin typeface="Liberation Serif" panose="02020603050405020304" pitchFamily="18" charset="0"/>
                <a:cs typeface="Liberation Serif" panose="02020603050405020304" pitchFamily="18" charset="0"/>
              </a:rPr>
              <a:t>the </a:t>
            </a:r>
            <a:r>
              <a:rPr lang="en-US" sz="3200" dirty="0" smtClean="0">
                <a:latin typeface="Liberation Serif" panose="02020603050405020304" pitchFamily="18" charset="0"/>
                <a:cs typeface="Liberation Serif" panose="02020603050405020304" pitchFamily="18" charset="0"/>
              </a:rPr>
              <a:t>Rise of Service Industries Altered the Economic Geography of Production?</a:t>
            </a:r>
            <a:endParaRPr lang="en-US" sz="1600"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Box 4"/>
          <p:cNvSpPr txBox="1">
            <a:spLocks noChangeArrowheads="1"/>
          </p:cNvSpPr>
          <p:nvPr/>
        </p:nvSpPr>
        <p:spPr bwMode="auto">
          <a:xfrm>
            <a:off x="2724150" y="3427413"/>
            <a:ext cx="3810000" cy="646112"/>
          </a:xfrm>
          <a:prstGeom prst="rect">
            <a:avLst/>
          </a:prstGeom>
          <a:noFill/>
          <a:ln w="9525">
            <a:noFill/>
            <a:miter lim="800000"/>
            <a:headEnd/>
            <a:tailEnd/>
          </a:ln>
        </p:spPr>
        <p:txBody>
          <a:bodyPr>
            <a:spAutoFit/>
          </a:bodyPr>
          <a:lstStyle/>
          <a:p>
            <a:r>
              <a:rPr lang="en-US" i="1" dirty="0">
                <a:solidFill>
                  <a:schemeClr val="bg1"/>
                </a:solidFill>
                <a:latin typeface="Liberation Serif" panose="02020603050405020304" pitchFamily="18" charset="0"/>
                <a:cs typeface="Liberation Serif" panose="02020603050405020304" pitchFamily="18" charset="0"/>
              </a:rPr>
              <a:t>Concept Caching:</a:t>
            </a:r>
          </a:p>
          <a:p>
            <a:r>
              <a:rPr lang="en-US" i="1" dirty="0">
                <a:solidFill>
                  <a:schemeClr val="bg1"/>
                </a:solidFill>
                <a:latin typeface="Liberation Serif" panose="02020603050405020304" pitchFamily="18" charset="0"/>
                <a:cs typeface="Liberation Serif" panose="02020603050405020304" pitchFamily="18" charset="0"/>
              </a:rPr>
              <a:t>Mount Vesuvius</a:t>
            </a:r>
          </a:p>
        </p:txBody>
      </p:sp>
      <p:sp>
        <p:nvSpPr>
          <p:cNvPr id="67586" name="Title 6"/>
          <p:cNvSpPr>
            <a:spLocks noGrp="1"/>
          </p:cNvSpPr>
          <p:nvPr>
            <p:ph type="title"/>
          </p:nvPr>
        </p:nvSpPr>
        <p:spPr>
          <a:xfrm>
            <a:off x="457200" y="381000"/>
            <a:ext cx="8229600" cy="1143000"/>
          </a:xfrm>
        </p:spPr>
        <p:txBody>
          <a:bodyPr/>
          <a:lstStyle/>
          <a:p>
            <a:pPr algn="l" eaLnBrk="1" hangingPunct="1"/>
            <a:r>
              <a:rPr lang="en-US" sz="3200" b="1" dirty="0" smtClean="0">
                <a:latin typeface="Liberation Serif" panose="02020603050405020304" pitchFamily="18" charset="0"/>
              </a:rPr>
              <a:t>Geographical Dimensions of the </a:t>
            </a:r>
            <a:br>
              <a:rPr lang="en-US" sz="3200" b="1" dirty="0" smtClean="0">
                <a:latin typeface="Liberation Serif" panose="02020603050405020304" pitchFamily="18" charset="0"/>
              </a:rPr>
            </a:br>
            <a:r>
              <a:rPr lang="en-US" sz="3200" b="1" dirty="0" smtClean="0">
                <a:latin typeface="Liberation Serif" panose="02020603050405020304" pitchFamily="18" charset="0"/>
              </a:rPr>
              <a:t>Service Economy</a:t>
            </a:r>
          </a:p>
        </p:txBody>
      </p:sp>
      <p:sp>
        <p:nvSpPr>
          <p:cNvPr id="8" name="Content Placeholder 7"/>
          <p:cNvSpPr>
            <a:spLocks noGrp="1"/>
          </p:cNvSpPr>
          <p:nvPr>
            <p:ph idx="1"/>
          </p:nvPr>
        </p:nvSpPr>
        <p:spPr>
          <a:xfrm>
            <a:off x="152400" y="1600200"/>
            <a:ext cx="8763000" cy="4956175"/>
          </a:xfrm>
        </p:spPr>
        <p:txBody>
          <a:bodyPr/>
          <a:lstStyle/>
          <a:p>
            <a:pPr eaLnBrk="1" hangingPunct="1">
              <a:defRPr/>
            </a:pPr>
            <a:r>
              <a:rPr lang="en-US" sz="2800" dirty="0">
                <a:latin typeface="Liberation Serif" panose="02020603050405020304" pitchFamily="18" charset="0"/>
              </a:rPr>
              <a:t>Deindustrialization did little </a:t>
            </a:r>
            <a:r>
              <a:rPr lang="en-US" sz="2800" dirty="0" smtClean="0">
                <a:latin typeface="Liberation Serif" panose="02020603050405020304" pitchFamily="18" charset="0"/>
              </a:rPr>
              <a:t>to change </a:t>
            </a:r>
            <a:r>
              <a:rPr lang="en-US" sz="2800" dirty="0">
                <a:latin typeface="Liberation Serif" panose="02020603050405020304" pitchFamily="18" charset="0"/>
              </a:rPr>
              <a:t>the basic </a:t>
            </a:r>
            <a:r>
              <a:rPr lang="en-US" sz="2800" dirty="0" smtClean="0">
                <a:latin typeface="Liberation Serif" panose="02020603050405020304" pitchFamily="18" charset="0"/>
              </a:rPr>
              <a:t>disparities </a:t>
            </a:r>
            <a:r>
              <a:rPr lang="en-US" sz="2800" dirty="0">
                <a:latin typeface="Liberation Serif" panose="02020603050405020304" pitchFamily="18" charset="0"/>
              </a:rPr>
              <a:t>between core and </a:t>
            </a:r>
            <a:r>
              <a:rPr lang="en-US" sz="2800" dirty="0" smtClean="0">
                <a:latin typeface="Liberation Serif" panose="02020603050405020304" pitchFamily="18" charset="0"/>
              </a:rPr>
              <a:t>periphery that </a:t>
            </a:r>
            <a:r>
              <a:rPr lang="en-US" sz="2800" dirty="0">
                <a:latin typeface="Liberation Serif" panose="02020603050405020304" pitchFamily="18" charset="0"/>
              </a:rPr>
              <a:t>have long characterized the global </a:t>
            </a:r>
            <a:r>
              <a:rPr lang="en-US" sz="2800" dirty="0" smtClean="0">
                <a:latin typeface="Liberation Serif" panose="02020603050405020304" pitchFamily="18" charset="0"/>
              </a:rPr>
              <a:t>economy.</a:t>
            </a:r>
          </a:p>
          <a:p>
            <a:pPr eaLnBrk="1" hangingPunct="1">
              <a:defRPr/>
            </a:pPr>
            <a:r>
              <a:rPr lang="en-US" sz="2800" dirty="0" smtClean="0">
                <a:latin typeface="Liberation Serif" panose="02020603050405020304" pitchFamily="18" charset="0"/>
              </a:rPr>
              <a:t>The </a:t>
            </a:r>
            <a:r>
              <a:rPr lang="en-US" sz="2800" dirty="0">
                <a:latin typeface="Liberation Serif" panose="02020603050405020304" pitchFamily="18" charset="0"/>
              </a:rPr>
              <a:t>industrial zone of the </a:t>
            </a:r>
            <a:r>
              <a:rPr lang="en-US" sz="2800" dirty="0" smtClean="0">
                <a:latin typeface="Liberation Serif" panose="02020603050405020304" pitchFamily="18" charset="0"/>
              </a:rPr>
              <a:t>northeastern United </a:t>
            </a:r>
            <a:r>
              <a:rPr lang="en-US" sz="2800" dirty="0">
                <a:latin typeface="Liberation Serif" panose="02020603050405020304" pitchFamily="18" charset="0"/>
              </a:rPr>
              <a:t>States (around the Great Lakes) lost much of </a:t>
            </a:r>
            <a:r>
              <a:rPr lang="en-US" sz="2800" dirty="0" smtClean="0">
                <a:latin typeface="Liberation Serif" panose="02020603050405020304" pitchFamily="18" charset="0"/>
              </a:rPr>
              <a:t>its </a:t>
            </a:r>
            <a:r>
              <a:rPr lang="en-US" sz="2800" dirty="0">
                <a:latin typeface="Liberation Serif" panose="02020603050405020304" pitchFamily="18" charset="0"/>
              </a:rPr>
              <a:t>industrial </a:t>
            </a:r>
            <a:r>
              <a:rPr lang="en-US" sz="2800" dirty="0" smtClean="0">
                <a:latin typeface="Liberation Serif" panose="02020603050405020304" pitchFamily="18" charset="0"/>
              </a:rPr>
              <a:t>base and is now commonly called the </a:t>
            </a:r>
            <a:r>
              <a:rPr lang="en-US" sz="2800" b="1" dirty="0" smtClean="0">
                <a:latin typeface="Liberation Serif" panose="02020603050405020304" pitchFamily="18" charset="0"/>
              </a:rPr>
              <a:t>Rust Belt</a:t>
            </a:r>
            <a:r>
              <a:rPr lang="en-US" sz="2800" dirty="0" smtClean="0">
                <a:latin typeface="Liberation Serif" panose="02020603050405020304" pitchFamily="18" charset="0"/>
              </a:rPr>
              <a:t>.</a:t>
            </a:r>
          </a:p>
          <a:p>
            <a:pPr eaLnBrk="1" hangingPunct="1">
              <a:defRPr/>
            </a:pPr>
            <a:r>
              <a:rPr lang="en-US" sz="2800" b="1" dirty="0" smtClean="0">
                <a:latin typeface="Liberation Serif" panose="02020603050405020304" pitchFamily="18" charset="0"/>
              </a:rPr>
              <a:t>The Sun Belt </a:t>
            </a:r>
            <a:r>
              <a:rPr lang="en-US" sz="2800" dirty="0" smtClean="0">
                <a:latin typeface="Liberation Serif" panose="02020603050405020304" pitchFamily="18" charset="0"/>
              </a:rPr>
              <a:t>is a secondary </a:t>
            </a:r>
            <a:r>
              <a:rPr lang="en-US" sz="2800" dirty="0">
                <a:latin typeface="Liberation Serif" panose="02020603050405020304" pitchFamily="18" charset="0"/>
              </a:rPr>
              <a:t>industrial </a:t>
            </a:r>
            <a:r>
              <a:rPr lang="en-US" sz="2800" dirty="0" smtClean="0">
                <a:latin typeface="Liberation Serif" panose="02020603050405020304" pitchFamily="18" charset="0"/>
              </a:rPr>
              <a:t>region that has </a:t>
            </a:r>
            <a:r>
              <a:rPr lang="en-US" sz="2800" dirty="0">
                <a:latin typeface="Liberation Serif" panose="02020603050405020304" pitchFamily="18" charset="0"/>
              </a:rPr>
              <a:t>made the transition to a viable service </a:t>
            </a:r>
            <a:r>
              <a:rPr lang="en-US" sz="2800" dirty="0" smtClean="0">
                <a:latin typeface="Liberation Serif" panose="02020603050405020304" pitchFamily="18" charset="0"/>
              </a:rPr>
              <a:t>economy fairly successfully.</a:t>
            </a:r>
            <a:endParaRPr lang="en-US" sz="2800" b="1" dirty="0">
              <a:latin typeface="Liberation Serif" panose="02020603050405020304" pitchFamily="18" charset="0"/>
              <a:cs typeface="Liberation Serif" panose="02020603050405020304" pitchFamily="18" charset="0"/>
            </a:endParaRPr>
          </a:p>
        </p:txBody>
      </p:sp>
      <p:sp>
        <p:nvSpPr>
          <p:cNvPr id="5" name="Footer Placeholder 4"/>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2" name="Content Placeholder 1"/>
          <p:cNvSpPr>
            <a:spLocks noGrp="1"/>
          </p:cNvSpPr>
          <p:nvPr>
            <p:ph idx="4294967295"/>
          </p:nvPr>
        </p:nvSpPr>
        <p:spPr>
          <a:xfrm>
            <a:off x="457200" y="1708150"/>
            <a:ext cx="8229600" cy="4845050"/>
          </a:xfrm>
        </p:spPr>
        <p:txBody>
          <a:bodyPr/>
          <a:lstStyle/>
          <a:p>
            <a:pPr marL="0" indent="0" algn="ctr" eaLnBrk="1" hangingPunct="1">
              <a:buFont typeface="Arial" charset="0"/>
              <a:buNone/>
              <a:defRPr/>
            </a:pPr>
            <a:endParaRPr lang="en-US" sz="2400" dirty="0" smtClean="0">
              <a:latin typeface="Liberation Serif" panose="02020603050405020304" pitchFamily="18" charset="0"/>
            </a:endParaRPr>
          </a:p>
          <a:p>
            <a:pPr eaLnBrk="1" hangingPunct="1">
              <a:defRPr/>
            </a:pPr>
            <a:r>
              <a:rPr lang="en-US" sz="2400" dirty="0" smtClean="0">
                <a:latin typeface="Liberation Serif" panose="02020603050405020304" pitchFamily="18" charset="0"/>
              </a:rPr>
              <a:t>Technologies such as GIS can help to model the best locations for new businesses, office complexes, government centers, or transportation connections.</a:t>
            </a:r>
          </a:p>
          <a:p>
            <a:pPr eaLnBrk="1" hangingPunct="1">
              <a:defRPr/>
            </a:pPr>
            <a:r>
              <a:rPr lang="en-US" sz="2400" dirty="0" smtClean="0">
                <a:latin typeface="Liberation Serif" panose="02020603050405020304" pitchFamily="18" charset="0"/>
              </a:rPr>
              <a:t>Major retailers change the economic prospects and physical landscapes of the places where their headquarters are located.  Ex.: </a:t>
            </a:r>
            <a:r>
              <a:rPr lang="en-US" sz="2400" dirty="0" err="1" smtClean="0">
                <a:latin typeface="Liberation Serif" panose="02020603050405020304" pitchFamily="18" charset="0"/>
              </a:rPr>
              <a:t>Walmart</a:t>
            </a:r>
            <a:endParaRPr lang="en-US" sz="2400" dirty="0" smtClean="0">
              <a:latin typeface="Liberation Serif" panose="02020603050405020304" pitchFamily="18" charset="0"/>
            </a:endParaRPr>
          </a:p>
          <a:p>
            <a:pPr eaLnBrk="1" hangingPunct="1">
              <a:defRPr/>
            </a:pPr>
            <a:r>
              <a:rPr lang="en-US" sz="2400" dirty="0" smtClean="0">
                <a:latin typeface="Liberation Serif" panose="02020603050405020304" pitchFamily="18" charset="0"/>
              </a:rPr>
              <a:t>The locational influences on quaternary services are more diverse.</a:t>
            </a:r>
          </a:p>
          <a:p>
            <a:pPr eaLnBrk="1" hangingPunct="1">
              <a:defRPr/>
            </a:pPr>
            <a:r>
              <a:rPr lang="en-US" sz="2400" dirty="0" smtClean="0">
                <a:latin typeface="Liberation Serif" panose="02020603050405020304" pitchFamily="18" charset="0"/>
              </a:rPr>
              <a:t>Those who work in the </a:t>
            </a:r>
            <a:r>
              <a:rPr lang="en-US" sz="2400" dirty="0" err="1" smtClean="0">
                <a:latin typeface="Liberation Serif" panose="02020603050405020304" pitchFamily="18" charset="0"/>
              </a:rPr>
              <a:t>quinary</a:t>
            </a:r>
            <a:r>
              <a:rPr lang="en-US" sz="2400" dirty="0" smtClean="0">
                <a:latin typeface="Liberation Serif" panose="02020603050405020304" pitchFamily="18" charset="0"/>
              </a:rPr>
              <a:t> sector tend to be concentrated around governmental seats, universities, and corporate headquarters.</a:t>
            </a:r>
          </a:p>
        </p:txBody>
      </p:sp>
      <p:sp>
        <p:nvSpPr>
          <p:cNvPr id="69634" name="TextBox 3"/>
          <p:cNvSpPr txBox="1">
            <a:spLocks noChangeArrowheads="1"/>
          </p:cNvSpPr>
          <p:nvPr/>
        </p:nvSpPr>
        <p:spPr bwMode="auto">
          <a:xfrm>
            <a:off x="457200" y="1524000"/>
            <a:ext cx="7124700" cy="800219"/>
          </a:xfrm>
          <a:prstGeom prst="rect">
            <a:avLst/>
          </a:prstGeom>
          <a:noFill/>
          <a:ln w="9525">
            <a:noFill/>
            <a:miter lim="800000"/>
            <a:headEnd/>
            <a:tailEnd/>
          </a:ln>
        </p:spPr>
        <p:txBody>
          <a:bodyPr wrap="square">
            <a:spAutoFit/>
          </a:bodyPr>
          <a:lstStyle/>
          <a:p>
            <a:r>
              <a:rPr lang="en-US" sz="2800" b="1" dirty="0">
                <a:latin typeface="Liberation Serif" panose="02020603050405020304" pitchFamily="18" charset="0"/>
                <a:cs typeface="Liberation Serif" panose="02020603050405020304" pitchFamily="18" charset="0"/>
              </a:rPr>
              <a:t>New Patterns of Economic Activity</a:t>
            </a:r>
          </a:p>
          <a:p>
            <a:pPr algn="ctr"/>
            <a:endParaRPr lang="en-US" dirty="0">
              <a:latin typeface="Liberation Serif" panose="02020603050405020304" pitchFamily="18" charset="0"/>
              <a:cs typeface="Liberation Serif" panose="02020603050405020304" pitchFamily="18" charset="0"/>
            </a:endParaRPr>
          </a:p>
        </p:txBody>
      </p:sp>
      <p:sp>
        <p:nvSpPr>
          <p:cNvPr id="5" name="Title 6"/>
          <p:cNvSpPr txBox="1">
            <a:spLocks/>
          </p:cNvSpPr>
          <p:nvPr/>
        </p:nvSpPr>
        <p:spPr>
          <a:xfrm>
            <a:off x="457200" y="38100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Liberation Serif" panose="02020603050405020304" pitchFamily="18" charset="0"/>
              </a:rPr>
              <a:t>Geographical Dimensions of the </a:t>
            </a:r>
            <a:br>
              <a:rPr lang="en-US" sz="3200" b="1" dirty="0" smtClean="0">
                <a:latin typeface="Liberation Serif" panose="02020603050405020304" pitchFamily="18" charset="0"/>
              </a:rPr>
            </a:br>
            <a:r>
              <a:rPr lang="en-US" sz="3200" b="1" dirty="0" smtClean="0">
                <a:latin typeface="Liberation Serif" panose="02020603050405020304" pitchFamily="18" charset="0"/>
              </a:rPr>
              <a:t>Service Economy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381000"/>
            <a:ext cx="6629400" cy="884238"/>
          </a:xfrm>
        </p:spPr>
        <p:txBody>
          <a:bodyPr/>
          <a:lstStyle/>
          <a:p>
            <a:pPr algn="l" eaLnBrk="1" hangingPunct="1"/>
            <a:r>
              <a:rPr lang="en-US" sz="3200" b="1" dirty="0" smtClean="0">
                <a:latin typeface="Liberation Serif" panose="02020603050405020304" pitchFamily="18" charset="0"/>
              </a:rPr>
              <a:t>High-Technology Clusters</a:t>
            </a:r>
          </a:p>
        </p:txBody>
      </p:sp>
      <p:sp>
        <p:nvSpPr>
          <p:cNvPr id="72706" name="Content Placeholder 2"/>
          <p:cNvSpPr>
            <a:spLocks noGrp="1"/>
          </p:cNvSpPr>
          <p:nvPr>
            <p:ph idx="1"/>
          </p:nvPr>
        </p:nvSpPr>
        <p:spPr/>
        <p:txBody>
          <a:bodyPr/>
          <a:lstStyle/>
          <a:p>
            <a:pPr marL="0" indent="0" eaLnBrk="1" hangingPunct="1">
              <a:buFont typeface="Arial" charset="0"/>
              <a:buNone/>
            </a:pPr>
            <a:endParaRPr lang="en-US" dirty="0" smtClean="0">
              <a:latin typeface="Liberation Serif" panose="02020603050405020304" pitchFamily="18" charset="0"/>
            </a:endParaRPr>
          </a:p>
          <a:p>
            <a:pPr marL="0" indent="0" eaLnBrk="1" hangingPunct="1">
              <a:buFont typeface="Arial" charset="0"/>
              <a:buNone/>
            </a:pPr>
            <a:r>
              <a:rPr lang="en-US" dirty="0" smtClean="0">
                <a:latin typeface="Liberation Serif" panose="02020603050405020304" pitchFamily="18" charset="0"/>
              </a:rPr>
              <a:t>                </a:t>
            </a:r>
          </a:p>
        </p:txBody>
      </p:sp>
      <p:sp>
        <p:nvSpPr>
          <p:cNvPr id="72707" name="TextBox 9"/>
          <p:cNvSpPr txBox="1">
            <a:spLocks noChangeArrowheads="1"/>
          </p:cNvSpPr>
          <p:nvPr/>
        </p:nvSpPr>
        <p:spPr bwMode="auto">
          <a:xfrm>
            <a:off x="457200" y="1291710"/>
            <a:ext cx="8229600" cy="5124479"/>
          </a:xfrm>
          <a:prstGeom prst="rect">
            <a:avLst/>
          </a:prstGeom>
          <a:noFill/>
          <a:ln w="9525">
            <a:noFill/>
            <a:miter lim="800000"/>
            <a:headEnd/>
            <a:tailEnd/>
          </a:ln>
        </p:spPr>
        <p:txBody>
          <a:bodyPr wrap="square">
            <a:spAutoFit/>
          </a:bodyPr>
          <a:lstStyle/>
          <a:p>
            <a:pPr marL="342900" indent="-342900">
              <a:spcAft>
                <a:spcPts val="600"/>
              </a:spcAft>
              <a:buFont typeface="Arial" charset="0"/>
              <a:buChar char="•"/>
            </a:pPr>
            <a:r>
              <a:rPr lang="en-US" sz="2400" dirty="0">
                <a:latin typeface="Liberation Serif" panose="02020603050405020304" pitchFamily="18" charset="0"/>
                <a:cs typeface="Liberation Serif" panose="02020603050405020304" pitchFamily="18" charset="0"/>
              </a:rPr>
              <a:t>The goal of a high-technology corridor is to attract designers of computers, semiconductors, telecommunications, sophisticated medical equipment, </a:t>
            </a:r>
            <a:r>
              <a:rPr lang="en-US" sz="2400" dirty="0" smtClean="0">
                <a:latin typeface="Liberation Serif" panose="02020603050405020304" pitchFamily="18" charset="0"/>
                <a:cs typeface="Liberation Serif" panose="02020603050405020304" pitchFamily="18" charset="0"/>
              </a:rPr>
              <a:t>etc. Ex.: </a:t>
            </a:r>
            <a:r>
              <a:rPr lang="en-US" sz="2400" dirty="0">
                <a:latin typeface="Liberation Serif" panose="02020603050405020304" pitchFamily="18" charset="0"/>
                <a:cs typeface="Liberation Serif" panose="02020603050405020304" pitchFamily="18" charset="0"/>
              </a:rPr>
              <a:t>California’s Silicon Valley</a:t>
            </a:r>
          </a:p>
          <a:p>
            <a:pPr marL="342900" indent="-342900">
              <a:spcAft>
                <a:spcPts val="600"/>
              </a:spcAft>
              <a:buFont typeface="Arial" charset="0"/>
              <a:buChar char="•"/>
            </a:pPr>
            <a:r>
              <a:rPr lang="en-US" sz="2400" b="1" dirty="0">
                <a:latin typeface="Liberation Serif" panose="02020603050405020304" pitchFamily="18" charset="0"/>
                <a:cs typeface="Liberation Serif" panose="02020603050405020304" pitchFamily="18" charset="0"/>
              </a:rPr>
              <a:t>Growth </a:t>
            </a:r>
            <a:r>
              <a:rPr lang="en-US" sz="2400" b="1" dirty="0" smtClean="0">
                <a:latin typeface="Liberation Serif" panose="02020603050405020304" pitchFamily="18" charset="0"/>
                <a:cs typeface="Liberation Serif" panose="02020603050405020304" pitchFamily="18" charset="0"/>
              </a:rPr>
              <a:t>pole </a:t>
            </a:r>
            <a:r>
              <a:rPr lang="en-US" sz="2400" dirty="0">
                <a:latin typeface="Liberation Serif" panose="02020603050405020304" pitchFamily="18" charset="0"/>
                <a:cs typeface="Liberation Serif" panose="02020603050405020304" pitchFamily="18" charset="0"/>
              </a:rPr>
              <a:t>spurred economic development in the surrounding </a:t>
            </a:r>
            <a:r>
              <a:rPr lang="en-US" sz="2400" dirty="0" smtClean="0">
                <a:latin typeface="Liberation Serif" panose="02020603050405020304" pitchFamily="18" charset="0"/>
                <a:cs typeface="Liberation Serif" panose="02020603050405020304" pitchFamily="18" charset="0"/>
              </a:rPr>
              <a:t>area.</a:t>
            </a:r>
            <a:endParaRPr lang="en-US" sz="2400" dirty="0">
              <a:latin typeface="Liberation Serif" panose="02020603050405020304" pitchFamily="18" charset="0"/>
              <a:cs typeface="Liberation Serif" panose="02020603050405020304" pitchFamily="18" charset="0"/>
            </a:endParaRPr>
          </a:p>
          <a:p>
            <a:pPr marL="342900" indent="-342900">
              <a:spcAft>
                <a:spcPts val="600"/>
              </a:spcAft>
              <a:buFont typeface="Arial" charset="0"/>
              <a:buChar char="•"/>
            </a:pPr>
            <a:r>
              <a:rPr lang="en-US" sz="2400" b="1" dirty="0" err="1">
                <a:latin typeface="Liberation Serif" panose="02020603050405020304" pitchFamily="18" charset="0"/>
                <a:cs typeface="Liberation Serif" panose="02020603050405020304" pitchFamily="18" charset="0"/>
              </a:rPr>
              <a:t>Technopole</a:t>
            </a:r>
            <a:r>
              <a:rPr lang="en-US" sz="2400" b="1" dirty="0">
                <a:latin typeface="Liberation Serif" panose="02020603050405020304" pitchFamily="18" charset="0"/>
                <a:cs typeface="Liberation Serif" panose="02020603050405020304" pitchFamily="18" charset="0"/>
              </a:rPr>
              <a:t>:</a:t>
            </a:r>
            <a:r>
              <a:rPr lang="en-US" sz="2400" dirty="0">
                <a:latin typeface="Liberation Serif" panose="02020603050405020304" pitchFamily="18" charset="0"/>
                <a:cs typeface="Liberation Serif" panose="02020603050405020304" pitchFamily="18" charset="0"/>
              </a:rPr>
              <a:t> an area planned for high technology where agglomeration built on a synergy among technological companies </a:t>
            </a:r>
            <a:r>
              <a:rPr lang="en-US" sz="2400" dirty="0" smtClean="0">
                <a:latin typeface="Liberation Serif" panose="02020603050405020304" pitchFamily="18" charset="0"/>
                <a:cs typeface="Liberation Serif" panose="02020603050405020304" pitchFamily="18" charset="0"/>
              </a:rPr>
              <a:t>occurs.</a:t>
            </a:r>
            <a:endParaRPr lang="en-US" sz="2400" dirty="0">
              <a:latin typeface="Liberation Serif" panose="02020603050405020304" pitchFamily="18" charset="0"/>
              <a:cs typeface="Liberation Serif" panose="02020603050405020304" pitchFamily="18" charset="0"/>
            </a:endParaRPr>
          </a:p>
          <a:p>
            <a:pPr marL="342900" indent="-342900">
              <a:spcAft>
                <a:spcPts val="600"/>
              </a:spcAft>
              <a:buFont typeface="Arial" charset="0"/>
              <a:buChar char="•"/>
            </a:pPr>
            <a:r>
              <a:rPr lang="en-US" sz="2400" dirty="0">
                <a:latin typeface="Liberation Serif" panose="02020603050405020304" pitchFamily="18" charset="0"/>
                <a:cs typeface="Liberation Serif" panose="02020603050405020304" pitchFamily="18" charset="0"/>
              </a:rPr>
              <a:t>High-technology industries have become such an important symbol of the postindustrial world that local, regional, and national governments often </a:t>
            </a:r>
            <a:r>
              <a:rPr lang="en-US" sz="2400" dirty="0" smtClean="0">
                <a:latin typeface="Liberation Serif" panose="02020603050405020304" pitchFamily="18" charset="0"/>
                <a:cs typeface="Liberation Serif" panose="02020603050405020304" pitchFamily="18" charset="0"/>
              </a:rPr>
              <a:t>aggressively pursue firms </a:t>
            </a:r>
            <a:r>
              <a:rPr lang="en-US" sz="2400" dirty="0">
                <a:latin typeface="Liberation Serif" panose="02020603050405020304" pitchFamily="18" charset="0"/>
                <a:cs typeface="Liberation Serif" panose="02020603050405020304" pitchFamily="18" charset="0"/>
              </a:rPr>
              <a:t>in this </a:t>
            </a:r>
            <a:r>
              <a:rPr lang="en-US" sz="2400" dirty="0" smtClean="0">
                <a:latin typeface="Liberation Serif" panose="02020603050405020304" pitchFamily="18" charset="0"/>
                <a:cs typeface="Liberation Serif" panose="02020603050405020304" pitchFamily="18" charset="0"/>
              </a:rPr>
              <a:t>sector.</a:t>
            </a:r>
            <a:endParaRPr lang="en-US" sz="2400" b="1" dirty="0">
              <a:latin typeface="Liberation Serif" panose="02020603050405020304" pitchFamily="18" charset="0"/>
              <a:cs typeface="Liberation Serif" panose="02020603050405020304" pitchFamily="18" charset="0"/>
            </a:endParaRPr>
          </a:p>
        </p:txBody>
      </p:sp>
      <p:sp>
        <p:nvSpPr>
          <p:cNvPr id="5" name="Footer Placeholder 4"/>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Content Placeholder 3"/>
          <p:cNvSpPr>
            <a:spLocks noGrp="1"/>
          </p:cNvSpPr>
          <p:nvPr>
            <p:ph idx="1"/>
          </p:nvPr>
        </p:nvSpPr>
        <p:spPr>
          <a:xfrm>
            <a:off x="876301" y="5181600"/>
            <a:ext cx="7211740" cy="1219200"/>
          </a:xfrm>
        </p:spPr>
        <p:txBody>
          <a:bodyPr/>
          <a:lstStyle/>
          <a:p>
            <a:pPr marL="0" indent="0" eaLnBrk="1" hangingPunct="1">
              <a:buNone/>
            </a:pPr>
            <a:r>
              <a:rPr lang="en-US" sz="1600" b="1" dirty="0" smtClean="0">
                <a:latin typeface="Liberation Serif" panose="02020603050405020304" pitchFamily="18" charset="0"/>
                <a:cs typeface="Liberation Serif" panose="02020603050405020304" pitchFamily="18" charset="0"/>
              </a:rPr>
              <a:t>Figure </a:t>
            </a:r>
            <a:r>
              <a:rPr lang="en-US" sz="1600" b="1" dirty="0">
                <a:cs typeface="Liberation Serif" panose="02020603050405020304" pitchFamily="18" charset="0"/>
              </a:rPr>
              <a:t>12.25 </a:t>
            </a:r>
            <a:endParaRPr lang="en-US" sz="1600" b="1" dirty="0" smtClean="0">
              <a:cs typeface="Liberation Serif" panose="02020603050405020304" pitchFamily="18" charset="0"/>
            </a:endParaRPr>
          </a:p>
          <a:p>
            <a:pPr marL="0" indent="0" eaLnBrk="1" hangingPunct="1">
              <a:buNone/>
            </a:pPr>
            <a:r>
              <a:rPr lang="en-US" sz="1600" b="1" dirty="0" smtClean="0">
                <a:cs typeface="Liberation Serif" panose="02020603050405020304" pitchFamily="18" charset="0"/>
              </a:rPr>
              <a:t>Plano-Richardson</a:t>
            </a:r>
            <a:r>
              <a:rPr lang="en-US" sz="1600" b="1" dirty="0">
                <a:cs typeface="Liberation Serif" panose="02020603050405020304" pitchFamily="18" charset="0"/>
              </a:rPr>
              <a:t>, Texas. </a:t>
            </a:r>
            <a:r>
              <a:rPr lang="en-US" sz="1600" dirty="0">
                <a:cs typeface="Liberation Serif" panose="02020603050405020304" pitchFamily="18" charset="0"/>
              </a:rPr>
              <a:t>The Plano-Richardson Telecom Corridor is located</a:t>
            </a:r>
          </a:p>
          <a:p>
            <a:pPr marL="0" indent="0" eaLnBrk="1" hangingPunct="1">
              <a:buNone/>
            </a:pPr>
            <a:r>
              <a:rPr lang="en-US" sz="1600" dirty="0">
                <a:cs typeface="Liberation Serif" panose="02020603050405020304" pitchFamily="18" charset="0"/>
              </a:rPr>
              <a:t>just north of Dallas and is home to telecom corporate headquarters, such as</a:t>
            </a:r>
          </a:p>
          <a:p>
            <a:pPr marL="0" indent="0" eaLnBrk="1" hangingPunct="1">
              <a:buNone/>
            </a:pPr>
            <a:r>
              <a:rPr lang="en-US" sz="1600" dirty="0">
                <a:cs typeface="Liberation Serif" panose="02020603050405020304" pitchFamily="18" charset="0"/>
              </a:rPr>
              <a:t>Electronic Data Systems Corporation’s headquarters in this photograph</a:t>
            </a:r>
            <a:endParaRPr lang="en-US" sz="1600" dirty="0" smtClean="0">
              <a:cs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405" y="360256"/>
            <a:ext cx="6894723" cy="472926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Box 4"/>
          <p:cNvSpPr txBox="1">
            <a:spLocks noChangeArrowheads="1"/>
          </p:cNvSpPr>
          <p:nvPr/>
        </p:nvSpPr>
        <p:spPr bwMode="auto">
          <a:xfrm>
            <a:off x="400050" y="391180"/>
            <a:ext cx="8458200" cy="584776"/>
          </a:xfrm>
          <a:prstGeom prst="rect">
            <a:avLst/>
          </a:prstGeom>
          <a:noFill/>
          <a:ln w="9525">
            <a:noFill/>
            <a:miter lim="800000"/>
            <a:headEnd/>
            <a:tailEnd/>
          </a:ln>
        </p:spPr>
        <p:txBody>
          <a:bodyPr>
            <a:spAutoFit/>
          </a:bodyPr>
          <a:lstStyle/>
          <a:p>
            <a:r>
              <a:rPr lang="en-US" sz="3200" b="1" dirty="0">
                <a:latin typeface="Liberation Serif" panose="02020603050405020304" pitchFamily="18" charset="0"/>
                <a:cs typeface="Liberation Serif" panose="02020603050405020304" pitchFamily="18" charset="0"/>
              </a:rPr>
              <a:t>Tourism Services</a:t>
            </a:r>
          </a:p>
        </p:txBody>
      </p:sp>
      <p:sp>
        <p:nvSpPr>
          <p:cNvPr id="6" name="TextBox 5"/>
          <p:cNvSpPr txBox="1"/>
          <p:nvPr/>
        </p:nvSpPr>
        <p:spPr>
          <a:xfrm>
            <a:off x="400050" y="1319748"/>
            <a:ext cx="8362950" cy="3539430"/>
          </a:xfrm>
          <a:prstGeom prst="rect">
            <a:avLst/>
          </a:prstGeom>
          <a:noFill/>
        </p:spPr>
        <p:txBody>
          <a:bodyPr wrap="square">
            <a:spAutoFit/>
          </a:bodyPr>
          <a:lstStyle/>
          <a:p>
            <a:pPr marL="457200" indent="-457200">
              <a:buFont typeface="Arial" pitchFamily="34" charset="0"/>
              <a:buChar char="•"/>
              <a:defRPr/>
            </a:pPr>
            <a:r>
              <a:rPr lang="en-US" sz="2800" dirty="0">
                <a:latin typeface="Liberation Serif" panose="02020603050405020304" pitchFamily="18" charset="0"/>
                <a:cs typeface="Liberation Serif" panose="02020603050405020304" pitchFamily="18" charset="0"/>
              </a:rPr>
              <a:t>The tourism boom began in the global economic core as incomes and leisure time increased for a rapidly expanding segment of the </a:t>
            </a:r>
            <a:r>
              <a:rPr lang="en-US" sz="2800" dirty="0" smtClean="0">
                <a:latin typeface="Liberation Serif" panose="02020603050405020304" pitchFamily="18" charset="0"/>
                <a:cs typeface="Liberation Serif" panose="02020603050405020304" pitchFamily="18" charset="0"/>
              </a:rPr>
              <a:t>population.</a:t>
            </a:r>
            <a:endParaRPr lang="en-US" sz="2800" dirty="0">
              <a:latin typeface="Liberation Serif" panose="02020603050405020304" pitchFamily="18" charset="0"/>
              <a:cs typeface="Liberation Serif" panose="02020603050405020304" pitchFamily="18" charset="0"/>
            </a:endParaRPr>
          </a:p>
          <a:p>
            <a:pPr marL="457200" indent="-457200">
              <a:buFont typeface="Arial" pitchFamily="34" charset="0"/>
              <a:buChar char="•"/>
              <a:defRPr/>
            </a:pPr>
            <a:r>
              <a:rPr lang="en-US" sz="2800" dirty="0">
                <a:latin typeface="Liberation Serif" panose="02020603050405020304" pitchFamily="18" charset="0"/>
                <a:cs typeface="Liberation Serif" panose="02020603050405020304" pitchFamily="18" charset="0"/>
              </a:rPr>
              <a:t>Tourism is likely to continue to expand despite dips in travel at the beginning and end of the first decade of the twenty-first </a:t>
            </a:r>
            <a:r>
              <a:rPr lang="en-US" sz="2800" dirty="0" smtClean="0">
                <a:latin typeface="Liberation Serif" panose="02020603050405020304" pitchFamily="18" charset="0"/>
                <a:cs typeface="Liberation Serif" panose="02020603050405020304" pitchFamily="18" charset="0"/>
              </a:rPr>
              <a:t>century.</a:t>
            </a:r>
            <a:endParaRPr lang="en-US" sz="2800" dirty="0">
              <a:latin typeface="Liberation Serif" panose="02020603050405020304" pitchFamily="18" charset="0"/>
              <a:cs typeface="Liberation Serif" panose="02020603050405020304" pitchFamily="18" charset="0"/>
            </a:endParaRPr>
          </a:p>
          <a:p>
            <a:pPr marL="457200" indent="-457200">
              <a:buFont typeface="Arial" pitchFamily="34" charset="0"/>
              <a:buChar char="•"/>
              <a:defRPr/>
            </a:pPr>
            <a:r>
              <a:rPr lang="en-US" sz="2800" dirty="0">
                <a:latin typeface="Liberation Serif" panose="02020603050405020304" pitchFamily="18" charset="0"/>
                <a:cs typeface="Liberation Serif" panose="02020603050405020304" pitchFamily="18" charset="0"/>
              </a:rPr>
              <a:t>The economic impacts of tourist-related development are far-</a:t>
            </a:r>
            <a:r>
              <a:rPr lang="en-US" sz="2800" dirty="0" smtClean="0">
                <a:latin typeface="Liberation Serif" panose="02020603050405020304" pitchFamily="18" charset="0"/>
                <a:cs typeface="Liberation Serif" panose="02020603050405020304" pitchFamily="18" charset="0"/>
              </a:rPr>
              <a:t>reaching.</a:t>
            </a:r>
            <a:endParaRPr lang="en-US" sz="2800" dirty="0">
              <a:latin typeface="Liberation Serif" panose="02020603050405020304" pitchFamily="18" charset="0"/>
              <a:cs typeface="Liberation Serif" panose="02020603050405020304" pitchFamily="18" charset="0"/>
            </a:endParaRPr>
          </a:p>
        </p:txBody>
      </p:sp>
      <p:sp>
        <p:nvSpPr>
          <p:cNvPr id="5" name="Footer Placeholder 4"/>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381000"/>
            <a:ext cx="7505700" cy="1143000"/>
          </a:xfrm>
        </p:spPr>
        <p:txBody>
          <a:bodyPr/>
          <a:lstStyle/>
          <a:p>
            <a:pPr algn="l" eaLnBrk="1" hangingPunct="1"/>
            <a:r>
              <a:rPr lang="en-US" sz="3200" b="1" dirty="0" smtClean="0">
                <a:latin typeface="Liberation Serif" panose="02020603050405020304" pitchFamily="18" charset="0"/>
              </a:rPr>
              <a:t>Place Vulnerabilities in a Service Economy</a:t>
            </a:r>
          </a:p>
        </p:txBody>
      </p:sp>
      <p:sp>
        <p:nvSpPr>
          <p:cNvPr id="3" name="Content Placeholder 2"/>
          <p:cNvSpPr>
            <a:spLocks noGrp="1"/>
          </p:cNvSpPr>
          <p:nvPr>
            <p:ph idx="1"/>
          </p:nvPr>
        </p:nvSpPr>
        <p:spPr>
          <a:xfrm>
            <a:off x="457200" y="1600200"/>
            <a:ext cx="8229600" cy="4953000"/>
          </a:xfrm>
        </p:spPr>
        <p:txBody>
          <a:bodyPr/>
          <a:lstStyle/>
          <a:p>
            <a:pPr eaLnBrk="1" hangingPunct="1">
              <a:spcBef>
                <a:spcPts val="0"/>
              </a:spcBef>
              <a:spcAft>
                <a:spcPts val="1200"/>
              </a:spcAft>
              <a:defRPr/>
            </a:pPr>
            <a:r>
              <a:rPr lang="en-US" sz="2600" dirty="0">
                <a:latin typeface="Liberation Serif" panose="02020603050405020304" pitchFamily="18" charset="0"/>
              </a:rPr>
              <a:t>Mechanization can </a:t>
            </a:r>
            <a:r>
              <a:rPr lang="en-US" sz="2600" dirty="0" smtClean="0">
                <a:latin typeface="Liberation Serif" panose="02020603050405020304" pitchFamily="18" charset="0"/>
              </a:rPr>
              <a:t>have </a:t>
            </a:r>
            <a:r>
              <a:rPr lang="en-US" sz="2600" dirty="0">
                <a:latin typeface="Liberation Serif" panose="02020603050405020304" pitchFamily="18" charset="0"/>
              </a:rPr>
              <a:t>a negative </a:t>
            </a:r>
            <a:r>
              <a:rPr lang="en-US" sz="2600" dirty="0" smtClean="0">
                <a:latin typeface="Liberation Serif" panose="02020603050405020304" pitchFamily="18" charset="0"/>
              </a:rPr>
              <a:t>impact on service jobs.</a:t>
            </a:r>
          </a:p>
          <a:p>
            <a:pPr eaLnBrk="1" hangingPunct="1">
              <a:spcBef>
                <a:spcPts val="0"/>
              </a:spcBef>
              <a:spcAft>
                <a:spcPts val="1200"/>
              </a:spcAft>
              <a:defRPr/>
            </a:pPr>
            <a:r>
              <a:rPr lang="en-US" sz="2600" dirty="0" smtClean="0">
                <a:latin typeface="Liberation Serif" panose="02020603050405020304" pitchFamily="18" charset="0"/>
              </a:rPr>
              <a:t>Places dominated </a:t>
            </a:r>
            <a:r>
              <a:rPr lang="en-US" sz="2600" dirty="0">
                <a:latin typeface="Liberation Serif" panose="02020603050405020304" pitchFamily="18" charset="0"/>
              </a:rPr>
              <a:t>by the service sector cannot exist without </a:t>
            </a:r>
            <a:r>
              <a:rPr lang="en-US" sz="2600" dirty="0" smtClean="0">
                <a:latin typeface="Liberation Serif" panose="02020603050405020304" pitchFamily="18" charset="0"/>
              </a:rPr>
              <a:t>extensive connections </a:t>
            </a:r>
            <a:r>
              <a:rPr lang="en-US" sz="2600" dirty="0">
                <a:latin typeface="Liberation Serif" panose="02020603050405020304" pitchFamily="18" charset="0"/>
              </a:rPr>
              <a:t>with other places because those living </a:t>
            </a:r>
            <a:r>
              <a:rPr lang="en-US" sz="2600" dirty="0" smtClean="0">
                <a:latin typeface="Liberation Serif" panose="02020603050405020304" pitchFamily="18" charset="0"/>
              </a:rPr>
              <a:t>in such </a:t>
            </a:r>
            <a:r>
              <a:rPr lang="en-US" sz="2600" dirty="0">
                <a:latin typeface="Liberation Serif" panose="02020603050405020304" pitchFamily="18" charset="0"/>
              </a:rPr>
              <a:t>places still need food and material </a:t>
            </a:r>
            <a:r>
              <a:rPr lang="en-US" sz="2600" dirty="0" smtClean="0">
                <a:latin typeface="Liberation Serif" panose="02020603050405020304" pitchFamily="18" charset="0"/>
              </a:rPr>
              <a:t>products.</a:t>
            </a:r>
          </a:p>
          <a:p>
            <a:pPr eaLnBrk="1" hangingPunct="1">
              <a:spcBef>
                <a:spcPts val="0"/>
              </a:spcBef>
              <a:spcAft>
                <a:spcPts val="1200"/>
              </a:spcAft>
              <a:defRPr/>
            </a:pPr>
            <a:r>
              <a:rPr lang="en-US" sz="2600" dirty="0">
                <a:latin typeface="Liberation Serif" panose="02020603050405020304" pitchFamily="18" charset="0"/>
              </a:rPr>
              <a:t>E</a:t>
            </a:r>
            <a:r>
              <a:rPr lang="en-US" sz="2600" dirty="0" smtClean="0">
                <a:latin typeface="Liberation Serif" panose="02020603050405020304" pitchFamily="18" charset="0"/>
              </a:rPr>
              <a:t>conomic decision making </a:t>
            </a:r>
            <a:r>
              <a:rPr lang="en-US" sz="2600" dirty="0">
                <a:latin typeface="Liberation Serif" panose="02020603050405020304" pitchFamily="18" charset="0"/>
              </a:rPr>
              <a:t>in a globalized economy can easily become </a:t>
            </a:r>
            <a:r>
              <a:rPr lang="en-US" sz="2600" dirty="0" smtClean="0">
                <a:latin typeface="Liberation Serif" panose="02020603050405020304" pitchFamily="18" charset="0"/>
              </a:rPr>
              <a:t>disconnected from </a:t>
            </a:r>
            <a:r>
              <a:rPr lang="en-US" sz="2600" dirty="0">
                <a:latin typeface="Liberation Serif" panose="02020603050405020304" pitchFamily="18" charset="0"/>
              </a:rPr>
              <a:t>the fate of individual places and </a:t>
            </a:r>
            <a:r>
              <a:rPr lang="en-US" sz="2600" dirty="0" smtClean="0">
                <a:latin typeface="Liberation Serif" panose="02020603050405020304" pitchFamily="18" charset="0"/>
              </a:rPr>
              <a:t>regions.</a:t>
            </a:r>
          </a:p>
          <a:p>
            <a:pPr eaLnBrk="1" hangingPunct="1">
              <a:spcBef>
                <a:spcPts val="0"/>
              </a:spcBef>
              <a:spcAft>
                <a:spcPts val="1200"/>
              </a:spcAft>
              <a:defRPr/>
            </a:pPr>
            <a:r>
              <a:rPr lang="en-US" sz="2600" dirty="0" smtClean="0">
                <a:latin typeface="Liberation Serif" panose="02020603050405020304" pitchFamily="18" charset="0"/>
              </a:rPr>
              <a:t>Ex.: the financial services industry</a:t>
            </a:r>
            <a:endParaRPr lang="en-US" sz="2600"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Content Placeholder 2"/>
          <p:cNvSpPr>
            <a:spLocks noGrp="1"/>
          </p:cNvSpPr>
          <p:nvPr>
            <p:ph idx="1"/>
          </p:nvPr>
        </p:nvSpPr>
        <p:spPr>
          <a:xfrm>
            <a:off x="457200" y="2209800"/>
            <a:ext cx="8229600" cy="4572000"/>
          </a:xfrm>
        </p:spPr>
        <p:txBody>
          <a:bodyPr/>
          <a:lstStyle/>
          <a:p>
            <a:pPr marL="0" indent="0" eaLnBrk="1" hangingPunct="1">
              <a:buNone/>
            </a:pPr>
            <a:r>
              <a:rPr lang="en-US" sz="2800" dirty="0" smtClean="0">
                <a:latin typeface="Liberation Serif" panose="02020603050405020304" pitchFamily="18" charset="0"/>
              </a:rPr>
              <a:t>How does a place change when deindustrialization occurs? Consider a place that has experienced deindustrialization, and research recent news articles on the Internet to find out how the economy of the place has changed since the loss of industry. What has happened to the place and its economy?</a:t>
            </a:r>
          </a:p>
        </p:txBody>
      </p:sp>
      <p:pic>
        <p:nvPicPr>
          <p:cNvPr id="78850" name="Picture 2"/>
          <p:cNvPicPr>
            <a:picLocks noChangeAspect="1" noChangeArrowheads="1"/>
          </p:cNvPicPr>
          <p:nvPr/>
        </p:nvPicPr>
        <p:blipFill>
          <a:blip r:embed="rId3" cstate="email"/>
          <a:srcRect/>
          <a:stretch>
            <a:fillRect/>
          </a:stretch>
        </p:blipFill>
        <p:spPr bwMode="auto">
          <a:xfrm>
            <a:off x="2286000" y="304800"/>
            <a:ext cx="4572000" cy="1447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52400" y="274638"/>
            <a:ext cx="8534400" cy="1143000"/>
          </a:xfrm>
        </p:spPr>
        <p:txBody>
          <a:bodyPr/>
          <a:lstStyle/>
          <a:p>
            <a:pPr eaLnBrk="1" hangingPunct="1"/>
            <a:r>
              <a:rPr lang="en-US" sz="3200" b="1" dirty="0" smtClean="0">
                <a:latin typeface="Liberation Serif" panose="02020603050405020304" pitchFamily="18" charset="0"/>
              </a:rPr>
              <a:t>Key </a:t>
            </a:r>
            <a:r>
              <a:rPr lang="en-US" sz="3200" b="1" dirty="0">
                <a:latin typeface="Liberation Serif" panose="02020603050405020304" pitchFamily="18" charset="0"/>
              </a:rPr>
              <a:t>Question</a:t>
            </a:r>
            <a:r>
              <a:rPr lang="en-US" sz="3200" dirty="0">
                <a:latin typeface="Liberation Serif" panose="02020603050405020304" pitchFamily="18" charset="0"/>
              </a:rPr>
              <a:t>: Where did the Industrial Revolution begin, and how did it diffuse</a:t>
            </a:r>
            <a:r>
              <a:rPr lang="en-US" sz="3200" dirty="0" smtClean="0">
                <a:latin typeface="Liberation Serif" panose="02020603050405020304" pitchFamily="18" charset="0"/>
              </a:rPr>
              <a:t>?</a:t>
            </a:r>
          </a:p>
        </p:txBody>
      </p:sp>
      <p:sp>
        <p:nvSpPr>
          <p:cNvPr id="19458" name="Rectangle 3"/>
          <p:cNvSpPr>
            <a:spLocks noGrp="1" noChangeArrowheads="1"/>
          </p:cNvSpPr>
          <p:nvPr>
            <p:ph idx="1"/>
          </p:nvPr>
        </p:nvSpPr>
        <p:spPr>
          <a:xfrm>
            <a:off x="457200" y="1828800"/>
            <a:ext cx="4103019" cy="4297363"/>
          </a:xfrm>
        </p:spPr>
        <p:txBody>
          <a:bodyPr/>
          <a:lstStyle/>
          <a:p>
            <a:pPr eaLnBrk="1" hangingPunct="1"/>
            <a:r>
              <a:rPr lang="en-US" sz="2400" dirty="0" smtClean="0">
                <a:latin typeface="Liberation Serif" panose="02020603050405020304" pitchFamily="18" charset="0"/>
              </a:rPr>
              <a:t>Eighteenth-century </a:t>
            </a:r>
            <a:r>
              <a:rPr lang="en-US" sz="2400" dirty="0">
                <a:latin typeface="Liberation Serif" panose="02020603050405020304" pitchFamily="18" charset="0"/>
              </a:rPr>
              <a:t>inventions brought new uses for known energy sources (coal) and new machines to improve efficiencies (steam engines).	</a:t>
            </a:r>
            <a:endParaRPr lang="en-US" sz="2400" dirty="0" smtClean="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1544" y="1575412"/>
            <a:ext cx="4353856" cy="4922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Box 4"/>
          <p:cNvSpPr txBox="1">
            <a:spLocks noChangeArrowheads="1"/>
          </p:cNvSpPr>
          <p:nvPr/>
        </p:nvSpPr>
        <p:spPr bwMode="auto">
          <a:xfrm>
            <a:off x="2724150" y="3427413"/>
            <a:ext cx="3810000" cy="646112"/>
          </a:xfrm>
          <a:prstGeom prst="rect">
            <a:avLst/>
          </a:prstGeom>
          <a:noFill/>
          <a:ln w="9525">
            <a:noFill/>
            <a:miter lim="800000"/>
            <a:headEnd/>
            <a:tailEnd/>
          </a:ln>
        </p:spPr>
        <p:txBody>
          <a:bodyPr>
            <a:spAutoFit/>
          </a:bodyPr>
          <a:lstStyle/>
          <a:p>
            <a:r>
              <a:rPr lang="en-US" i="1" dirty="0">
                <a:solidFill>
                  <a:schemeClr val="bg1"/>
                </a:solidFill>
                <a:latin typeface="Liberation Serif" panose="02020603050405020304" pitchFamily="18" charset="0"/>
                <a:cs typeface="Liberation Serif" panose="02020603050405020304" pitchFamily="18" charset="0"/>
              </a:rPr>
              <a:t>Concept Caching:</a:t>
            </a:r>
          </a:p>
          <a:p>
            <a:r>
              <a:rPr lang="en-US" i="1" dirty="0">
                <a:solidFill>
                  <a:schemeClr val="bg1"/>
                </a:solidFill>
                <a:latin typeface="Liberation Serif" panose="02020603050405020304" pitchFamily="18" charset="0"/>
                <a:cs typeface="Liberation Serif" panose="02020603050405020304" pitchFamily="18" charset="0"/>
              </a:rPr>
              <a:t>Mount Vesuvius</a:t>
            </a:r>
          </a:p>
        </p:txBody>
      </p:sp>
      <p:sp>
        <p:nvSpPr>
          <p:cNvPr id="67586" name="Title 6"/>
          <p:cNvSpPr>
            <a:spLocks noGrp="1"/>
          </p:cNvSpPr>
          <p:nvPr>
            <p:ph type="title"/>
          </p:nvPr>
        </p:nvSpPr>
        <p:spPr>
          <a:xfrm>
            <a:off x="457200" y="381000"/>
            <a:ext cx="8229600" cy="1143000"/>
          </a:xfrm>
        </p:spPr>
        <p:txBody>
          <a:bodyPr/>
          <a:lstStyle/>
          <a:p>
            <a:pPr algn="l" eaLnBrk="1" hangingPunct="1"/>
            <a:r>
              <a:rPr lang="en-US" sz="4000" dirty="0" smtClean="0">
                <a:latin typeface="Liberation Serif" panose="02020603050405020304" pitchFamily="18" charset="0"/>
              </a:rPr>
              <a:t>Additional Resources</a:t>
            </a:r>
          </a:p>
        </p:txBody>
      </p:sp>
      <p:sp>
        <p:nvSpPr>
          <p:cNvPr id="8" name="Content Placeholder 7"/>
          <p:cNvSpPr>
            <a:spLocks noGrp="1"/>
          </p:cNvSpPr>
          <p:nvPr>
            <p:ph idx="1"/>
          </p:nvPr>
        </p:nvSpPr>
        <p:spPr>
          <a:xfrm>
            <a:off x="152400" y="1600200"/>
            <a:ext cx="8763000" cy="4956175"/>
          </a:xfrm>
        </p:spPr>
        <p:txBody>
          <a:bodyPr/>
          <a:lstStyle/>
          <a:p>
            <a:pPr eaLnBrk="1" hangingPunct="1">
              <a:defRPr/>
            </a:pPr>
            <a:r>
              <a:rPr lang="en-US" sz="2800" dirty="0" smtClean="0"/>
              <a:t>Port of Rotterdam </a:t>
            </a:r>
            <a:r>
              <a:rPr lang="en-US" sz="2800" dirty="0">
                <a:hlinkClick r:id="rId3"/>
              </a:rPr>
              <a:t>http://www.portofrotterdam.com</a:t>
            </a:r>
            <a:endParaRPr lang="en-US" sz="2800" dirty="0"/>
          </a:p>
          <a:p>
            <a:pPr eaLnBrk="1" hangingPunct="1">
              <a:defRPr/>
            </a:pPr>
            <a:r>
              <a:rPr lang="en-US" sz="2800" dirty="0" smtClean="0"/>
              <a:t>Nike </a:t>
            </a:r>
            <a:r>
              <a:rPr lang="en-US" sz="2800" dirty="0" smtClean="0">
                <a:hlinkClick r:id="rId4"/>
              </a:rPr>
              <a:t>http</a:t>
            </a:r>
            <a:r>
              <a:rPr lang="en-US" sz="2800" dirty="0">
                <a:hlinkClick r:id="rId4"/>
              </a:rPr>
              <a:t>://</a:t>
            </a:r>
            <a:r>
              <a:rPr lang="en-US" sz="2800" dirty="0" smtClean="0">
                <a:hlinkClick r:id="rId4"/>
              </a:rPr>
              <a:t>www.nikebiz.com/company_overview</a:t>
            </a:r>
            <a:endParaRPr lang="en-US" sz="2800" dirty="0" smtClean="0"/>
          </a:p>
          <a:p>
            <a:pPr eaLnBrk="1" hangingPunct="1">
              <a:defRPr/>
            </a:pPr>
            <a:r>
              <a:rPr lang="en-US" sz="2800" dirty="0" smtClean="0"/>
              <a:t>Walmart’s </a:t>
            </a:r>
            <a:r>
              <a:rPr lang="en-US" sz="2800" dirty="0"/>
              <a:t>influence on Bentonville, </a:t>
            </a:r>
            <a:r>
              <a:rPr lang="en-US" sz="2800" dirty="0" smtClean="0"/>
              <a:t>Arkansas </a:t>
            </a:r>
            <a:r>
              <a:rPr lang="en-US" sz="2400" dirty="0" smtClean="0">
                <a:hlinkClick r:id="rId5"/>
              </a:rPr>
              <a:t>http</a:t>
            </a:r>
            <a:r>
              <a:rPr lang="en-US" sz="2400" dirty="0">
                <a:hlinkClick r:id="rId5"/>
              </a:rPr>
              <a:t>://www.pbs.org/wgbh/pages/frontline/shows/walmart</a:t>
            </a:r>
            <a:endParaRPr lang="en-US" sz="2400" dirty="0"/>
          </a:p>
          <a:p>
            <a:pPr eaLnBrk="1" hangingPunct="1">
              <a:defRPr/>
            </a:pPr>
            <a:endParaRPr lang="en-US" sz="2800" dirty="0" smtClean="0"/>
          </a:p>
          <a:p>
            <a:pPr eaLnBrk="1" hangingPunct="1">
              <a:defRPr/>
            </a:pPr>
            <a:r>
              <a:rPr lang="en-US" sz="2800" dirty="0" smtClean="0"/>
              <a:t>Additional Resources on Geography Education</a:t>
            </a:r>
          </a:p>
          <a:p>
            <a:pPr lvl="1" eaLnBrk="1" hangingPunct="1">
              <a:defRPr/>
            </a:pPr>
            <a:r>
              <a:rPr lang="en-US" dirty="0" smtClean="0">
                <a:hlinkClick r:id="rId6"/>
              </a:rPr>
              <a:t>Industry</a:t>
            </a:r>
            <a:r>
              <a:rPr lang="en-US" dirty="0" smtClean="0"/>
              <a:t>, </a:t>
            </a:r>
            <a:r>
              <a:rPr lang="en-US" dirty="0" smtClean="0">
                <a:hlinkClick r:id="rId7"/>
              </a:rPr>
              <a:t>Labor</a:t>
            </a:r>
            <a:r>
              <a:rPr lang="en-US" dirty="0" smtClean="0"/>
              <a:t>, </a:t>
            </a:r>
            <a:r>
              <a:rPr lang="en-US" dirty="0" smtClean="0">
                <a:hlinkClick r:id="rId8"/>
              </a:rPr>
              <a:t>Manufacturing</a:t>
            </a:r>
            <a:r>
              <a:rPr lang="en-US" dirty="0" smtClean="0"/>
              <a:t>, </a:t>
            </a:r>
            <a:r>
              <a:rPr lang="en-US" dirty="0" smtClean="0">
                <a:hlinkClick r:id="rId9"/>
              </a:rPr>
              <a:t>Globalization</a:t>
            </a:r>
            <a:r>
              <a:rPr lang="en-US" dirty="0" smtClean="0"/>
              <a:t>, </a:t>
            </a:r>
            <a:r>
              <a:rPr lang="en-US" dirty="0" smtClean="0">
                <a:hlinkClick r:id="rId10"/>
              </a:rPr>
              <a:t>Diffusion</a:t>
            </a:r>
            <a:r>
              <a:rPr lang="en-US" dirty="0" smtClean="0"/>
              <a:t>, </a:t>
            </a:r>
            <a:r>
              <a:rPr lang="en-US" dirty="0" smtClean="0">
                <a:hlinkClick r:id="rId11"/>
              </a:rPr>
              <a:t>Economic</a:t>
            </a:r>
            <a:r>
              <a:rPr lang="en-US" dirty="0" smtClean="0"/>
              <a:t>.</a:t>
            </a:r>
          </a:p>
        </p:txBody>
      </p:sp>
      <p:sp>
        <p:nvSpPr>
          <p:cNvPr id="5" name="Footer Placeholder 4"/>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extLst>
      <p:ext uri="{BB962C8B-B14F-4D97-AF65-F5344CB8AC3E}">
        <p14:creationId xmlns:p14="http://schemas.microsoft.com/office/powerpoint/2010/main" val="4063914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body" idx="4294967295"/>
          </p:nvPr>
        </p:nvSpPr>
        <p:spPr>
          <a:xfrm>
            <a:off x="609600" y="1057275"/>
            <a:ext cx="8229600" cy="5191125"/>
          </a:xfrm>
        </p:spPr>
        <p:txBody>
          <a:bodyPr/>
          <a:lstStyle/>
          <a:p>
            <a:pPr eaLnBrk="1" hangingPunct="1"/>
            <a:r>
              <a:rPr lang="en-US" sz="2400" dirty="0" smtClean="0">
                <a:latin typeface="Liberation Serif" panose="02020603050405020304" pitchFamily="18" charset="0"/>
              </a:rPr>
              <a:t>Manufacturing enabled the production of the steam engine and a variety of other products.</a:t>
            </a:r>
          </a:p>
          <a:p>
            <a:pPr eaLnBrk="1" hangingPunct="1"/>
            <a:r>
              <a:rPr lang="en-US" sz="2400" dirty="0" smtClean="0">
                <a:latin typeface="Liberation Serif" panose="02020603050405020304" pitchFamily="18" charset="0"/>
              </a:rPr>
              <a:t>An expanding trade network focused on Western Europe and brought wealth to those in a position to take advantage of changing circumstances.</a:t>
            </a:r>
          </a:p>
          <a:p>
            <a:pPr eaLnBrk="1" hangingPunct="1"/>
            <a:r>
              <a:rPr lang="en-US" sz="2400" dirty="0" smtClean="0">
                <a:latin typeface="Liberation Serif" panose="02020603050405020304" pitchFamily="18" charset="0"/>
              </a:rPr>
              <a:t>Railroad and steam ship heightened advantage.</a:t>
            </a:r>
          </a:p>
          <a:p>
            <a:pPr eaLnBrk="1" hangingPunct="1"/>
            <a:endParaRPr lang="en-US" sz="2400" dirty="0" smtClean="0">
              <a:latin typeface="Liberation Serif" panose="02020603050405020304" pitchFamily="18" charset="0"/>
            </a:endParaRPr>
          </a:p>
          <a:p>
            <a:pPr eaLnBrk="1" hangingPunct="1">
              <a:lnSpc>
                <a:spcPct val="90000"/>
              </a:lnSpc>
              <a:buFont typeface="Wingdings" pitchFamily="2" charset="2"/>
              <a:buNone/>
            </a:pPr>
            <a:r>
              <a:rPr lang="en-US" dirty="0" smtClean="0">
                <a:latin typeface="Liberation Serif" panose="02020603050405020304" pitchFamily="18" charset="0"/>
              </a:rPr>
              <a:t>	</a:t>
            </a:r>
            <a:endParaRPr lang="en-US" dirty="0" smtClean="0"/>
          </a:p>
        </p:txBody>
      </p:sp>
      <p:sp>
        <p:nvSpPr>
          <p:cNvPr id="21506" name="TextBox 1"/>
          <p:cNvSpPr txBox="1">
            <a:spLocks noChangeArrowheads="1"/>
          </p:cNvSpPr>
          <p:nvPr/>
        </p:nvSpPr>
        <p:spPr bwMode="auto">
          <a:xfrm>
            <a:off x="685800" y="381000"/>
            <a:ext cx="6781800" cy="584776"/>
          </a:xfrm>
          <a:prstGeom prst="rect">
            <a:avLst/>
          </a:prstGeom>
          <a:noFill/>
          <a:ln w="9525">
            <a:noFill/>
            <a:miter lim="800000"/>
            <a:headEnd/>
            <a:tailEnd/>
          </a:ln>
        </p:spPr>
        <p:txBody>
          <a:bodyPr wrap="square">
            <a:spAutoFit/>
          </a:bodyPr>
          <a:lstStyle/>
          <a:p>
            <a:r>
              <a:rPr lang="en-US" sz="3200" b="1" dirty="0">
                <a:latin typeface="Liberation Serif" panose="02020603050405020304" pitchFamily="18" charset="0"/>
                <a:cs typeface="Liberation Serif" panose="02020603050405020304" pitchFamily="18" charset="0"/>
              </a:rPr>
              <a:t>The Industrial Revolution</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7859" y="3505200"/>
            <a:ext cx="4568283" cy="3119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3"/>
          <p:cNvSpPr txBox="1">
            <a:spLocks noChangeArrowheads="1"/>
          </p:cNvSpPr>
          <p:nvPr/>
        </p:nvSpPr>
        <p:spPr bwMode="auto">
          <a:xfrm>
            <a:off x="609600" y="609600"/>
            <a:ext cx="3124200" cy="646113"/>
          </a:xfrm>
          <a:prstGeom prst="rect">
            <a:avLst/>
          </a:prstGeom>
          <a:noFill/>
          <a:ln w="9525">
            <a:noFill/>
            <a:miter lim="800000"/>
            <a:headEnd/>
            <a:tailEnd/>
          </a:ln>
        </p:spPr>
        <p:txBody>
          <a:bodyPr>
            <a:spAutoFit/>
          </a:bodyPr>
          <a:lstStyle/>
          <a:p>
            <a:r>
              <a:rPr lang="en-US" i="1" dirty="0">
                <a:solidFill>
                  <a:schemeClr val="bg1"/>
                </a:solidFill>
                <a:latin typeface="Liberation Serif" panose="02020603050405020304" pitchFamily="18" charset="0"/>
                <a:cs typeface="Liberation Serif" panose="02020603050405020304" pitchFamily="18" charset="0"/>
              </a:rPr>
              <a:t>Concept Caching:</a:t>
            </a:r>
          </a:p>
          <a:p>
            <a:r>
              <a:rPr lang="en-US" i="1" dirty="0">
                <a:solidFill>
                  <a:schemeClr val="bg1"/>
                </a:solidFill>
                <a:latin typeface="Liberation Serif" panose="02020603050405020304" pitchFamily="18" charset="0"/>
                <a:cs typeface="Liberation Serif" panose="02020603050405020304" pitchFamily="18" charset="0"/>
              </a:rPr>
              <a:t>Fenway Park, Boston, MA</a:t>
            </a:r>
          </a:p>
        </p:txBody>
      </p:sp>
      <p:sp>
        <p:nvSpPr>
          <p:cNvPr id="27650" name="TextBox 4"/>
          <p:cNvSpPr txBox="1">
            <a:spLocks noChangeArrowheads="1"/>
          </p:cNvSpPr>
          <p:nvPr/>
        </p:nvSpPr>
        <p:spPr bwMode="auto">
          <a:xfrm>
            <a:off x="152400" y="381000"/>
            <a:ext cx="7543800" cy="584776"/>
          </a:xfrm>
          <a:prstGeom prst="rect">
            <a:avLst/>
          </a:prstGeom>
          <a:noFill/>
          <a:ln w="9525">
            <a:noFill/>
            <a:miter lim="800000"/>
            <a:headEnd/>
            <a:tailEnd/>
          </a:ln>
        </p:spPr>
        <p:txBody>
          <a:bodyPr wrap="square">
            <a:spAutoFit/>
          </a:bodyPr>
          <a:lstStyle/>
          <a:p>
            <a:r>
              <a:rPr lang="en-US" sz="3200" b="1" dirty="0">
                <a:latin typeface="Liberation Serif" panose="02020603050405020304" pitchFamily="18" charset="0"/>
                <a:cs typeface="Liberation Serif" panose="02020603050405020304" pitchFamily="18" charset="0"/>
              </a:rPr>
              <a:t>Diffusion to Mainland Europe</a:t>
            </a:r>
          </a:p>
        </p:txBody>
      </p:sp>
      <p:sp>
        <p:nvSpPr>
          <p:cNvPr id="8" name="TextBox 7"/>
          <p:cNvSpPr txBox="1"/>
          <p:nvPr/>
        </p:nvSpPr>
        <p:spPr>
          <a:xfrm>
            <a:off x="152400" y="1219200"/>
            <a:ext cx="8763000" cy="1723549"/>
          </a:xfrm>
          <a:prstGeom prst="rect">
            <a:avLst/>
          </a:prstGeom>
          <a:noFill/>
        </p:spPr>
        <p:txBody>
          <a:bodyPr>
            <a:spAutoFit/>
          </a:bodyPr>
          <a:lstStyle/>
          <a:p>
            <a:pPr marL="285750" indent="-285750">
              <a:spcAft>
                <a:spcPts val="600"/>
              </a:spcAft>
              <a:buFont typeface="Arial" charset="0"/>
              <a:buChar char="•"/>
            </a:pPr>
            <a:r>
              <a:rPr lang="en-US" sz="2400" dirty="0" smtClean="0">
                <a:latin typeface="Liberation Serif" panose="02020603050405020304" pitchFamily="18" charset="0"/>
                <a:cs typeface="Liberation Serif" panose="02020603050405020304" pitchFamily="18" charset="0"/>
              </a:rPr>
              <a:t>Diffused through port cities and near </a:t>
            </a:r>
            <a:r>
              <a:rPr lang="en-US" sz="2400" dirty="0">
                <a:latin typeface="Liberation Serif" panose="02020603050405020304" pitchFamily="18" charset="0"/>
                <a:cs typeface="Liberation Serif" panose="02020603050405020304" pitchFamily="18" charset="0"/>
              </a:rPr>
              <a:t>coal </a:t>
            </a:r>
            <a:r>
              <a:rPr lang="en-US" sz="2400" dirty="0" smtClean="0">
                <a:latin typeface="Liberation Serif" panose="02020603050405020304" pitchFamily="18" charset="0"/>
                <a:cs typeface="Liberation Serif" panose="02020603050405020304" pitchFamily="18" charset="0"/>
              </a:rPr>
              <a:t>fields.</a:t>
            </a:r>
          </a:p>
          <a:p>
            <a:pPr marL="285750" indent="-285750">
              <a:spcAft>
                <a:spcPts val="600"/>
              </a:spcAft>
              <a:buFont typeface="Arial" charset="0"/>
              <a:buChar char="•"/>
            </a:pPr>
            <a:r>
              <a:rPr lang="en-US" sz="2400" dirty="0">
                <a:latin typeface="Liberation Serif" panose="02020603050405020304" pitchFamily="18" charset="0"/>
                <a:cs typeface="Liberation Serif" panose="02020603050405020304" pitchFamily="18" charset="0"/>
              </a:rPr>
              <a:t>D</a:t>
            </a:r>
            <a:r>
              <a:rPr lang="en-US" sz="2400" dirty="0" smtClean="0">
                <a:latin typeface="Liberation Serif" panose="02020603050405020304" pitchFamily="18" charset="0"/>
                <a:cs typeface="Liberation Serif" panose="02020603050405020304" pitchFamily="18" charset="0"/>
              </a:rPr>
              <a:t>evelopments changed </a:t>
            </a:r>
            <a:r>
              <a:rPr lang="en-US" sz="2400" dirty="0">
                <a:latin typeface="Liberation Serif" panose="02020603050405020304" pitchFamily="18" charset="0"/>
                <a:cs typeface="Liberation Serif" panose="02020603050405020304" pitchFamily="18" charset="0"/>
              </a:rPr>
              <a:t>the port </a:t>
            </a:r>
            <a:r>
              <a:rPr lang="en-US" sz="2400" dirty="0" smtClean="0">
                <a:latin typeface="Liberation Serif" panose="02020603050405020304" pitchFamily="18" charset="0"/>
                <a:cs typeface="Liberation Serif" panose="02020603050405020304" pitchFamily="18" charset="0"/>
              </a:rPr>
              <a:t>cities.</a:t>
            </a:r>
            <a:endParaRPr lang="en-US" sz="2400" dirty="0">
              <a:latin typeface="Liberation Serif" panose="02020603050405020304" pitchFamily="18" charset="0"/>
              <a:cs typeface="Liberation Serif" panose="02020603050405020304" pitchFamily="18" charset="0"/>
            </a:endParaRPr>
          </a:p>
          <a:p>
            <a:pPr marL="285750" indent="-285750">
              <a:spcAft>
                <a:spcPts val="600"/>
              </a:spcAft>
              <a:buFont typeface="Arial" charset="0"/>
              <a:buChar char="•"/>
            </a:pPr>
            <a:r>
              <a:rPr lang="en-US" sz="2400" dirty="0" smtClean="0">
                <a:latin typeface="Liberation Serif" panose="02020603050405020304" pitchFamily="18" charset="0"/>
                <a:cs typeface="Liberation Serif" panose="02020603050405020304" pitchFamily="18" charset="0"/>
              </a:rPr>
              <a:t>Railroad network expanded </a:t>
            </a:r>
            <a:r>
              <a:rPr lang="en-US" sz="2400" dirty="0">
                <a:latin typeface="Liberation Serif" panose="02020603050405020304" pitchFamily="18" charset="0"/>
                <a:cs typeface="Liberation Serif" panose="02020603050405020304" pitchFamily="18" charset="0"/>
              </a:rPr>
              <a:t>inside of existing urban areas with large markets, i.e. London and </a:t>
            </a:r>
            <a:r>
              <a:rPr lang="en-US" sz="2400" dirty="0" smtClean="0">
                <a:latin typeface="Liberation Serif" panose="02020603050405020304" pitchFamily="18" charset="0"/>
                <a:cs typeface="Liberation Serif" panose="02020603050405020304" pitchFamily="18" charset="0"/>
              </a:rPr>
              <a:t>Paris.</a:t>
            </a:r>
            <a:endParaRPr lang="en-US" sz="2400" dirty="0">
              <a:latin typeface="Liberation Serif" panose="02020603050405020304" pitchFamily="18" charset="0"/>
              <a:cs typeface="Liberation Serif" panose="02020603050405020304" pitchFamily="18" charset="0"/>
            </a:endParaRPr>
          </a:p>
        </p:txBody>
      </p:sp>
      <p:sp>
        <p:nvSpPr>
          <p:cNvPr id="5" name="Footer Placeholder 4"/>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9845" y="2875396"/>
            <a:ext cx="3748110" cy="366862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3"/>
          <p:cNvSpPr txBox="1">
            <a:spLocks noChangeArrowheads="1"/>
          </p:cNvSpPr>
          <p:nvPr/>
        </p:nvSpPr>
        <p:spPr bwMode="auto">
          <a:xfrm>
            <a:off x="381000" y="405824"/>
            <a:ext cx="7353300" cy="584776"/>
          </a:xfrm>
          <a:prstGeom prst="rect">
            <a:avLst/>
          </a:prstGeom>
          <a:noFill/>
          <a:ln w="9525">
            <a:noFill/>
            <a:miter lim="800000"/>
            <a:headEnd/>
            <a:tailEnd/>
          </a:ln>
        </p:spPr>
        <p:txBody>
          <a:bodyPr wrap="square">
            <a:spAutoFit/>
          </a:bodyPr>
          <a:lstStyle/>
          <a:p>
            <a:r>
              <a:rPr lang="en-US" sz="3200" b="1" dirty="0">
                <a:latin typeface="Liberation Serif" panose="02020603050405020304" pitchFamily="18" charset="0"/>
                <a:cs typeface="Liberation Serif" panose="02020603050405020304" pitchFamily="18" charset="0"/>
              </a:rPr>
              <a:t>Diffusion Beyond Europe</a:t>
            </a:r>
          </a:p>
        </p:txBody>
      </p:sp>
      <p:sp>
        <p:nvSpPr>
          <p:cNvPr id="2" name="TextBox 1"/>
          <p:cNvSpPr txBox="1"/>
          <p:nvPr/>
        </p:nvSpPr>
        <p:spPr>
          <a:xfrm>
            <a:off x="381000" y="1219200"/>
            <a:ext cx="7924800" cy="4985980"/>
          </a:xfrm>
          <a:prstGeom prst="rect">
            <a:avLst/>
          </a:prstGeom>
          <a:noFill/>
        </p:spPr>
        <p:txBody>
          <a:bodyPr>
            <a:spAutoFit/>
          </a:bodyPr>
          <a:lstStyle/>
          <a:p>
            <a:pPr marL="285750" indent="-285750">
              <a:spcAft>
                <a:spcPts val="1200"/>
              </a:spcAft>
              <a:buFont typeface="Arial" pitchFamily="34" charset="0"/>
              <a:buChar char="•"/>
              <a:defRPr/>
            </a:pPr>
            <a:r>
              <a:rPr lang="en-US" sz="2400" b="1" dirty="0">
                <a:latin typeface="Liberation Serif" panose="02020603050405020304" pitchFamily="18" charset="0"/>
                <a:cs typeface="Liberation Serif" panose="02020603050405020304" pitchFamily="18" charset="0"/>
              </a:rPr>
              <a:t>Primary industrial regions: </a:t>
            </a:r>
            <a:r>
              <a:rPr lang="en-US" sz="2400" dirty="0">
                <a:latin typeface="Liberation Serif" panose="02020603050405020304" pitchFamily="18" charset="0"/>
                <a:cs typeface="Liberation Serif" panose="02020603050405020304" pitchFamily="18" charset="0"/>
              </a:rPr>
              <a:t>western Europe, eastern North America, western Russia and Ukraine, and East </a:t>
            </a:r>
            <a:r>
              <a:rPr lang="en-US" sz="2400" dirty="0" smtClean="0">
                <a:latin typeface="Liberation Serif" panose="02020603050405020304" pitchFamily="18" charset="0"/>
                <a:cs typeface="Liberation Serif" panose="02020603050405020304" pitchFamily="18" charset="0"/>
              </a:rPr>
              <a:t>Asia</a:t>
            </a:r>
          </a:p>
          <a:p>
            <a:pPr marL="342900" indent="-342900">
              <a:spcAft>
                <a:spcPts val="1200"/>
              </a:spcAft>
              <a:buFont typeface="Arial" pitchFamily="34" charset="0"/>
              <a:buChar char="•"/>
              <a:defRPr/>
            </a:pPr>
            <a:r>
              <a:rPr lang="en-US" sz="2400" dirty="0">
                <a:latin typeface="Liberation Serif" panose="02020603050405020304" pitchFamily="18" charset="0"/>
                <a:cs typeface="Liberation Serif" panose="02020603050405020304" pitchFamily="18" charset="0"/>
              </a:rPr>
              <a:t>North America: Manufacturing began in New England during the colonial period; benefited from the ability of its companies to acquire needed raw materials from overseas </a:t>
            </a:r>
            <a:r>
              <a:rPr lang="en-US" sz="2400" dirty="0" smtClean="0">
                <a:latin typeface="Liberation Serif" panose="02020603050405020304" pitchFamily="18" charset="0"/>
                <a:cs typeface="Liberation Serif" panose="02020603050405020304" pitchFamily="18" charset="0"/>
              </a:rPr>
              <a:t>sources.</a:t>
            </a:r>
          </a:p>
          <a:p>
            <a:pPr marL="342900" indent="-342900">
              <a:spcAft>
                <a:spcPts val="1200"/>
              </a:spcAft>
              <a:buFont typeface="Arial" pitchFamily="34" charset="0"/>
              <a:buChar char="•"/>
              <a:defRPr/>
            </a:pPr>
            <a:r>
              <a:rPr lang="en-US" sz="2400" dirty="0">
                <a:latin typeface="Liberation Serif" panose="02020603050405020304" pitchFamily="18" charset="0"/>
                <a:cs typeface="Liberation Serif" panose="02020603050405020304" pitchFamily="18" charset="0"/>
              </a:rPr>
              <a:t>Russia and Ukraine: St. Petersburg attracted industries including shipbuilding, chemical production, food processing, and textile </a:t>
            </a:r>
            <a:r>
              <a:rPr lang="en-US" sz="2400" dirty="0" smtClean="0">
                <a:latin typeface="Liberation Serif" panose="02020603050405020304" pitchFamily="18" charset="0"/>
                <a:cs typeface="Liberation Serif" panose="02020603050405020304" pitchFamily="18" charset="0"/>
              </a:rPr>
              <a:t>making.</a:t>
            </a:r>
          </a:p>
          <a:p>
            <a:pPr marL="342900" indent="-342900">
              <a:spcAft>
                <a:spcPts val="1200"/>
              </a:spcAft>
              <a:buFont typeface="Arial" pitchFamily="34" charset="0"/>
              <a:buChar char="•"/>
              <a:defRPr/>
            </a:pPr>
            <a:r>
              <a:rPr lang="en-US" sz="2400" dirty="0">
                <a:latin typeface="Liberation Serif" panose="02020603050405020304" pitchFamily="18" charset="0"/>
                <a:cs typeface="Liberation Serif" panose="02020603050405020304" pitchFamily="18" charset="0"/>
              </a:rPr>
              <a:t>East Asia: manufacturing in Japan depended </a:t>
            </a:r>
            <a:r>
              <a:rPr lang="en-US" sz="2400" dirty="0" smtClean="0">
                <a:latin typeface="Liberation Serif" panose="02020603050405020304" pitchFamily="18" charset="0"/>
                <a:cs typeface="Liberation Serif" panose="02020603050405020304" pitchFamily="18" charset="0"/>
              </a:rPr>
              <a:t>on </a:t>
            </a:r>
            <a:r>
              <a:rPr lang="en-US" sz="2400" dirty="0">
                <a:latin typeface="Liberation Serif" panose="02020603050405020304" pitchFamily="18" charset="0"/>
                <a:cs typeface="Liberation Serif" panose="02020603050405020304" pitchFamily="18" charset="0"/>
              </a:rPr>
              <a:t>raw materials </a:t>
            </a:r>
            <a:r>
              <a:rPr lang="en-US" sz="2400" dirty="0" smtClean="0">
                <a:latin typeface="Liberation Serif" panose="02020603050405020304" pitchFamily="18" charset="0"/>
                <a:cs typeface="Liberation Serif" panose="02020603050405020304" pitchFamily="18" charset="0"/>
              </a:rPr>
              <a:t>imported </a:t>
            </a:r>
            <a:r>
              <a:rPr lang="en-US" sz="2400" dirty="0">
                <a:latin typeface="Liberation Serif" panose="02020603050405020304" pitchFamily="18" charset="0"/>
                <a:cs typeface="Liberation Serif" panose="02020603050405020304" pitchFamily="18" charset="0"/>
              </a:rPr>
              <a:t>from other parts of the world; dominant region is the </a:t>
            </a:r>
            <a:r>
              <a:rPr lang="en-US" sz="2400" i="1" dirty="0">
                <a:latin typeface="Liberation Serif" panose="02020603050405020304" pitchFamily="18" charset="0"/>
                <a:cs typeface="Liberation Serif" panose="02020603050405020304" pitchFamily="18" charset="0"/>
              </a:rPr>
              <a:t>Kanto </a:t>
            </a:r>
            <a:r>
              <a:rPr lang="en-US" sz="2400" i="1" dirty="0" smtClean="0">
                <a:latin typeface="Liberation Serif" panose="02020603050405020304" pitchFamily="18" charset="0"/>
                <a:cs typeface="Liberation Serif" panose="02020603050405020304" pitchFamily="18" charset="0"/>
              </a:rPr>
              <a:t>Plain.</a:t>
            </a:r>
            <a:endParaRPr lang="en-US" sz="2400" dirty="0">
              <a:latin typeface="Liberation Serif" panose="02020603050405020304" pitchFamily="18" charset="0"/>
              <a:cs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304800" y="1752600"/>
            <a:ext cx="3505200" cy="4495800"/>
          </a:xfrm>
        </p:spPr>
        <p:txBody>
          <a:bodyPr/>
          <a:lstStyle/>
          <a:p>
            <a:pPr marL="0" indent="0" eaLnBrk="1" hangingPunct="1">
              <a:buFont typeface="Arial" charset="0"/>
              <a:buNone/>
              <a:defRPr/>
            </a:pPr>
            <a:r>
              <a:rPr lang="en-US" sz="2400" dirty="0">
                <a:latin typeface="Liberation Serif" panose="02020603050405020304" pitchFamily="18" charset="0"/>
              </a:rPr>
              <a:t>Examine the map of diffusion of the Industrial </a:t>
            </a:r>
            <a:r>
              <a:rPr lang="en-US" sz="2400" dirty="0" smtClean="0">
                <a:latin typeface="Liberation Serif" panose="02020603050405020304" pitchFamily="18" charset="0"/>
              </a:rPr>
              <a:t>Revolution into </a:t>
            </a:r>
            <a:r>
              <a:rPr lang="en-US" sz="2400" dirty="0">
                <a:latin typeface="Liberation Serif" panose="02020603050405020304" pitchFamily="18" charset="0"/>
              </a:rPr>
              <a:t>Europe (</a:t>
            </a:r>
            <a:r>
              <a:rPr lang="en-US" sz="2400" b="1" dirty="0">
                <a:latin typeface="Liberation Serif" panose="02020603050405020304" pitchFamily="18" charset="0"/>
              </a:rPr>
              <a:t>Fig. 12.5</a:t>
            </a:r>
            <a:r>
              <a:rPr lang="en-US" sz="2400" dirty="0">
                <a:latin typeface="Liberation Serif" panose="02020603050405020304" pitchFamily="18" charset="0"/>
              </a:rPr>
              <a:t>) and hypothesize what other </a:t>
            </a:r>
            <a:r>
              <a:rPr lang="en-US" sz="2400" dirty="0" smtClean="0">
                <a:latin typeface="Liberation Serif" panose="02020603050405020304" pitchFamily="18" charset="0"/>
              </a:rPr>
              <a:t>characteristics (aside </a:t>
            </a:r>
            <a:r>
              <a:rPr lang="en-US" sz="2400" dirty="0">
                <a:latin typeface="Liberation Serif" panose="02020603050405020304" pitchFamily="18" charset="0"/>
              </a:rPr>
              <a:t>from the presence of coal) were </a:t>
            </a:r>
            <a:r>
              <a:rPr lang="en-US" sz="2400" dirty="0" smtClean="0">
                <a:latin typeface="Liberation Serif" panose="02020603050405020304" pitchFamily="18" charset="0"/>
              </a:rPr>
              <a:t>necessary for </a:t>
            </a:r>
            <a:r>
              <a:rPr lang="en-US" sz="2400" dirty="0">
                <a:latin typeface="Liberation Serif" panose="02020603050405020304" pitchFamily="18" charset="0"/>
              </a:rPr>
              <a:t>industrialization to take hold in these regions</a:t>
            </a:r>
            <a:r>
              <a:rPr lang="en-US" sz="2400" dirty="0" smtClean="0">
                <a:latin typeface="Liberation Serif" panose="02020603050405020304" pitchFamily="18" charset="0"/>
              </a:rPr>
              <a:t>.</a:t>
            </a:r>
            <a:endParaRPr lang="en-US" sz="2400" i="1" dirty="0" smtClean="0"/>
          </a:p>
        </p:txBody>
      </p:sp>
      <p:pic>
        <p:nvPicPr>
          <p:cNvPr id="35842" name="Picture 2"/>
          <p:cNvPicPr>
            <a:picLocks noChangeAspect="1" noChangeArrowheads="1"/>
          </p:cNvPicPr>
          <p:nvPr/>
        </p:nvPicPr>
        <p:blipFill>
          <a:blip r:embed="rId3" cstate="email"/>
          <a:srcRect/>
          <a:stretch>
            <a:fillRect/>
          </a:stretch>
        </p:blipFill>
        <p:spPr bwMode="auto">
          <a:xfrm>
            <a:off x="2133600" y="0"/>
            <a:ext cx="4572000" cy="1447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0" y="1692275"/>
            <a:ext cx="4928212" cy="482369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228600" y="381000"/>
            <a:ext cx="8534400" cy="808038"/>
          </a:xfrm>
        </p:spPr>
        <p:txBody>
          <a:bodyPr/>
          <a:lstStyle/>
          <a:p>
            <a:r>
              <a:rPr lang="en-US" sz="3200" b="1" dirty="0">
                <a:latin typeface="Liberation Serif" panose="02020603050405020304" pitchFamily="18" charset="0"/>
              </a:rPr>
              <a:t>Key Question</a:t>
            </a:r>
            <a:r>
              <a:rPr lang="en-US" sz="3200" dirty="0">
                <a:latin typeface="Liberation Serif" panose="02020603050405020304" pitchFamily="18" charset="0"/>
              </a:rPr>
              <a:t>: How have the character and geography of industrial production changed?</a:t>
            </a:r>
          </a:p>
        </p:txBody>
      </p:sp>
      <p:sp>
        <p:nvSpPr>
          <p:cNvPr id="52226" name="Rectangle 3"/>
          <p:cNvSpPr>
            <a:spLocks noGrp="1" noChangeArrowheads="1"/>
          </p:cNvSpPr>
          <p:nvPr>
            <p:ph idx="1"/>
          </p:nvPr>
        </p:nvSpPr>
        <p:spPr>
          <a:xfrm>
            <a:off x="304800" y="1676400"/>
            <a:ext cx="8382000" cy="4800600"/>
          </a:xfrm>
        </p:spPr>
        <p:txBody>
          <a:bodyPr/>
          <a:lstStyle/>
          <a:p>
            <a:pPr eaLnBrk="1" hangingPunct="1">
              <a:spcBef>
                <a:spcPts val="0"/>
              </a:spcBef>
              <a:spcAft>
                <a:spcPts val="1200"/>
              </a:spcAft>
            </a:pPr>
            <a:r>
              <a:rPr lang="en-US" sz="2400" b="1" dirty="0" err="1" smtClean="0">
                <a:latin typeface="Liberation Serif" panose="02020603050405020304" pitchFamily="18" charset="0"/>
              </a:rPr>
              <a:t>Fordist</a:t>
            </a:r>
            <a:r>
              <a:rPr lang="en-US" sz="2400" b="1" dirty="0" smtClean="0">
                <a:latin typeface="Liberation Serif" panose="02020603050405020304" pitchFamily="18" charset="0"/>
              </a:rPr>
              <a:t> production</a:t>
            </a:r>
            <a:r>
              <a:rPr lang="en-US" sz="2400" dirty="0" smtClean="0">
                <a:latin typeface="Liberation Serif" panose="02020603050405020304" pitchFamily="18" charset="0"/>
              </a:rPr>
              <a:t>: was the dominant mode of mass production that endured from 1945 to 1970, named for Henry Ford.</a:t>
            </a:r>
          </a:p>
          <a:p>
            <a:pPr eaLnBrk="1" hangingPunct="1">
              <a:spcBef>
                <a:spcPts val="0"/>
              </a:spcBef>
              <a:spcAft>
                <a:spcPts val="1200"/>
              </a:spcAft>
            </a:pPr>
            <a:r>
              <a:rPr lang="en-US" sz="2400" dirty="0" smtClean="0">
                <a:latin typeface="Liberation Serif" panose="02020603050405020304" pitchFamily="18" charset="0"/>
              </a:rPr>
              <a:t>The </a:t>
            </a:r>
            <a:r>
              <a:rPr lang="en-US" sz="2400" dirty="0" err="1" smtClean="0">
                <a:latin typeface="Liberation Serif" panose="02020603050405020304" pitchFamily="18" charset="0"/>
              </a:rPr>
              <a:t>Fordist</a:t>
            </a:r>
            <a:r>
              <a:rPr lang="en-US" sz="2400" dirty="0" smtClean="0">
                <a:latin typeface="Liberation Serif" panose="02020603050405020304" pitchFamily="18" charset="0"/>
              </a:rPr>
              <a:t> period is marked by a surge in both mass production and mass consumption.</a:t>
            </a:r>
          </a:p>
          <a:p>
            <a:pPr eaLnBrk="1" hangingPunct="1">
              <a:spcBef>
                <a:spcPts val="0"/>
              </a:spcBef>
              <a:spcAft>
                <a:spcPts val="1200"/>
              </a:spcAft>
            </a:pPr>
            <a:r>
              <a:rPr lang="en-US" sz="2400" b="1" dirty="0" smtClean="0">
                <a:latin typeface="Liberation Serif" panose="02020603050405020304" pitchFamily="18" charset="0"/>
              </a:rPr>
              <a:t>Vertical integration </a:t>
            </a:r>
            <a:endParaRPr lang="en-US" sz="2400" dirty="0" smtClean="0">
              <a:latin typeface="Liberation Serif" panose="02020603050405020304" pitchFamily="18" charset="0"/>
            </a:endParaRPr>
          </a:p>
          <a:p>
            <a:pPr eaLnBrk="1" hangingPunct="1">
              <a:spcBef>
                <a:spcPts val="0"/>
              </a:spcBef>
              <a:spcAft>
                <a:spcPts val="1200"/>
              </a:spcAft>
            </a:pPr>
            <a:r>
              <a:rPr lang="en-US" sz="2400" b="1" dirty="0" smtClean="0">
                <a:latin typeface="Liberation Serif" panose="02020603050405020304" pitchFamily="18" charset="0"/>
              </a:rPr>
              <a:t>Friction of distance:</a:t>
            </a:r>
            <a:r>
              <a:rPr lang="en-US" sz="2400" dirty="0" smtClean="0">
                <a:latin typeface="Liberation Serif" panose="02020603050405020304" pitchFamily="18" charset="0"/>
              </a:rPr>
              <a:t> the increase in time and cost that usually comes with increased distance over which commodities must travel.    </a:t>
            </a:r>
          </a:p>
          <a:p>
            <a:pPr eaLnBrk="1" hangingPunct="1">
              <a:spcBef>
                <a:spcPts val="0"/>
              </a:spcBef>
              <a:spcAft>
                <a:spcPts val="1200"/>
              </a:spcAft>
              <a:buFont typeface="Arial" charset="0"/>
              <a:buNone/>
            </a:pPr>
            <a:r>
              <a:rPr lang="en-US" sz="2400" dirty="0" smtClean="0">
                <a:latin typeface="Liberation Serif" panose="02020603050405020304" pitchFamily="18" charset="0"/>
              </a:rPr>
              <a:t>   Ex.: furniture manufacturing</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152400"/>
            <a:ext cx="4800600" cy="715963"/>
          </a:xfrm>
        </p:spPr>
        <p:txBody>
          <a:bodyPr/>
          <a:lstStyle/>
          <a:p>
            <a:pPr algn="l" eaLnBrk="1" hangingPunct="1"/>
            <a:r>
              <a:rPr lang="en-US" sz="2800" b="1" dirty="0" smtClean="0">
                <a:latin typeface="Liberation Serif" panose="02020603050405020304" pitchFamily="18" charset="0"/>
              </a:rPr>
              <a:t>Agglomeration</a:t>
            </a:r>
          </a:p>
        </p:txBody>
      </p:sp>
      <p:sp>
        <p:nvSpPr>
          <p:cNvPr id="3" name="Content Placeholder 2"/>
          <p:cNvSpPr>
            <a:spLocks noGrp="1"/>
          </p:cNvSpPr>
          <p:nvPr>
            <p:ph idx="1"/>
          </p:nvPr>
        </p:nvSpPr>
        <p:spPr>
          <a:xfrm>
            <a:off x="457200" y="838200"/>
            <a:ext cx="8382000" cy="4190999"/>
          </a:xfrm>
        </p:spPr>
        <p:txBody>
          <a:bodyPr/>
          <a:lstStyle/>
          <a:p>
            <a:pPr eaLnBrk="1" hangingPunct="1">
              <a:defRPr/>
            </a:pPr>
            <a:r>
              <a:rPr lang="en-US" sz="2800" dirty="0" smtClean="0">
                <a:latin typeface="Liberation Serif" panose="02020603050405020304" pitchFamily="18" charset="0"/>
              </a:rPr>
              <a:t>British economist Alfred Marshall: </a:t>
            </a:r>
            <a:r>
              <a:rPr lang="en-US" sz="2800" i="1" dirty="0" smtClean="0">
                <a:latin typeface="Liberation Serif" panose="02020603050405020304" pitchFamily="18" charset="0"/>
              </a:rPr>
              <a:t>localization</a:t>
            </a:r>
          </a:p>
          <a:p>
            <a:r>
              <a:rPr lang="en-US" sz="2800" dirty="0" smtClean="0">
                <a:latin typeface="Liberation Serif" panose="02020603050405020304" pitchFamily="18" charset="0"/>
              </a:rPr>
              <a:t>Geographer Alfred Weber: </a:t>
            </a:r>
            <a:r>
              <a:rPr lang="en-US" sz="2800" b="1" dirty="0" smtClean="0">
                <a:latin typeface="Liberation Serif" panose="02020603050405020304" pitchFamily="18" charset="0"/>
              </a:rPr>
              <a:t>least cost theory </a:t>
            </a:r>
            <a:r>
              <a:rPr lang="en-US" sz="2800" dirty="0" smtClean="0">
                <a:latin typeface="Liberation Serif" panose="02020603050405020304" pitchFamily="18" charset="0"/>
                <a:cs typeface="Liberation Serif" panose="02020603050405020304" pitchFamily="18" charset="0"/>
              </a:rPr>
              <a:t>focused </a:t>
            </a:r>
            <a:r>
              <a:rPr lang="en-US" sz="2800" dirty="0">
                <a:latin typeface="Liberation Serif" panose="02020603050405020304" pitchFamily="18" charset="0"/>
                <a:cs typeface="Liberation Serif" panose="02020603050405020304" pitchFamily="18" charset="0"/>
              </a:rPr>
              <a:t>on a factory </a:t>
            </a:r>
            <a:r>
              <a:rPr lang="en-US" sz="2800" dirty="0" smtClean="0">
                <a:latin typeface="Liberation Serif" panose="02020603050405020304" pitchFamily="18" charset="0"/>
                <a:cs typeface="Liberation Serif" panose="02020603050405020304" pitchFamily="18" charset="0"/>
              </a:rPr>
              <a:t>owner’s desire </a:t>
            </a:r>
            <a:r>
              <a:rPr lang="en-US" sz="2800" dirty="0">
                <a:latin typeface="Liberation Serif" panose="02020603050405020304" pitchFamily="18" charset="0"/>
                <a:cs typeface="Liberation Serif" panose="02020603050405020304" pitchFamily="18" charset="0"/>
              </a:rPr>
              <a:t>to minimize three categories of </a:t>
            </a:r>
            <a:r>
              <a:rPr lang="en-US" sz="2800" dirty="0" smtClean="0">
                <a:latin typeface="Liberation Serif" panose="02020603050405020304" pitchFamily="18" charset="0"/>
                <a:cs typeface="Liberation Serif" panose="02020603050405020304" pitchFamily="18" charset="0"/>
              </a:rPr>
              <a:t>costs:</a:t>
            </a:r>
            <a:endParaRPr lang="en-US" sz="2800" b="1" dirty="0" smtClean="0">
              <a:latin typeface="Liberation Serif" panose="02020603050405020304" pitchFamily="18" charset="0"/>
              <a:cs typeface="Liberation Serif" panose="02020603050405020304" pitchFamily="18" charset="0"/>
            </a:endParaRPr>
          </a:p>
          <a:p>
            <a:pPr marL="914400" lvl="1" indent="-457200" eaLnBrk="1" hangingPunct="1">
              <a:buFont typeface="Arial" charset="0"/>
              <a:buAutoNum type="arabicPeriod"/>
              <a:defRPr/>
            </a:pPr>
            <a:r>
              <a:rPr lang="en-US" dirty="0" smtClean="0">
                <a:latin typeface="Liberation Serif" panose="02020603050405020304" pitchFamily="18" charset="0"/>
              </a:rPr>
              <a:t>Transportation</a:t>
            </a:r>
          </a:p>
          <a:p>
            <a:pPr marL="914400" lvl="1" indent="-457200" eaLnBrk="1" hangingPunct="1">
              <a:buFont typeface="Arial" charset="0"/>
              <a:buAutoNum type="arabicPeriod"/>
              <a:defRPr/>
            </a:pPr>
            <a:r>
              <a:rPr lang="en-US" dirty="0" smtClean="0">
                <a:latin typeface="Liberation Serif" panose="02020603050405020304" pitchFamily="18" charset="0"/>
              </a:rPr>
              <a:t>Labor</a:t>
            </a:r>
          </a:p>
          <a:p>
            <a:pPr marL="914400" lvl="1" indent="-457200" eaLnBrk="1" hangingPunct="1">
              <a:buFont typeface="Arial" charset="0"/>
              <a:buAutoNum type="arabicPeriod"/>
              <a:defRPr/>
            </a:pPr>
            <a:r>
              <a:rPr lang="en-US" dirty="0" smtClean="0">
                <a:latin typeface="Liberation Serif" panose="02020603050405020304" pitchFamily="18" charset="0"/>
              </a:rPr>
              <a:t>Agglomeration</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101</TotalTime>
  <Words>2210</Words>
  <Application>Microsoft Office PowerPoint</Application>
  <PresentationFormat>On-screen Show (4:3)</PresentationFormat>
  <Paragraphs>191</Paragraphs>
  <Slides>30</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Liberation Serif</vt:lpstr>
      <vt:lpstr>Simplified Arabic</vt:lpstr>
      <vt:lpstr>Verdana</vt:lpstr>
      <vt:lpstr>Wingdings</vt:lpstr>
      <vt:lpstr>Office Theme</vt:lpstr>
      <vt:lpstr>PowerPoint Presentation</vt:lpstr>
      <vt:lpstr>Chapter 12:  Industry and Services</vt:lpstr>
      <vt:lpstr>Key Question: Where did the Industrial Revolution begin, and how did it diffuse?</vt:lpstr>
      <vt:lpstr>PowerPoint Presentation</vt:lpstr>
      <vt:lpstr>PowerPoint Presentation</vt:lpstr>
      <vt:lpstr>PowerPoint Presentation</vt:lpstr>
      <vt:lpstr>PowerPoint Presentation</vt:lpstr>
      <vt:lpstr>Key Question: How have the character and geography of industrial production changed?</vt:lpstr>
      <vt:lpstr>Agglomeration</vt:lpstr>
      <vt:lpstr>PowerPoint Presentation</vt:lpstr>
      <vt:lpstr>PowerPoint Presentation</vt:lpstr>
      <vt:lpstr>PowerPoint Presentation</vt:lpstr>
      <vt:lpstr>Major Influences on the Contemporary Geography of Manufacturing</vt:lpstr>
      <vt:lpstr>New Centers of Industrial Activity</vt:lpstr>
      <vt:lpstr>The Rise of East Asia</vt:lpstr>
      <vt:lpstr>PowerPoint Presentation</vt:lpstr>
      <vt:lpstr>PowerPoint Presentation</vt:lpstr>
      <vt:lpstr>PowerPoint Presentation</vt:lpstr>
      <vt:lpstr>PowerPoint Presentation</vt:lpstr>
      <vt:lpstr>PowerPoint Presentation</vt:lpstr>
      <vt:lpstr>Key Question</vt:lpstr>
      <vt:lpstr>PowerPoint Presentation</vt:lpstr>
      <vt:lpstr>Geographical Dimensions of the  Service Economy</vt:lpstr>
      <vt:lpstr>PowerPoint Presentation</vt:lpstr>
      <vt:lpstr>High-Technology Clusters</vt:lpstr>
      <vt:lpstr>PowerPoint Presentation</vt:lpstr>
      <vt:lpstr>PowerPoint Presentation</vt:lpstr>
      <vt:lpstr>Place Vulnerabilities in a Service Economy</vt:lpstr>
      <vt:lpstr>PowerPoint Presentation</vt:lpstr>
      <vt:lpstr>Additional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Population</dc:title>
  <dc:creator>Carolyn Coulter</dc:creator>
  <cp:lastModifiedBy>Anuj Garawal</cp:lastModifiedBy>
  <cp:revision>250</cp:revision>
  <dcterms:created xsi:type="dcterms:W3CDTF">2012-02-06T19:09:57Z</dcterms:created>
  <dcterms:modified xsi:type="dcterms:W3CDTF">2015-01-23T04:43:51Z</dcterms:modified>
</cp:coreProperties>
</file>