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C136D1-8BE9-4715-A041-14B0D11F2358}"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FB2F80-6EB1-4D6F-A2DD-D3E8147BE42D}" type="slidenum">
              <a:rPr lang="en-US" smtClean="0"/>
              <a:t>‹#›</a:t>
            </a:fld>
            <a:endParaRPr lang="en-US"/>
          </a:p>
        </p:txBody>
      </p:sp>
    </p:spTree>
    <p:extLst>
      <p:ext uri="{BB962C8B-B14F-4D97-AF65-F5344CB8AC3E}">
        <p14:creationId xmlns:p14="http://schemas.microsoft.com/office/powerpoint/2010/main" val="698680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5085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r>
              <a:rPr lang="en-US" smtClean="0"/>
              <a:t>*Could be an audio file.</a:t>
            </a:r>
          </a:p>
          <a:p>
            <a:r>
              <a:rPr lang="en-US" b="1" smtClean="0"/>
              <a:t>Figure 9.16</a:t>
            </a:r>
          </a:p>
          <a:p>
            <a:r>
              <a:rPr lang="en-US" b="1" smtClean="0"/>
              <a:t>Genoa, Italy. </a:t>
            </a:r>
            <a:r>
              <a:rPr lang="en-US" smtClean="0"/>
              <a:t>© Alexander B. Murphy.</a:t>
            </a:r>
          </a:p>
        </p:txBody>
      </p:sp>
      <p:sp>
        <p:nvSpPr>
          <p:cNvPr id="54275" name="Slide Number Placeholder 3"/>
          <p:cNvSpPr>
            <a:spLocks noGrp="1"/>
          </p:cNvSpPr>
          <p:nvPr>
            <p:ph type="sldNum" sz="quarter" idx="5"/>
          </p:nvPr>
        </p:nvSpPr>
        <p:spPr>
          <a:noFill/>
        </p:spPr>
        <p:txBody>
          <a:bodyPr/>
          <a:lstStyle/>
          <a:p>
            <a:fld id="{77D92F48-020A-439A-975F-A8D29114A803}" type="slidenum">
              <a:rPr lang="en-US" smtClean="0"/>
              <a:pPr/>
              <a:t>10</a:t>
            </a:fld>
            <a:endParaRPr lang="en-US" smtClean="0"/>
          </a:p>
        </p:txBody>
      </p:sp>
    </p:spTree>
    <p:extLst>
      <p:ext uri="{BB962C8B-B14F-4D97-AF65-F5344CB8AC3E}">
        <p14:creationId xmlns:p14="http://schemas.microsoft.com/office/powerpoint/2010/main" val="570614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p:spPr>
        <p:txBody>
          <a:bodyPr/>
          <a:lstStyle/>
          <a:p>
            <a:r>
              <a:rPr lang="en-US" smtClean="0"/>
              <a:t>*Could be an audio file.</a:t>
            </a:r>
          </a:p>
          <a:p>
            <a:r>
              <a:rPr lang="en-US" b="1" smtClean="0"/>
              <a:t>Figure 9.32</a:t>
            </a:r>
          </a:p>
          <a:p>
            <a:r>
              <a:rPr lang="en-US" b="1" smtClean="0"/>
              <a:t>Cairo, Egypt. </a:t>
            </a:r>
            <a:r>
              <a:rPr lang="en-US" smtClean="0"/>
              <a:t>© Alexander B. Murphy</a:t>
            </a:r>
          </a:p>
        </p:txBody>
      </p:sp>
      <p:sp>
        <p:nvSpPr>
          <p:cNvPr id="17411" name="Slide Number Placeholder 3"/>
          <p:cNvSpPr>
            <a:spLocks noGrp="1"/>
          </p:cNvSpPr>
          <p:nvPr>
            <p:ph type="sldNum" sz="quarter" idx="5"/>
          </p:nvPr>
        </p:nvSpPr>
        <p:spPr>
          <a:noFill/>
        </p:spPr>
        <p:txBody>
          <a:bodyPr/>
          <a:lstStyle/>
          <a:p>
            <a:fld id="{152D86D5-B25A-4858-A505-EA28E086F6E9}" type="slidenum">
              <a:rPr lang="en-US" smtClean="0"/>
              <a:pPr/>
              <a:t>11</a:t>
            </a:fld>
            <a:endParaRPr lang="en-US" smtClean="0"/>
          </a:p>
        </p:txBody>
      </p:sp>
    </p:spTree>
    <p:extLst>
      <p:ext uri="{BB962C8B-B14F-4D97-AF65-F5344CB8AC3E}">
        <p14:creationId xmlns:p14="http://schemas.microsoft.com/office/powerpoint/2010/main" val="3767744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r>
              <a:rPr lang="en-US" smtClean="0"/>
              <a:t>*Could be an audio file.</a:t>
            </a:r>
          </a:p>
          <a:p>
            <a:r>
              <a:rPr lang="en-US" b="1" smtClean="0"/>
              <a:t>Figure 9.33</a:t>
            </a:r>
          </a:p>
          <a:p>
            <a:r>
              <a:rPr lang="en-US" b="1" smtClean="0"/>
              <a:t>Cairo, Egypt. </a:t>
            </a:r>
            <a:r>
              <a:rPr lang="en-US" smtClean="0"/>
              <a:t>© Alexander B. Murphy.</a:t>
            </a:r>
          </a:p>
        </p:txBody>
      </p:sp>
      <p:sp>
        <p:nvSpPr>
          <p:cNvPr id="19459" name="Slide Number Placeholder 3"/>
          <p:cNvSpPr>
            <a:spLocks noGrp="1"/>
          </p:cNvSpPr>
          <p:nvPr>
            <p:ph type="sldNum" sz="quarter" idx="5"/>
          </p:nvPr>
        </p:nvSpPr>
        <p:spPr>
          <a:noFill/>
        </p:spPr>
        <p:txBody>
          <a:bodyPr/>
          <a:lstStyle/>
          <a:p>
            <a:fld id="{D1107686-6B54-4D0A-BD17-A0BF6DF82453}" type="slidenum">
              <a:rPr lang="en-US" smtClean="0"/>
              <a:pPr/>
              <a:t>12</a:t>
            </a:fld>
            <a:endParaRPr lang="en-US" smtClean="0"/>
          </a:p>
        </p:txBody>
      </p:sp>
    </p:spTree>
    <p:extLst>
      <p:ext uri="{BB962C8B-B14F-4D97-AF65-F5344CB8AC3E}">
        <p14:creationId xmlns:p14="http://schemas.microsoft.com/office/powerpoint/2010/main" val="1115757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r>
              <a:rPr lang="en-US" smtClean="0"/>
              <a:t>*Could be an audio file.</a:t>
            </a:r>
          </a:p>
          <a:p>
            <a:r>
              <a:rPr lang="en-US" b="1" smtClean="0"/>
              <a:t>Figure 9.34</a:t>
            </a:r>
          </a:p>
          <a:p>
            <a:r>
              <a:rPr lang="en-US" b="1" smtClean="0"/>
              <a:t>Fort Worth, Texas. </a:t>
            </a:r>
            <a:r>
              <a:rPr lang="en-US" smtClean="0"/>
              <a:t>© Erin H. Fouberg.</a:t>
            </a:r>
          </a:p>
        </p:txBody>
      </p:sp>
      <p:sp>
        <p:nvSpPr>
          <p:cNvPr id="26627" name="Slide Number Placeholder 3"/>
          <p:cNvSpPr>
            <a:spLocks noGrp="1"/>
          </p:cNvSpPr>
          <p:nvPr>
            <p:ph type="sldNum" sz="quarter" idx="5"/>
          </p:nvPr>
        </p:nvSpPr>
        <p:spPr>
          <a:noFill/>
        </p:spPr>
        <p:txBody>
          <a:bodyPr/>
          <a:lstStyle/>
          <a:p>
            <a:fld id="{968B0AB9-20FD-477F-977E-841155A35693}" type="slidenum">
              <a:rPr lang="en-US" smtClean="0"/>
              <a:pPr/>
              <a:t>13</a:t>
            </a:fld>
            <a:endParaRPr lang="en-US" smtClean="0"/>
          </a:p>
        </p:txBody>
      </p:sp>
    </p:spTree>
    <p:extLst>
      <p:ext uri="{BB962C8B-B14F-4D97-AF65-F5344CB8AC3E}">
        <p14:creationId xmlns:p14="http://schemas.microsoft.com/office/powerpoint/2010/main" val="918293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r>
              <a:rPr lang="en-US" smtClean="0"/>
              <a:t>*Could be an audio file.</a:t>
            </a:r>
          </a:p>
          <a:p>
            <a:r>
              <a:rPr lang="en-US" b="1" smtClean="0"/>
              <a:t>Figure 9.37 and 9.38</a:t>
            </a:r>
          </a:p>
          <a:p>
            <a:r>
              <a:rPr lang="en-US" b="1" smtClean="0"/>
              <a:t>Celebration, Florida. </a:t>
            </a:r>
            <a:r>
              <a:rPr lang="en-US" smtClean="0"/>
              <a:t>© Erin H. Fouberg</a:t>
            </a:r>
          </a:p>
        </p:txBody>
      </p:sp>
      <p:sp>
        <p:nvSpPr>
          <p:cNvPr id="31747" name="Slide Number Placeholder 3"/>
          <p:cNvSpPr>
            <a:spLocks noGrp="1"/>
          </p:cNvSpPr>
          <p:nvPr>
            <p:ph type="sldNum" sz="quarter" idx="5"/>
          </p:nvPr>
        </p:nvSpPr>
        <p:spPr>
          <a:noFill/>
        </p:spPr>
        <p:txBody>
          <a:bodyPr/>
          <a:lstStyle/>
          <a:p>
            <a:fld id="{2FA06D82-7E0A-43F5-A925-D8967987B8FC}" type="slidenum">
              <a:rPr lang="en-US" smtClean="0"/>
              <a:pPr/>
              <a:t>14</a:t>
            </a:fld>
            <a:endParaRPr lang="en-US" smtClean="0"/>
          </a:p>
        </p:txBody>
      </p:sp>
    </p:spTree>
    <p:extLst>
      <p:ext uri="{BB962C8B-B14F-4D97-AF65-F5344CB8AC3E}">
        <p14:creationId xmlns:p14="http://schemas.microsoft.com/office/powerpoint/2010/main" val="2107805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p:spPr>
        <p:txBody>
          <a:bodyPr/>
          <a:lstStyle/>
          <a:p>
            <a:r>
              <a:rPr lang="en-US" b="1" smtClean="0"/>
              <a:t>Figure 9.43, left and right</a:t>
            </a:r>
          </a:p>
          <a:p>
            <a:r>
              <a:rPr lang="en-US" b="1" smtClean="0"/>
              <a:t>New York, New York. </a:t>
            </a:r>
            <a:r>
              <a:rPr lang="en-US" smtClean="0"/>
              <a:t>(left) The New Amsterdam Theater in Times Square as it stood in</a:t>
            </a:r>
          </a:p>
          <a:p>
            <a:r>
              <a:rPr lang="en-US" smtClean="0"/>
              <a:t>1947. Note the signs around the building, advertising arcade games and a fl ea circus. (right)</a:t>
            </a:r>
          </a:p>
          <a:p>
            <a:r>
              <a:rPr lang="en-US" smtClean="0"/>
              <a:t>During the 1980s and 1990s, Times Square was “cleaned up” and reinvigorated. The Walt Disney</a:t>
            </a:r>
          </a:p>
          <a:p>
            <a:r>
              <a:rPr lang="en-US" smtClean="0"/>
              <a:t>Company renovated the New Amsterdam Theater and now shows productions of musicals such</a:t>
            </a:r>
          </a:p>
          <a:p>
            <a:r>
              <a:rPr lang="en-US" smtClean="0"/>
              <a:t>as </a:t>
            </a:r>
            <a:r>
              <a:rPr lang="en-US" i="1" smtClean="0"/>
              <a:t>Beauty and the Beast </a:t>
            </a:r>
            <a:r>
              <a:rPr lang="en-US" smtClean="0"/>
              <a:t>and </a:t>
            </a:r>
            <a:r>
              <a:rPr lang="en-US" i="1" smtClean="0"/>
              <a:t>The Lion King</a:t>
            </a:r>
            <a:r>
              <a:rPr lang="en-US" smtClean="0"/>
              <a:t>. (left): ©Richard Levine/Alamy Images, (right): © Corbis-Bettmann.</a:t>
            </a:r>
          </a:p>
          <a:p>
            <a:r>
              <a:rPr lang="en-US" smtClean="0"/>
              <a:t>Disney set the new course for a family-friendly entertainment</a:t>
            </a:r>
          </a:p>
          <a:p>
            <a:r>
              <a:rPr lang="en-US" smtClean="0"/>
              <a:t>district in New York. The restored New Amsterdam</a:t>
            </a:r>
          </a:p>
          <a:p>
            <a:r>
              <a:rPr lang="en-US" smtClean="0"/>
              <a:t>Theater hosts Di s ney musicals such as </a:t>
            </a:r>
            <a:r>
              <a:rPr lang="en-US" i="1" smtClean="0"/>
              <a:t>The Lion King </a:t>
            </a:r>
            <a:r>
              <a:rPr lang="en-US" smtClean="0"/>
              <a:t>and</a:t>
            </a:r>
          </a:p>
          <a:p>
            <a:r>
              <a:rPr lang="en-US" i="1" smtClean="0"/>
              <a:t>Beauty and the Beast </a:t>
            </a:r>
            <a:r>
              <a:rPr lang="en-US" smtClean="0"/>
              <a:t>(both based on Disney movies). The</a:t>
            </a:r>
          </a:p>
          <a:p>
            <a:r>
              <a:rPr lang="en-US" smtClean="0"/>
              <a:t>Times Square area is assuredly a space of consumption and a</a:t>
            </a:r>
          </a:p>
          <a:p>
            <a:r>
              <a:rPr lang="en-US" smtClean="0"/>
              <a:t>variation on a theme park: themed restaurants (Hard Rock</a:t>
            </a:r>
          </a:p>
          <a:p>
            <a:r>
              <a:rPr lang="en-US" smtClean="0"/>
              <a:t>Café, ESPN Zone), cross-promoting themed stores (Warner</a:t>
            </a:r>
          </a:p>
          <a:p>
            <a:r>
              <a:rPr lang="en-US" smtClean="0"/>
              <a:t>Brothers Store, Disney Store), and retail stores that cater to</a:t>
            </a:r>
          </a:p>
          <a:p>
            <a:r>
              <a:rPr lang="en-US" smtClean="0"/>
              <a:t>families (an enormous Toys R Us with a ferris wheel inside).</a:t>
            </a:r>
          </a:p>
          <a:p>
            <a:r>
              <a:rPr lang="en-US" smtClean="0"/>
              <a:t>In 2009, New York Mayor Michael Bloomberg</a:t>
            </a:r>
          </a:p>
          <a:p>
            <a:r>
              <a:rPr lang="en-US" smtClean="0"/>
              <a:t>closed portions of Broadway in Times Square to traffi</a:t>
            </a:r>
          </a:p>
          <a:p>
            <a:r>
              <a:rPr lang="en-US" smtClean="0"/>
              <a:t>c and created an urban esplanade with lawn chairs and</a:t>
            </a:r>
          </a:p>
          <a:p>
            <a:r>
              <a:rPr lang="en-US" smtClean="0"/>
              <a:t>seating to advance his goal of making the city more livable.</a:t>
            </a:r>
          </a:p>
          <a:p>
            <a:r>
              <a:rPr lang="en-US" smtClean="0"/>
              <a:t>New Yorkers and tourists took to the new seating</a:t>
            </a:r>
          </a:p>
          <a:p>
            <a:r>
              <a:rPr lang="en-US" smtClean="0"/>
              <a:t>and moved in with laptops in hand. Times Square and the</a:t>
            </a:r>
          </a:p>
          <a:p>
            <a:r>
              <a:rPr lang="en-US" smtClean="0"/>
              <a:t>Hi-Line Walkway in New York now have bleacher-style</a:t>
            </a:r>
          </a:p>
          <a:p>
            <a:r>
              <a:rPr lang="en-US" smtClean="0"/>
              <a:t>seating as well as chairs to encourage New Yorkers to sit a</a:t>
            </a:r>
          </a:p>
          <a:p>
            <a:r>
              <a:rPr lang="en-US" smtClean="0"/>
              <a:t>spell and enjoy the city.</a:t>
            </a:r>
          </a:p>
          <a:p>
            <a:r>
              <a:rPr lang="en-US" smtClean="0"/>
              <a:t>Potsdamer Platz in Berlin is also becoming a new</a:t>
            </a:r>
          </a:p>
          <a:p>
            <a:r>
              <a:rPr lang="en-US" smtClean="0"/>
              <a:t>space of</a:t>
            </a:r>
          </a:p>
        </p:txBody>
      </p:sp>
      <p:sp>
        <p:nvSpPr>
          <p:cNvPr id="45059" name="Slide Number Placeholder 3"/>
          <p:cNvSpPr>
            <a:spLocks noGrp="1"/>
          </p:cNvSpPr>
          <p:nvPr>
            <p:ph type="sldNum" sz="quarter" idx="5"/>
          </p:nvPr>
        </p:nvSpPr>
        <p:spPr>
          <a:noFill/>
        </p:spPr>
        <p:txBody>
          <a:bodyPr/>
          <a:lstStyle/>
          <a:p>
            <a:fld id="{52FF70F5-BBF2-4CF9-86CE-E61BF3B6F08E}" type="slidenum">
              <a:rPr lang="en-US" smtClean="0"/>
              <a:pPr/>
              <a:t>2</a:t>
            </a:fld>
            <a:endParaRPr lang="en-US" smtClean="0"/>
          </a:p>
        </p:txBody>
      </p:sp>
    </p:spTree>
    <p:extLst>
      <p:ext uri="{BB962C8B-B14F-4D97-AF65-F5344CB8AC3E}">
        <p14:creationId xmlns:p14="http://schemas.microsoft.com/office/powerpoint/2010/main" val="4264524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09712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70498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1719C2AC-A6D2-42E2-A278-E6297636FE88}" type="slidenum">
              <a:rPr lang="en-US" smtClean="0"/>
              <a:pPr/>
              <a:t>5</a:t>
            </a:fld>
            <a:endParaRPr lang="en-U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en-US" smtClean="0"/>
              <a:t>*Could be an audio file. </a:t>
            </a:r>
          </a:p>
          <a:p>
            <a:r>
              <a:rPr lang="en-US" b="1" smtClean="0"/>
              <a:t>Figure 9.1</a:t>
            </a:r>
          </a:p>
          <a:p>
            <a:r>
              <a:rPr lang="en-US" b="1" smtClean="0"/>
              <a:t>Detroit, Michigan. </a:t>
            </a:r>
            <a:r>
              <a:rPr lang="en-US" smtClean="0"/>
              <a:t>The buildings along West Adams Street face Grand Park Circus in</a:t>
            </a:r>
          </a:p>
          <a:p>
            <a:r>
              <a:rPr lang="en-US" smtClean="0"/>
              <a:t>Detroit, Michigan. From left to right, the Kales Building, Adams Theater, Grand Park Centre,</a:t>
            </a:r>
          </a:p>
          <a:p>
            <a:r>
              <a:rPr lang="en-US" smtClean="0"/>
              <a:t>and Fyfe Apartments have experienced the rise, decline, and revitalization of the neighborhood,</a:t>
            </a:r>
          </a:p>
          <a:p>
            <a:r>
              <a:rPr lang="en-US" smtClean="0"/>
              <a:t>which is located in the Central Business District. © Erin H. Fouberg.</a:t>
            </a:r>
          </a:p>
          <a:p>
            <a:r>
              <a:rPr lang="en-US" b="1" smtClean="0"/>
              <a:t>Figure 6.1</a:t>
            </a:r>
          </a:p>
          <a:p>
            <a:r>
              <a:rPr lang="en-US" b="1" smtClean="0"/>
              <a:t>Brussels, Belgium. </a:t>
            </a:r>
            <a:r>
              <a:rPr lang="en-US" smtClean="0"/>
              <a:t>A health insurance offi ce in the bilingual capital city of Brussels displays</a:t>
            </a:r>
          </a:p>
          <a:p>
            <a:r>
              <a:rPr lang="en-US" smtClean="0"/>
              <a:t>duplicates of each of their posters, one in French and one in Flemish. © Erin H. Fouberg.</a:t>
            </a:r>
          </a:p>
        </p:txBody>
      </p:sp>
    </p:spTree>
    <p:extLst>
      <p:ext uri="{BB962C8B-B14F-4D97-AF65-F5344CB8AC3E}">
        <p14:creationId xmlns:p14="http://schemas.microsoft.com/office/powerpoint/2010/main" val="2492263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107D4434-67CD-4DA6-A08F-52298F9D3315}" type="slidenum">
              <a:rPr lang="en-US" smtClean="0"/>
              <a:pPr/>
              <a:t>6</a:t>
            </a:fld>
            <a:endParaRPr lang="en-US"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n-US" smtClean="0"/>
              <a:t>*Could be an audio file.</a:t>
            </a:r>
          </a:p>
          <a:p>
            <a:r>
              <a:rPr lang="en-US" b="1" smtClean="0"/>
              <a:t>Figure 9.13</a:t>
            </a:r>
          </a:p>
          <a:p>
            <a:r>
              <a:rPr lang="en-US" b="1" smtClean="0"/>
              <a:t>Rome, Italy. </a:t>
            </a:r>
            <a:r>
              <a:rPr lang="en-US" smtClean="0"/>
              <a:t>© Alexander B. Murphy.</a:t>
            </a:r>
          </a:p>
        </p:txBody>
      </p:sp>
    </p:spTree>
    <p:extLst>
      <p:ext uri="{BB962C8B-B14F-4D97-AF65-F5344CB8AC3E}">
        <p14:creationId xmlns:p14="http://schemas.microsoft.com/office/powerpoint/2010/main" val="156179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r>
              <a:rPr lang="en-US" smtClean="0"/>
              <a:t>Figure 9.20</a:t>
            </a:r>
          </a:p>
          <a:p>
            <a:r>
              <a:rPr lang="en-US" smtClean="0"/>
              <a:t>Credit: Brad Bays, Oklahoma State University</a:t>
            </a:r>
          </a:p>
        </p:txBody>
      </p:sp>
      <p:sp>
        <p:nvSpPr>
          <p:cNvPr id="28675" name="Slide Number Placeholder 3"/>
          <p:cNvSpPr>
            <a:spLocks noGrp="1"/>
          </p:cNvSpPr>
          <p:nvPr>
            <p:ph type="sldNum" sz="quarter" idx="5"/>
          </p:nvPr>
        </p:nvSpPr>
        <p:spPr>
          <a:noFill/>
        </p:spPr>
        <p:txBody>
          <a:bodyPr/>
          <a:lstStyle/>
          <a:p>
            <a:fld id="{2E5F105F-20FC-4884-B17C-30B41C67CC23}" type="slidenum">
              <a:rPr lang="en-US" smtClean="0"/>
              <a:pPr/>
              <a:t>7</a:t>
            </a:fld>
            <a:endParaRPr lang="en-US" smtClean="0"/>
          </a:p>
        </p:txBody>
      </p:sp>
    </p:spTree>
    <p:extLst>
      <p:ext uri="{BB962C8B-B14F-4D97-AF65-F5344CB8AC3E}">
        <p14:creationId xmlns:p14="http://schemas.microsoft.com/office/powerpoint/2010/main" val="1204448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r>
              <a:rPr lang="en-US" smtClean="0"/>
              <a:t>*Could also be an audio file.</a:t>
            </a:r>
          </a:p>
          <a:p>
            <a:r>
              <a:rPr lang="en-US" smtClean="0"/>
              <a:t>Figure 9.25</a:t>
            </a:r>
          </a:p>
          <a:p>
            <a:r>
              <a:rPr lang="pt-BR" smtClean="0"/>
              <a:t>Rio de Janeiro, Brazil. © H. J. de Blij.</a:t>
            </a:r>
            <a:endParaRPr lang="en-US" smtClean="0"/>
          </a:p>
        </p:txBody>
      </p:sp>
      <p:sp>
        <p:nvSpPr>
          <p:cNvPr id="50179" name="Slide Number Placeholder 3"/>
          <p:cNvSpPr>
            <a:spLocks noGrp="1"/>
          </p:cNvSpPr>
          <p:nvPr>
            <p:ph type="sldNum" sz="quarter" idx="5"/>
          </p:nvPr>
        </p:nvSpPr>
        <p:spPr>
          <a:noFill/>
        </p:spPr>
        <p:txBody>
          <a:bodyPr/>
          <a:lstStyle/>
          <a:p>
            <a:fld id="{D614B16B-B156-44F8-97B0-8A5264D9EF39}" type="slidenum">
              <a:rPr lang="en-US" smtClean="0"/>
              <a:pPr/>
              <a:t>8</a:t>
            </a:fld>
            <a:endParaRPr lang="en-US" smtClean="0"/>
          </a:p>
        </p:txBody>
      </p:sp>
    </p:spTree>
    <p:extLst>
      <p:ext uri="{BB962C8B-B14F-4D97-AF65-F5344CB8AC3E}">
        <p14:creationId xmlns:p14="http://schemas.microsoft.com/office/powerpoint/2010/main" val="3437334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75385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27678D-684D-4EA9-859B-340FF13B8FEF}"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1944E-2CF5-4445-865D-03EEB769D2CD}" type="slidenum">
              <a:rPr lang="en-US" smtClean="0"/>
              <a:t>‹#›</a:t>
            </a:fld>
            <a:endParaRPr lang="en-US"/>
          </a:p>
        </p:txBody>
      </p:sp>
    </p:spTree>
    <p:extLst>
      <p:ext uri="{BB962C8B-B14F-4D97-AF65-F5344CB8AC3E}">
        <p14:creationId xmlns:p14="http://schemas.microsoft.com/office/powerpoint/2010/main" val="63205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27678D-684D-4EA9-859B-340FF13B8FEF}"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1944E-2CF5-4445-865D-03EEB769D2CD}" type="slidenum">
              <a:rPr lang="en-US" smtClean="0"/>
              <a:t>‹#›</a:t>
            </a:fld>
            <a:endParaRPr lang="en-US"/>
          </a:p>
        </p:txBody>
      </p:sp>
    </p:spTree>
    <p:extLst>
      <p:ext uri="{BB962C8B-B14F-4D97-AF65-F5344CB8AC3E}">
        <p14:creationId xmlns:p14="http://schemas.microsoft.com/office/powerpoint/2010/main" val="2711575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27678D-684D-4EA9-859B-340FF13B8FEF}"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1944E-2CF5-4445-865D-03EEB769D2CD}" type="slidenum">
              <a:rPr lang="en-US" smtClean="0"/>
              <a:t>‹#›</a:t>
            </a:fld>
            <a:endParaRPr lang="en-US"/>
          </a:p>
        </p:txBody>
      </p:sp>
    </p:spTree>
    <p:extLst>
      <p:ext uri="{BB962C8B-B14F-4D97-AF65-F5344CB8AC3E}">
        <p14:creationId xmlns:p14="http://schemas.microsoft.com/office/powerpoint/2010/main" val="200889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27678D-684D-4EA9-859B-340FF13B8FEF}"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1944E-2CF5-4445-865D-03EEB769D2CD}" type="slidenum">
              <a:rPr lang="en-US" smtClean="0"/>
              <a:t>‹#›</a:t>
            </a:fld>
            <a:endParaRPr lang="en-US"/>
          </a:p>
        </p:txBody>
      </p:sp>
    </p:spTree>
    <p:extLst>
      <p:ext uri="{BB962C8B-B14F-4D97-AF65-F5344CB8AC3E}">
        <p14:creationId xmlns:p14="http://schemas.microsoft.com/office/powerpoint/2010/main" val="2211605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27678D-684D-4EA9-859B-340FF13B8FEF}"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1944E-2CF5-4445-865D-03EEB769D2CD}" type="slidenum">
              <a:rPr lang="en-US" smtClean="0"/>
              <a:t>‹#›</a:t>
            </a:fld>
            <a:endParaRPr lang="en-US"/>
          </a:p>
        </p:txBody>
      </p:sp>
    </p:spTree>
    <p:extLst>
      <p:ext uri="{BB962C8B-B14F-4D97-AF65-F5344CB8AC3E}">
        <p14:creationId xmlns:p14="http://schemas.microsoft.com/office/powerpoint/2010/main" val="817730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27678D-684D-4EA9-859B-340FF13B8FEF}"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1944E-2CF5-4445-865D-03EEB769D2CD}" type="slidenum">
              <a:rPr lang="en-US" smtClean="0"/>
              <a:t>‹#›</a:t>
            </a:fld>
            <a:endParaRPr lang="en-US"/>
          </a:p>
        </p:txBody>
      </p:sp>
    </p:spTree>
    <p:extLst>
      <p:ext uri="{BB962C8B-B14F-4D97-AF65-F5344CB8AC3E}">
        <p14:creationId xmlns:p14="http://schemas.microsoft.com/office/powerpoint/2010/main" val="3627877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27678D-684D-4EA9-859B-340FF13B8FEF}"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1944E-2CF5-4445-865D-03EEB769D2CD}" type="slidenum">
              <a:rPr lang="en-US" smtClean="0"/>
              <a:t>‹#›</a:t>
            </a:fld>
            <a:endParaRPr lang="en-US"/>
          </a:p>
        </p:txBody>
      </p:sp>
    </p:spTree>
    <p:extLst>
      <p:ext uri="{BB962C8B-B14F-4D97-AF65-F5344CB8AC3E}">
        <p14:creationId xmlns:p14="http://schemas.microsoft.com/office/powerpoint/2010/main" val="3746451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27678D-684D-4EA9-859B-340FF13B8FEF}"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1944E-2CF5-4445-865D-03EEB769D2CD}" type="slidenum">
              <a:rPr lang="en-US" smtClean="0"/>
              <a:t>‹#›</a:t>
            </a:fld>
            <a:endParaRPr lang="en-US"/>
          </a:p>
        </p:txBody>
      </p:sp>
    </p:spTree>
    <p:extLst>
      <p:ext uri="{BB962C8B-B14F-4D97-AF65-F5344CB8AC3E}">
        <p14:creationId xmlns:p14="http://schemas.microsoft.com/office/powerpoint/2010/main" val="3881520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7678D-684D-4EA9-859B-340FF13B8FEF}"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B1944E-2CF5-4445-865D-03EEB769D2CD}" type="slidenum">
              <a:rPr lang="en-US" smtClean="0"/>
              <a:t>‹#›</a:t>
            </a:fld>
            <a:endParaRPr lang="en-US"/>
          </a:p>
        </p:txBody>
      </p:sp>
    </p:spTree>
    <p:extLst>
      <p:ext uri="{BB962C8B-B14F-4D97-AF65-F5344CB8AC3E}">
        <p14:creationId xmlns:p14="http://schemas.microsoft.com/office/powerpoint/2010/main" val="411912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27678D-684D-4EA9-859B-340FF13B8FEF}"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1944E-2CF5-4445-865D-03EEB769D2CD}" type="slidenum">
              <a:rPr lang="en-US" smtClean="0"/>
              <a:t>‹#›</a:t>
            </a:fld>
            <a:endParaRPr lang="en-US"/>
          </a:p>
        </p:txBody>
      </p:sp>
    </p:spTree>
    <p:extLst>
      <p:ext uri="{BB962C8B-B14F-4D97-AF65-F5344CB8AC3E}">
        <p14:creationId xmlns:p14="http://schemas.microsoft.com/office/powerpoint/2010/main" val="125453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27678D-684D-4EA9-859B-340FF13B8FEF}"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1944E-2CF5-4445-865D-03EEB769D2CD}" type="slidenum">
              <a:rPr lang="en-US" smtClean="0"/>
              <a:t>‹#›</a:t>
            </a:fld>
            <a:endParaRPr lang="en-US"/>
          </a:p>
        </p:txBody>
      </p:sp>
    </p:spTree>
    <p:extLst>
      <p:ext uri="{BB962C8B-B14F-4D97-AF65-F5344CB8AC3E}">
        <p14:creationId xmlns:p14="http://schemas.microsoft.com/office/powerpoint/2010/main" val="2184586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7678D-684D-4EA9-859B-340FF13B8FEF}"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1944E-2CF5-4445-865D-03EEB769D2CD}" type="slidenum">
              <a:rPr lang="en-US" smtClean="0"/>
              <a:t>‹#›</a:t>
            </a:fld>
            <a:endParaRPr lang="en-US"/>
          </a:p>
        </p:txBody>
      </p:sp>
    </p:spTree>
    <p:extLst>
      <p:ext uri="{BB962C8B-B14F-4D97-AF65-F5344CB8AC3E}">
        <p14:creationId xmlns:p14="http://schemas.microsoft.com/office/powerpoint/2010/main" val="903559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onceptcaching.com/view_a_cache.php?cid=577"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scoop.it/t/geography-education?tag=urban" TargetMode="External"/><Relationship Id="rId3" Type="http://schemas.openxmlformats.org/officeDocument/2006/relationships/hyperlink" Target="http://www.celebration.fl.us/" TargetMode="External"/><Relationship Id="rId7" Type="http://schemas.openxmlformats.org/officeDocument/2006/relationships/hyperlink" Target="http://www.seasidefl.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sierraclub.org/sprawl" TargetMode="External"/><Relationship Id="rId11" Type="http://schemas.openxmlformats.org/officeDocument/2006/relationships/hyperlink" Target="http://www.scoop.it/t/geography-education?tag=density" TargetMode="External"/><Relationship Id="rId5" Type="http://schemas.openxmlformats.org/officeDocument/2006/relationships/hyperlink" Target="http://www.lut.ac.uk/gawc/index.html" TargetMode="External"/><Relationship Id="rId10" Type="http://schemas.openxmlformats.org/officeDocument/2006/relationships/hyperlink" Target="http://www.scoop.it/t/geography-education?tag=models+urban" TargetMode="External"/><Relationship Id="rId4" Type="http://schemas.openxmlformats.org/officeDocument/2006/relationships/hyperlink" Target="http://www.cnu.org/" TargetMode="External"/><Relationship Id="rId9" Type="http://schemas.openxmlformats.org/officeDocument/2006/relationships/hyperlink" Target="http://www.scoop.it/t/geography-education?tag=gentrificat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nvPr>
        </p:nvSpPr>
        <p:spPr>
          <a:xfrm>
            <a:off x="2133600" y="1828800"/>
            <a:ext cx="8229600" cy="4572000"/>
          </a:xfrm>
        </p:spPr>
        <p:txBody>
          <a:bodyPr/>
          <a:lstStyle/>
          <a:p>
            <a:pPr eaLnBrk="1" hangingPunct="1"/>
            <a:r>
              <a:rPr lang="en-US" sz="2400" b="1" dirty="0">
                <a:latin typeface="Bookman Old Style" pitchFamily="18" charset="0"/>
              </a:rPr>
              <a:t>World cities </a:t>
            </a:r>
            <a:r>
              <a:rPr lang="en-US" sz="2400" dirty="0">
                <a:latin typeface="Bookman Old Style" pitchFamily="18" charset="0"/>
              </a:rPr>
              <a:t>function at the global scale, beyond the reach of the state borders, functioning as the service centers of the world economy.</a:t>
            </a:r>
          </a:p>
          <a:p>
            <a:pPr eaLnBrk="1" hangingPunct="1"/>
            <a:r>
              <a:rPr lang="en-US" sz="2400" dirty="0" err="1">
                <a:latin typeface="Bookman Old Style" pitchFamily="18" charset="0"/>
              </a:rPr>
              <a:t>Felsenstein</a:t>
            </a:r>
            <a:r>
              <a:rPr lang="en-US" sz="2400" dirty="0">
                <a:latin typeface="Bookman Old Style" pitchFamily="18" charset="0"/>
              </a:rPr>
              <a:t>, </a:t>
            </a:r>
            <a:r>
              <a:rPr lang="en-US" sz="2400" dirty="0" err="1">
                <a:latin typeface="Bookman Old Style" pitchFamily="18" charset="0"/>
              </a:rPr>
              <a:t>Schamp</a:t>
            </a:r>
            <a:r>
              <a:rPr lang="en-US" sz="2400" dirty="0">
                <a:latin typeface="Bookman Old Style" pitchFamily="18" charset="0"/>
              </a:rPr>
              <a:t>, and </a:t>
            </a:r>
            <a:r>
              <a:rPr lang="en-US" sz="2400" dirty="0" err="1">
                <a:latin typeface="Bookman Old Style" pitchFamily="18" charset="0"/>
              </a:rPr>
              <a:t>Shachar</a:t>
            </a:r>
            <a:r>
              <a:rPr lang="en-US" sz="2400" dirty="0">
                <a:latin typeface="Bookman Old Style" pitchFamily="18" charset="0"/>
              </a:rPr>
              <a:t>: The world city is a node in globalization, reflecting processes that have “redrawn the limits on spatial interaction.”</a:t>
            </a:r>
          </a:p>
          <a:p>
            <a:pPr eaLnBrk="1" hangingPunct="1"/>
            <a:r>
              <a:rPr lang="en-US" sz="2400" dirty="0">
                <a:latin typeface="Bookman Old Style" pitchFamily="18" charset="0"/>
              </a:rPr>
              <a:t>World cities do not exist merely to service players in the global economy.</a:t>
            </a:r>
          </a:p>
          <a:p>
            <a:pPr eaLnBrk="1" hangingPunct="1"/>
            <a:r>
              <a:rPr lang="en-US" sz="2400" dirty="0">
                <a:latin typeface="Bookman Old Style" pitchFamily="18" charset="0"/>
              </a:rPr>
              <a:t>Some countries such as the United States and Germany have two or more world cities within their state borders.</a:t>
            </a:r>
          </a:p>
        </p:txBody>
      </p:sp>
      <p:sp>
        <p:nvSpPr>
          <p:cNvPr id="4" name="Content Placeholder 2"/>
          <p:cNvSpPr txBox="1">
            <a:spLocks/>
          </p:cNvSpPr>
          <p:nvPr/>
        </p:nvSpPr>
        <p:spPr bwMode="auto">
          <a:xfrm>
            <a:off x="2133600" y="381001"/>
            <a:ext cx="8001000" cy="14477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spcBef>
                <a:spcPts val="0"/>
              </a:spcBef>
              <a:buNone/>
            </a:pPr>
            <a:r>
              <a:rPr lang="en-US" sz="3600" b="1" dirty="0">
                <a:latin typeface="Bookman Old Style" pitchFamily="18" charset="0"/>
              </a:rPr>
              <a:t>Key Question: </a:t>
            </a:r>
            <a:r>
              <a:rPr lang="en-US" sz="3600" dirty="0">
                <a:latin typeface="Bookman Old Style" pitchFamily="18" charset="0"/>
              </a:rPr>
              <a:t>What Role Do Cities Play in Globalization?</a:t>
            </a:r>
          </a:p>
        </p:txBody>
      </p:sp>
      <p:sp>
        <p:nvSpPr>
          <p:cNvPr id="5"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2684537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Box 6"/>
          <p:cNvSpPr txBox="1">
            <a:spLocks noChangeArrowheads="1"/>
          </p:cNvSpPr>
          <p:nvPr/>
        </p:nvSpPr>
        <p:spPr bwMode="auto">
          <a:xfrm>
            <a:off x="1657350" y="1120676"/>
            <a:ext cx="8858250" cy="2308324"/>
          </a:xfrm>
          <a:prstGeom prst="rect">
            <a:avLst/>
          </a:prstGeom>
          <a:noFill/>
          <a:ln w="9525">
            <a:noFill/>
            <a:miter lim="800000"/>
            <a:headEnd/>
            <a:tailEnd/>
          </a:ln>
        </p:spPr>
        <p:txBody>
          <a:bodyPr>
            <a:spAutoFit/>
          </a:bodyPr>
          <a:lstStyle/>
          <a:p>
            <a:r>
              <a:rPr lang="en-US" sz="1600" dirty="0">
                <a:latin typeface="Bookman Old Style" pitchFamily="18" charset="0"/>
              </a:rPr>
              <a:t>“The contemporary landscape of </a:t>
            </a:r>
            <a:r>
              <a:rPr lang="en-US" sz="1600" b="1" dirty="0">
                <a:latin typeface="Bookman Old Style" pitchFamily="18" charset="0"/>
              </a:rPr>
              <a:t>Genoa</a:t>
            </a:r>
            <a:r>
              <a:rPr lang="en-US" sz="1600" dirty="0">
                <a:latin typeface="Bookman Old Style" pitchFamily="18" charset="0"/>
              </a:rPr>
              <a:t> stands as a reminder of the city’s historic importance. Long before Europe became divided up into states, a number of cities in northern Italy freed themselves from the strictures of feudalism and began to function autonomously. Genoa and </a:t>
            </a:r>
            <a:r>
              <a:rPr lang="en-US" sz="1600" b="1" dirty="0">
                <a:latin typeface="Bookman Old Style" pitchFamily="18" charset="0"/>
              </a:rPr>
              <a:t>Venice</a:t>
            </a:r>
            <a:r>
              <a:rPr lang="en-US" sz="1600" dirty="0">
                <a:latin typeface="Bookman Old Style" pitchFamily="18" charset="0"/>
              </a:rPr>
              <a:t> were two of these, and they became the </a:t>
            </a:r>
            <a:r>
              <a:rPr lang="en-US" sz="1600" b="1" dirty="0">
                <a:latin typeface="Bookman Old Style" pitchFamily="18" charset="0"/>
              </a:rPr>
              <a:t>foci of significant Mediterranean maritime trading empires</a:t>
            </a:r>
            <a:r>
              <a:rPr lang="en-US" sz="1600" dirty="0">
                <a:latin typeface="Bookman Old Style" pitchFamily="18" charset="0"/>
              </a:rPr>
              <a:t>. In the process, they also became magnificent, wealthy cities. Although most buildings in Genoa’s urban core date from a more recent era, the layout of streets and public squares harkens back to the city’s imperial days. Is it a surprise that the city gave birth to one of the most famous explorers of all time: Christopher Columbus?”</a:t>
            </a:r>
          </a:p>
        </p:txBody>
      </p:sp>
      <p:sp>
        <p:nvSpPr>
          <p:cNvPr id="53250" name="TextBox 1"/>
          <p:cNvSpPr txBox="1">
            <a:spLocks noChangeArrowheads="1"/>
          </p:cNvSpPr>
          <p:nvPr/>
        </p:nvSpPr>
        <p:spPr bwMode="auto">
          <a:xfrm>
            <a:off x="2819400" y="228601"/>
            <a:ext cx="6324600" cy="646331"/>
          </a:xfrm>
          <a:prstGeom prst="rect">
            <a:avLst/>
          </a:prstGeom>
          <a:noFill/>
          <a:ln w="9525">
            <a:noFill/>
            <a:miter lim="800000"/>
            <a:headEnd/>
            <a:tailEnd/>
          </a:ln>
        </p:spPr>
        <p:txBody>
          <a:bodyPr>
            <a:spAutoFit/>
          </a:bodyPr>
          <a:lstStyle/>
          <a:p>
            <a:pPr algn="ctr"/>
            <a:r>
              <a:rPr lang="en-US" sz="3600" dirty="0">
                <a:latin typeface="Bookman Old Style" pitchFamily="18" charset="0"/>
              </a:rPr>
              <a:t>Field Note</a:t>
            </a:r>
          </a:p>
        </p:txBody>
      </p:sp>
      <p:cxnSp>
        <p:nvCxnSpPr>
          <p:cNvPr id="4" name="Straight Connector 3"/>
          <p:cNvCxnSpPr/>
          <p:nvPr/>
        </p:nvCxnSpPr>
        <p:spPr>
          <a:xfrm flipV="1">
            <a:off x="2343150" y="990600"/>
            <a:ext cx="7639050" cy="7938"/>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09_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9711" y="3505200"/>
            <a:ext cx="5052581" cy="2971800"/>
          </a:xfrm>
          <a:prstGeom prst="rect">
            <a:avLst/>
          </a:prstGeom>
        </p:spPr>
      </p:pic>
      <p:sp>
        <p:nvSpPr>
          <p:cNvPr id="7"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1394807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981200" y="274638"/>
            <a:ext cx="8153400" cy="868362"/>
          </a:xfrm>
        </p:spPr>
        <p:txBody>
          <a:bodyPr/>
          <a:lstStyle/>
          <a:p>
            <a:pPr eaLnBrk="1" hangingPunct="1"/>
            <a:r>
              <a:rPr lang="en-US" sz="3600" dirty="0">
                <a:latin typeface="Bookman Old Style" pitchFamily="18" charset="0"/>
              </a:rPr>
              <a:t>Field Note</a:t>
            </a:r>
          </a:p>
        </p:txBody>
      </p:sp>
      <p:sp>
        <p:nvSpPr>
          <p:cNvPr id="16386" name="Content Placeholder 2"/>
          <p:cNvSpPr>
            <a:spLocks noGrp="1"/>
          </p:cNvSpPr>
          <p:nvPr>
            <p:ph idx="1"/>
          </p:nvPr>
        </p:nvSpPr>
        <p:spPr>
          <a:xfrm>
            <a:off x="6477000" y="1295400"/>
            <a:ext cx="3886200" cy="2163762"/>
          </a:xfrm>
        </p:spPr>
        <p:txBody>
          <a:bodyPr>
            <a:normAutofit fontScale="77500" lnSpcReduction="20000"/>
          </a:bodyPr>
          <a:lstStyle/>
          <a:p>
            <a:pPr marL="0" indent="0" algn="just">
              <a:buNone/>
            </a:pPr>
            <a:r>
              <a:rPr lang="en-US" sz="1400" dirty="0">
                <a:latin typeface="Bookman Old Style"/>
                <a:cs typeface="Bookman Old Style"/>
              </a:rPr>
              <a:t>“Central Cairo is full of the multistory buildings, transportation arteries, and commercial signs that characterize most contemporary big cities. Outside of a number of mosques, few remnants of the </a:t>
            </a:r>
            <a:r>
              <a:rPr lang="en-US" sz="1400" b="1" dirty="0">
                <a:latin typeface="Bookman Old Style"/>
                <a:cs typeface="Bookman Old Style"/>
              </a:rPr>
              <a:t>old medieval city</a:t>
            </a:r>
            <a:r>
              <a:rPr lang="en-US" sz="1400" dirty="0">
                <a:latin typeface="Bookman Old Style"/>
                <a:cs typeface="Bookman Old Style"/>
              </a:rPr>
              <a:t> remain. The first blow came in the nineteenth century, when a French educated ruler was determined to </a:t>
            </a:r>
            <a:r>
              <a:rPr lang="en-US" sz="1400" b="1" dirty="0">
                <a:latin typeface="Bookman Old Style"/>
                <a:cs typeface="Bookman Old Style"/>
              </a:rPr>
              <a:t>recast Cairo as a world-class city</a:t>
            </a:r>
            <a:r>
              <a:rPr lang="en-US" sz="1400" dirty="0">
                <a:latin typeface="Bookman Old Style"/>
                <a:cs typeface="Bookman Old Style"/>
              </a:rPr>
              <a:t>. Inspired by the planning ideas of Paris’s Baron von </a:t>
            </a:r>
            <a:r>
              <a:rPr lang="en-US" sz="1400" dirty="0" err="1">
                <a:latin typeface="Bookman Old Style"/>
                <a:cs typeface="Bookman Old Style"/>
              </a:rPr>
              <a:t>Hausman</a:t>
            </a:r>
            <a:r>
              <a:rPr lang="en-US" sz="1400" dirty="0">
                <a:latin typeface="Bookman Old Style"/>
                <a:cs typeface="Bookman Old Style"/>
              </a:rPr>
              <a:t>, he transformed the urban core into a zone of broad, straight streets. In more recent years the </a:t>
            </a:r>
            <a:r>
              <a:rPr lang="en-US" sz="1400" b="1" dirty="0">
                <a:latin typeface="Bookman Old Style"/>
                <a:cs typeface="Bookman Old Style"/>
              </a:rPr>
              <a:t>forces of modern international capitalism</a:t>
            </a:r>
            <a:r>
              <a:rPr lang="en-US" sz="1400" dirty="0">
                <a:latin typeface="Bookman Old Style"/>
                <a:cs typeface="Bookman Old Style"/>
              </a:rPr>
              <a:t> have had the upper hand. There is little sense of an overall vision for central Cairo. Instead, it seems to be a hodge-podge of buildings and streets devoted to commerce, administration, and a variety of producer and consumer services.”</a:t>
            </a:r>
          </a:p>
        </p:txBody>
      </p:sp>
      <p:cxnSp>
        <p:nvCxnSpPr>
          <p:cNvPr id="5" name="Straight Connector 4"/>
          <p:cNvCxnSpPr/>
          <p:nvPr/>
        </p:nvCxnSpPr>
        <p:spPr>
          <a:xfrm>
            <a:off x="2362200" y="1143000"/>
            <a:ext cx="7620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fou10e_fig_09_3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1828800"/>
            <a:ext cx="4724400" cy="3455561"/>
          </a:xfrm>
          <a:prstGeom prst="rect">
            <a:avLst/>
          </a:prstGeom>
        </p:spPr>
      </p:pic>
      <p:sp>
        <p:nvSpPr>
          <p:cNvPr id="8"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902706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981200" y="274638"/>
            <a:ext cx="8077200" cy="868362"/>
          </a:xfrm>
        </p:spPr>
        <p:txBody>
          <a:bodyPr/>
          <a:lstStyle/>
          <a:p>
            <a:pPr eaLnBrk="1" hangingPunct="1"/>
            <a:r>
              <a:rPr lang="en-US" sz="3600" dirty="0">
                <a:latin typeface="Bookman Old Style" pitchFamily="18" charset="0"/>
              </a:rPr>
              <a:t>Field Note</a:t>
            </a:r>
          </a:p>
        </p:txBody>
      </p:sp>
      <p:sp>
        <p:nvSpPr>
          <p:cNvPr id="18434" name="Content Placeholder 2"/>
          <p:cNvSpPr>
            <a:spLocks noGrp="1"/>
          </p:cNvSpPr>
          <p:nvPr>
            <p:ph idx="1"/>
          </p:nvPr>
        </p:nvSpPr>
        <p:spPr>
          <a:xfrm>
            <a:off x="1828800" y="1371600"/>
            <a:ext cx="4495800" cy="5029200"/>
          </a:xfrm>
        </p:spPr>
        <p:txBody>
          <a:bodyPr/>
          <a:lstStyle/>
          <a:p>
            <a:pPr marL="0" indent="0" algn="just">
              <a:buNone/>
            </a:pPr>
            <a:r>
              <a:rPr lang="en-US" sz="1600" dirty="0">
                <a:latin typeface="Bookman Old Style" pitchFamily="18" charset="0"/>
              </a:rPr>
              <a:t>“Moving out from central Cairo, evidence of the city’s rapid growth is all around you. These hastily built housing units are part of the (often losing) effort to keep up with the city’s exploding growth. From a city of just one million people in 1930, Cairo’s population expanded to six million by 1986. And then high growth rates really kicked in. Although no one knows the exact size of the contemporary city, most estimates suggest that </a:t>
            </a:r>
            <a:r>
              <a:rPr lang="en-US" sz="1600" b="1" dirty="0">
                <a:latin typeface="Bookman Old Style" pitchFamily="18" charset="0"/>
              </a:rPr>
              <a:t>Cairo’s population has doubled in the last 20 years</a:t>
            </a:r>
            <a:r>
              <a:rPr lang="en-US" sz="1600" dirty="0">
                <a:latin typeface="Bookman Old Style" pitchFamily="18" charset="0"/>
              </a:rPr>
              <a:t>. This growth has placed a tremendous strain on city services. Housing has been a particularly critical problem—leading to a landscape outside the urban core dominated by hastily built, minimally functional, and aesthetically non-descript housing projects.”</a:t>
            </a:r>
          </a:p>
        </p:txBody>
      </p:sp>
      <p:cxnSp>
        <p:nvCxnSpPr>
          <p:cNvPr id="5" name="Straight Connector 4"/>
          <p:cNvCxnSpPr/>
          <p:nvPr/>
        </p:nvCxnSpPr>
        <p:spPr>
          <a:xfrm>
            <a:off x="1981200" y="1143000"/>
            <a:ext cx="8077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09_3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2057400"/>
            <a:ext cx="3886200" cy="2767530"/>
          </a:xfrm>
          <a:prstGeom prst="rect">
            <a:avLst/>
          </a:prstGeom>
        </p:spPr>
      </p:pic>
      <p:sp>
        <p:nvSpPr>
          <p:cNvPr id="7"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3578233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981200" y="76200"/>
            <a:ext cx="8229600" cy="1143000"/>
          </a:xfrm>
        </p:spPr>
        <p:txBody>
          <a:bodyPr/>
          <a:lstStyle/>
          <a:p>
            <a:pPr eaLnBrk="1" hangingPunct="1"/>
            <a:r>
              <a:rPr lang="en-US" sz="3600" dirty="0">
                <a:latin typeface="Bookman Old Style" pitchFamily="18" charset="0"/>
              </a:rPr>
              <a:t>Field Note</a:t>
            </a:r>
          </a:p>
        </p:txBody>
      </p:sp>
      <p:sp>
        <p:nvSpPr>
          <p:cNvPr id="25602" name="Content Placeholder 2"/>
          <p:cNvSpPr>
            <a:spLocks noGrp="1"/>
          </p:cNvSpPr>
          <p:nvPr>
            <p:ph idx="1"/>
          </p:nvPr>
        </p:nvSpPr>
        <p:spPr>
          <a:xfrm>
            <a:off x="1828800" y="1295400"/>
            <a:ext cx="5105400" cy="4953000"/>
          </a:xfrm>
        </p:spPr>
        <p:txBody>
          <a:bodyPr/>
          <a:lstStyle/>
          <a:p>
            <a:pPr marL="0" indent="0">
              <a:buNone/>
            </a:pPr>
            <a:r>
              <a:rPr lang="en-US" sz="1600" dirty="0">
                <a:latin typeface="Bookman Old Style" pitchFamily="18" charset="0"/>
              </a:rPr>
              <a:t>“In 2008, downtown Fort Worth, Texas looked quite different than it did when I first visited in 1997. In that eleven year period, business leaders in the City of Fort Worth </a:t>
            </a:r>
            <a:r>
              <a:rPr lang="en-US" sz="1600" b="1" dirty="0">
                <a:latin typeface="Bookman Old Style" pitchFamily="18" charset="0"/>
              </a:rPr>
              <a:t>gentrified the downtown</a:t>
            </a:r>
            <a:r>
              <a:rPr lang="en-US" sz="1600" dirty="0">
                <a:latin typeface="Bookman Old Style" pitchFamily="18" charset="0"/>
              </a:rPr>
              <a:t>. The Bass family, who has a great deal of </a:t>
            </a:r>
            <a:r>
              <a:rPr lang="en-US" sz="1600" b="1" dirty="0">
                <a:latin typeface="Bookman Old Style" pitchFamily="18" charset="0"/>
              </a:rPr>
              <a:t>wealth from oil holdings </a:t>
            </a:r>
            <a:r>
              <a:rPr lang="en-US" sz="1600" dirty="0">
                <a:latin typeface="Bookman Old Style" pitchFamily="18" charset="0"/>
              </a:rPr>
              <a:t>and who now owns about 40 blocks of downtown Fort Worth, was instrumental in the city’s gentrification. In the 1970s and 1980s, members of the Bass family looked at the empty, stark, downtown Fort Worth, and sought a way to revitalize the downtown. They worked with the Tandy family to build and revitalize the spaces of the city, which took off in the late 1990s and into the present century. The crown jewel in the gentrified Fort Worth is the </a:t>
            </a:r>
            <a:r>
              <a:rPr lang="en-US" sz="1600" b="1" dirty="0">
                <a:latin typeface="Bookman Old Style" pitchFamily="18" charset="0"/>
              </a:rPr>
              <a:t>beautiful cultural center </a:t>
            </a:r>
            <a:r>
              <a:rPr lang="en-US" sz="1600" dirty="0">
                <a:latin typeface="Bookman Old Style" pitchFamily="18" charset="0"/>
              </a:rPr>
              <a:t>called the Bass Performance Hall, named for Nancy Lee and Perry R. Bass, which opened in 1998.”</a:t>
            </a:r>
          </a:p>
        </p:txBody>
      </p:sp>
      <p:pic>
        <p:nvPicPr>
          <p:cNvPr id="2" name="Picture 1" descr="fou10e_fig_09_34.jpg">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1371600"/>
            <a:ext cx="3401180" cy="4800600"/>
          </a:xfrm>
          <a:prstGeom prst="rect">
            <a:avLst/>
          </a:prstGeom>
        </p:spPr>
      </p:pic>
      <p:sp>
        <p:nvSpPr>
          <p:cNvPr id="3" name="TextBox 2"/>
          <p:cNvSpPr txBox="1"/>
          <p:nvPr/>
        </p:nvSpPr>
        <p:spPr>
          <a:xfrm>
            <a:off x="7086601" y="5334001"/>
            <a:ext cx="1898533" cy="584775"/>
          </a:xfrm>
          <a:prstGeom prst="rect">
            <a:avLst/>
          </a:prstGeom>
          <a:noFill/>
        </p:spPr>
        <p:txBody>
          <a:bodyPr wrap="none" rtlCol="0">
            <a:spAutoFit/>
          </a:bodyPr>
          <a:lstStyle/>
          <a:p>
            <a:r>
              <a:rPr lang="en-US" sz="1600" b="1" i="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Concept Caching: </a:t>
            </a:r>
          </a:p>
          <a:p>
            <a:r>
              <a:rPr lang="en-US" sz="1600" b="1" i="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Forth Worth, Texas</a:t>
            </a:r>
            <a:endParaRPr lang="en-US" sz="1600" b="1" i="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cxnSp>
        <p:nvCxnSpPr>
          <p:cNvPr id="7" name="Straight Connector 6"/>
          <p:cNvCxnSpPr/>
          <p:nvPr/>
        </p:nvCxnSpPr>
        <p:spPr>
          <a:xfrm>
            <a:off x="2209800" y="990600"/>
            <a:ext cx="80772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1216750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981200" y="274638"/>
            <a:ext cx="7772400" cy="715962"/>
          </a:xfrm>
        </p:spPr>
        <p:txBody>
          <a:bodyPr/>
          <a:lstStyle/>
          <a:p>
            <a:pPr eaLnBrk="1" hangingPunct="1"/>
            <a:r>
              <a:rPr lang="en-US" sz="3600" dirty="0">
                <a:latin typeface="Bookman Old Style" pitchFamily="18" charset="0"/>
              </a:rPr>
              <a:t>Field Note</a:t>
            </a:r>
          </a:p>
        </p:txBody>
      </p:sp>
      <p:sp>
        <p:nvSpPr>
          <p:cNvPr id="30722" name="Content Placeholder 2"/>
          <p:cNvSpPr>
            <a:spLocks noGrp="1"/>
          </p:cNvSpPr>
          <p:nvPr>
            <p:ph idx="1"/>
          </p:nvPr>
        </p:nvSpPr>
        <p:spPr>
          <a:xfrm>
            <a:off x="1828800" y="1219200"/>
            <a:ext cx="4724400" cy="5105400"/>
          </a:xfrm>
        </p:spPr>
        <p:txBody>
          <a:bodyPr/>
          <a:lstStyle/>
          <a:p>
            <a:pPr marL="0" indent="0" algn="just">
              <a:buNone/>
            </a:pPr>
            <a:r>
              <a:rPr lang="en-US" sz="1800" dirty="0">
                <a:latin typeface="Bookman Old Style"/>
                <a:cs typeface="Bookman Old Style"/>
              </a:rPr>
              <a:t>“When I visited Celebration, Florida</a:t>
            </a:r>
            <a:r>
              <a:rPr lang="en-US" sz="1800" dirty="0">
                <a:solidFill>
                  <a:srgbClr val="4BACC6"/>
                </a:solidFill>
                <a:latin typeface="Bookman Old Style"/>
                <a:cs typeface="Bookman Old Style"/>
              </a:rPr>
              <a:t>,</a:t>
            </a:r>
            <a:r>
              <a:rPr lang="en-US" sz="1800" dirty="0">
                <a:latin typeface="Bookman Old Style"/>
                <a:cs typeface="Bookman Old Style"/>
              </a:rPr>
              <a:t> in 1997, I felt like I was walking onto a movie or television set. The architecture in the Walt Disney designed </a:t>
            </a:r>
            <a:r>
              <a:rPr lang="en-US" sz="1800" b="1" dirty="0">
                <a:latin typeface="Bookman Old Style"/>
                <a:cs typeface="Bookman Old Style"/>
              </a:rPr>
              <a:t>new </a:t>
            </a:r>
            <a:r>
              <a:rPr lang="en-US" sz="1800" b="1" dirty="0" err="1">
                <a:latin typeface="Bookman Old Style"/>
                <a:cs typeface="Bookman Old Style"/>
              </a:rPr>
              <a:t>urbanist</a:t>
            </a:r>
            <a:r>
              <a:rPr lang="en-US" sz="1800" b="1" dirty="0">
                <a:latin typeface="Bookman Old Style"/>
                <a:cs typeface="Bookman Old Style"/>
              </a:rPr>
              <a:t> development </a:t>
            </a:r>
            <a:r>
              <a:rPr lang="en-US" sz="1800" dirty="0">
                <a:latin typeface="Bookman Old Style"/>
                <a:cs typeface="Bookman Old Style"/>
              </a:rPr>
              <a:t>looked like the quintessential New England town. Each house has a porch, but on the day I was there, the porches sat empty—waiting to welcome the arrival of their owners at the end of the work day. We walked through town, past the 50s-style movie marquee, and ate lunch at a 50s-style diner. At that point, Celebration was still growing. Across the street from the Bank of Celebration’ stood a sign marking the future home of the ‘Church in Celebration.’”</a:t>
            </a:r>
          </a:p>
        </p:txBody>
      </p:sp>
      <p:cxnSp>
        <p:nvCxnSpPr>
          <p:cNvPr id="5" name="Straight Connector 4"/>
          <p:cNvCxnSpPr/>
          <p:nvPr/>
        </p:nvCxnSpPr>
        <p:spPr>
          <a:xfrm>
            <a:off x="1828800" y="990600"/>
            <a:ext cx="8305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09_3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1143001"/>
            <a:ext cx="2667000" cy="2947883"/>
          </a:xfrm>
          <a:prstGeom prst="rect">
            <a:avLst/>
          </a:prstGeom>
        </p:spPr>
      </p:pic>
      <p:pic>
        <p:nvPicPr>
          <p:cNvPr id="3" name="Picture 2" descr="fou10e_fig_09_3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7475" y="4114800"/>
            <a:ext cx="3493887" cy="2286000"/>
          </a:xfrm>
          <a:prstGeom prst="rect">
            <a:avLst/>
          </a:prstGeom>
        </p:spPr>
      </p:pic>
      <p:sp>
        <p:nvSpPr>
          <p:cNvPr id="8"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3329045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1981200" y="381000"/>
            <a:ext cx="7162800" cy="884238"/>
          </a:xfrm>
        </p:spPr>
        <p:txBody>
          <a:bodyPr/>
          <a:lstStyle/>
          <a:p>
            <a:pPr algn="l" eaLnBrk="1" hangingPunct="1"/>
            <a:r>
              <a:rPr lang="en-US" sz="3200" b="1" dirty="0">
                <a:latin typeface="Bookman Old Style" pitchFamily="18" charset="0"/>
              </a:rPr>
              <a:t>Cities as Spaces of Consumption</a:t>
            </a:r>
          </a:p>
        </p:txBody>
      </p:sp>
      <p:sp>
        <p:nvSpPr>
          <p:cNvPr id="3" name="Content Placeholder 2"/>
          <p:cNvSpPr>
            <a:spLocks noGrp="1"/>
          </p:cNvSpPr>
          <p:nvPr>
            <p:ph idx="1"/>
          </p:nvPr>
        </p:nvSpPr>
        <p:spPr>
          <a:xfrm>
            <a:off x="2133600" y="1371601"/>
            <a:ext cx="7620000" cy="1142999"/>
          </a:xfrm>
        </p:spPr>
        <p:txBody>
          <a:bodyPr/>
          <a:lstStyle/>
          <a:p>
            <a:pPr eaLnBrk="1" hangingPunct="1">
              <a:defRPr/>
            </a:pPr>
            <a:r>
              <a:rPr lang="en-US" sz="2400" dirty="0">
                <a:latin typeface="Bookman Old Style"/>
                <a:cs typeface="Bookman Old Style"/>
              </a:rPr>
              <a:t>Media </a:t>
            </a:r>
            <a:r>
              <a:rPr lang="en-US" sz="2400" dirty="0">
                <a:latin typeface="Bookman Old Style"/>
                <a:cs typeface="Bookman Old Style"/>
              </a:rPr>
              <a:t>corporations are </a:t>
            </a:r>
            <a:r>
              <a:rPr lang="en-US" sz="2400" dirty="0">
                <a:latin typeface="Bookman Old Style"/>
                <a:cs typeface="Bookman Old Style"/>
              </a:rPr>
              <a:t>helping transform </a:t>
            </a:r>
            <a:r>
              <a:rPr lang="en-US" sz="2400" dirty="0">
                <a:latin typeface="Bookman Old Style"/>
                <a:cs typeface="Bookman Old Style"/>
              </a:rPr>
              <a:t>urban centers into major </a:t>
            </a:r>
            <a:r>
              <a:rPr lang="en-US" sz="2400" dirty="0">
                <a:latin typeface="Bookman Old Style"/>
                <a:cs typeface="Bookman Old Style"/>
              </a:rPr>
              <a:t>entertainment districts </a:t>
            </a:r>
            <a:r>
              <a:rPr lang="en-US" sz="2400" dirty="0">
                <a:latin typeface="Bookman Old Style"/>
                <a:cs typeface="Bookman Old Style"/>
              </a:rPr>
              <a:t>where items </a:t>
            </a:r>
            <a:r>
              <a:rPr lang="en-US" sz="2400" dirty="0">
                <a:latin typeface="Bookman Old Style"/>
                <a:cs typeface="Bookman Old Style"/>
              </a:rPr>
              <a:t>are </a:t>
            </a:r>
            <a:r>
              <a:rPr lang="en-US" sz="2400" i="1" dirty="0">
                <a:latin typeface="Bookman Old Style"/>
                <a:cs typeface="Bookman Old Style"/>
              </a:rPr>
              <a:t>consumed</a:t>
            </a:r>
            <a:endParaRPr lang="en-US" sz="2400" i="1" dirty="0">
              <a:latin typeface="Bookman Old Style"/>
              <a:cs typeface="Bookman Old Style"/>
            </a:endParaRPr>
          </a:p>
          <a:p>
            <a:pPr marL="0" indent="0">
              <a:buNone/>
              <a:defRPr/>
            </a:pPr>
            <a:endParaRPr lang="en-US" dirty="0"/>
          </a:p>
        </p:txBody>
      </p:sp>
      <p:pic>
        <p:nvPicPr>
          <p:cNvPr id="2" name="Picture 1" descr="fou10e_fig_09_43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5776" y="2709892"/>
            <a:ext cx="2864425" cy="3767109"/>
          </a:xfrm>
          <a:prstGeom prst="rect">
            <a:avLst/>
          </a:prstGeom>
        </p:spPr>
      </p:pic>
      <p:pic>
        <p:nvPicPr>
          <p:cNvPr id="4" name="Picture 3" descr="fou10e_fig_09_43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3200400"/>
            <a:ext cx="4021635" cy="3200400"/>
          </a:xfrm>
          <a:prstGeom prst="rect">
            <a:avLst/>
          </a:prstGeom>
        </p:spPr>
      </p:pic>
      <p:sp>
        <p:nvSpPr>
          <p:cNvPr id="7"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1057499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p:cNvSpPr>
            <a:spLocks noGrp="1"/>
          </p:cNvSpPr>
          <p:nvPr>
            <p:ph idx="1"/>
          </p:nvPr>
        </p:nvSpPr>
        <p:spPr/>
        <p:txBody>
          <a:bodyPr/>
          <a:lstStyle/>
          <a:p>
            <a:pPr marL="0" indent="0">
              <a:buNone/>
            </a:pPr>
            <a:endParaRPr lang="en-US" dirty="0" smtClean="0">
              <a:latin typeface="Bookman Old Style" pitchFamily="18" charset="0"/>
            </a:endParaRPr>
          </a:p>
          <a:p>
            <a:pPr marL="0" indent="0">
              <a:buNone/>
            </a:pPr>
            <a:r>
              <a:rPr lang="en-US" dirty="0">
                <a:latin typeface="Bookman Old Style" pitchFamily="18" charset="0"/>
              </a:rPr>
              <a:t>Thinking through the challenges to the state presented in Chapter 8, </a:t>
            </a:r>
            <a:r>
              <a:rPr lang="en-US" b="1" dirty="0">
                <a:latin typeface="Bookman Old Style" pitchFamily="18" charset="0"/>
              </a:rPr>
              <a:t>predict</a:t>
            </a:r>
            <a:r>
              <a:rPr lang="en-US" dirty="0">
                <a:latin typeface="Bookman Old Style" pitchFamily="18" charset="0"/>
              </a:rPr>
              <a:t> whether and under what circumstances </a:t>
            </a:r>
            <a:r>
              <a:rPr lang="en-US" b="1" dirty="0">
                <a:latin typeface="Bookman Old Style" pitchFamily="18" charset="0"/>
              </a:rPr>
              <a:t>world cities could replace states</a:t>
            </a:r>
            <a:r>
              <a:rPr lang="en-US" dirty="0">
                <a:latin typeface="Bookman Old Style" pitchFamily="18" charset="0"/>
              </a:rPr>
              <a:t> as the basic and most powerful form of political organization in the world.</a:t>
            </a:r>
          </a:p>
        </p:txBody>
      </p:sp>
      <p:pic>
        <p:nvPicPr>
          <p:cNvPr id="46082" name="Picture 3"/>
          <p:cNvPicPr>
            <a:picLocks noChangeAspect="1" noChangeArrowheads="1"/>
          </p:cNvPicPr>
          <p:nvPr/>
        </p:nvPicPr>
        <p:blipFill>
          <a:blip r:embed="rId3" cstate="email"/>
          <a:srcRect/>
          <a:stretch>
            <a:fillRect/>
          </a:stretch>
        </p:blipFill>
        <p:spPr bwMode="auto">
          <a:xfrm>
            <a:off x="3810000" y="19050"/>
            <a:ext cx="4572000" cy="1447800"/>
          </a:xfrm>
          <a:prstGeom prst="rect">
            <a:avLst/>
          </a:prstGeom>
          <a:noFill/>
          <a:ln w="9525">
            <a:noFill/>
            <a:miter lim="800000"/>
            <a:headEnd/>
            <a:tailEnd/>
          </a:ln>
        </p:spPr>
      </p:pic>
      <p:sp>
        <p:nvSpPr>
          <p:cNvPr id="5"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1151207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1981200" y="274638"/>
            <a:ext cx="8229600" cy="1143000"/>
          </a:xfrm>
        </p:spPr>
        <p:txBody>
          <a:bodyPr/>
          <a:lstStyle/>
          <a:p>
            <a:pPr eaLnBrk="1" hangingPunct="1"/>
            <a:r>
              <a:rPr lang="en-US" dirty="0" smtClean="0">
                <a:latin typeface="Bookman Old Style" pitchFamily="18" charset="0"/>
              </a:rPr>
              <a:t>Additional Resources</a:t>
            </a:r>
          </a:p>
        </p:txBody>
      </p:sp>
      <p:sp>
        <p:nvSpPr>
          <p:cNvPr id="3" name="Content Placeholder 2"/>
          <p:cNvSpPr>
            <a:spLocks noGrp="1"/>
          </p:cNvSpPr>
          <p:nvPr>
            <p:ph idx="1"/>
          </p:nvPr>
        </p:nvSpPr>
        <p:spPr>
          <a:xfrm>
            <a:off x="1981200" y="1295400"/>
            <a:ext cx="8229600" cy="5334000"/>
          </a:xfrm>
        </p:spPr>
        <p:txBody>
          <a:bodyPr/>
          <a:lstStyle/>
          <a:p>
            <a:pPr eaLnBrk="1" hangingPunct="1"/>
            <a:r>
              <a:rPr lang="en-US" dirty="0"/>
              <a:t>Celebration, Florida </a:t>
            </a:r>
            <a:r>
              <a:rPr lang="en-US" dirty="0">
                <a:hlinkClick r:id="rId3"/>
              </a:rPr>
              <a:t>http://www.celebration.fl .us</a:t>
            </a:r>
            <a:endParaRPr lang="en-US" dirty="0"/>
          </a:p>
          <a:p>
            <a:pPr eaLnBrk="1" hangingPunct="1"/>
            <a:r>
              <a:rPr lang="en-US" dirty="0"/>
              <a:t>Congress for the New Urbanism </a:t>
            </a:r>
            <a:r>
              <a:rPr lang="en-US" dirty="0">
                <a:hlinkClick r:id="rId4"/>
              </a:rPr>
              <a:t>http://www.cnu.org</a:t>
            </a:r>
            <a:endParaRPr lang="en-US" dirty="0"/>
          </a:p>
          <a:p>
            <a:pPr eaLnBrk="1" hangingPunct="1"/>
            <a:r>
              <a:rPr lang="en-US" dirty="0"/>
              <a:t>Globalization and World Cities </a:t>
            </a:r>
            <a:r>
              <a:rPr lang="en-US" dirty="0">
                <a:hlinkClick r:id="rId5"/>
              </a:rPr>
              <a:t>http://www.lut.ac.uk/gawc/index.html</a:t>
            </a:r>
            <a:endParaRPr lang="en-US" dirty="0"/>
          </a:p>
          <a:p>
            <a:pPr eaLnBrk="1" hangingPunct="1"/>
            <a:r>
              <a:rPr lang="en-US" dirty="0"/>
              <a:t>Opposition to Urban Sprawl </a:t>
            </a:r>
            <a:r>
              <a:rPr lang="en-US" dirty="0">
                <a:hlinkClick r:id="rId6"/>
              </a:rPr>
              <a:t>http://www.sierraclub.org/sprawl</a:t>
            </a:r>
            <a:endParaRPr lang="en-US" dirty="0"/>
          </a:p>
          <a:p>
            <a:pPr eaLnBrk="1" hangingPunct="1"/>
            <a:r>
              <a:rPr lang="en-US" dirty="0"/>
              <a:t>Seaside, Florida </a:t>
            </a:r>
            <a:r>
              <a:rPr lang="en-US" dirty="0">
                <a:hlinkClick r:id="rId7"/>
              </a:rPr>
              <a:t>http://www.seasidefl .com</a:t>
            </a:r>
            <a:endParaRPr lang="en-US" dirty="0"/>
          </a:p>
          <a:p>
            <a:pPr eaLnBrk="1" hangingPunct="1"/>
            <a:r>
              <a:rPr lang="en-US" dirty="0"/>
              <a:t>Supplemental Resources on Geography Education:</a:t>
            </a:r>
          </a:p>
          <a:p>
            <a:pPr lvl="1" eaLnBrk="1" hangingPunct="1"/>
            <a:r>
              <a:rPr lang="en-US" dirty="0">
                <a:hlinkClick r:id="rId8"/>
              </a:rPr>
              <a:t>Urban</a:t>
            </a:r>
            <a:r>
              <a:rPr lang="en-US" dirty="0"/>
              <a:t>, </a:t>
            </a:r>
            <a:r>
              <a:rPr lang="en-US" dirty="0">
                <a:hlinkClick r:id="rId9"/>
              </a:rPr>
              <a:t>Gentrification</a:t>
            </a:r>
            <a:r>
              <a:rPr lang="en-US" dirty="0"/>
              <a:t>, </a:t>
            </a:r>
            <a:r>
              <a:rPr lang="en-US" dirty="0">
                <a:hlinkClick r:id="rId10"/>
              </a:rPr>
              <a:t>Urban Models</a:t>
            </a:r>
            <a:r>
              <a:rPr lang="en-US" dirty="0"/>
              <a:t>, </a:t>
            </a:r>
            <a:r>
              <a:rPr lang="en-US" dirty="0">
                <a:hlinkClick r:id="rId11"/>
              </a:rPr>
              <a:t>Density</a:t>
            </a:r>
            <a:r>
              <a:rPr lang="en-US" dirty="0"/>
              <a:t>.</a:t>
            </a:r>
          </a:p>
        </p:txBody>
      </p:sp>
      <p:sp>
        <p:nvSpPr>
          <p:cNvPr id="5"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213082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0" y="152400"/>
            <a:ext cx="8229600" cy="1143000"/>
          </a:xfrm>
        </p:spPr>
        <p:txBody>
          <a:bodyPr rtlCol="0">
            <a:normAutofit/>
          </a:bodyPr>
          <a:lstStyle/>
          <a:p>
            <a:pPr>
              <a:defRPr/>
            </a:pPr>
            <a:r>
              <a:rPr lang="en-US" sz="4000" dirty="0">
                <a:latin typeface="Bookman Old Style" pitchFamily="18" charset="0"/>
              </a:rPr>
              <a:t>Field </a:t>
            </a:r>
            <a:r>
              <a:rPr lang="en-US" sz="4000" dirty="0">
                <a:latin typeface="Bookman Old Style" pitchFamily="18" charset="0"/>
              </a:rPr>
              <a:t>Note: </a:t>
            </a:r>
            <a:br>
              <a:rPr lang="en-US" sz="4000" dirty="0">
                <a:latin typeface="Bookman Old Style" pitchFamily="18" charset="0"/>
              </a:rPr>
            </a:br>
            <a:r>
              <a:rPr lang="en-US" sz="3600" dirty="0">
                <a:latin typeface="Bookman Old Style" pitchFamily="18" charset="0"/>
              </a:rPr>
              <a:t>Ghosts of Detroit?</a:t>
            </a:r>
            <a:endParaRPr lang="en-US" sz="4000" dirty="0">
              <a:latin typeface="Bookman Old Style" pitchFamily="18" charset="0"/>
            </a:endParaRPr>
          </a:p>
        </p:txBody>
      </p:sp>
      <p:cxnSp>
        <p:nvCxnSpPr>
          <p:cNvPr id="10" name="Straight Connector 9"/>
          <p:cNvCxnSpPr/>
          <p:nvPr/>
        </p:nvCxnSpPr>
        <p:spPr>
          <a:xfrm>
            <a:off x="2209800" y="1295400"/>
            <a:ext cx="7391400" cy="0"/>
          </a:xfrm>
          <a:prstGeom prst="line">
            <a:avLst/>
          </a:prstGeom>
        </p:spPr>
        <p:style>
          <a:lnRef idx="1">
            <a:schemeClr val="accent1"/>
          </a:lnRef>
          <a:fillRef idx="0">
            <a:schemeClr val="accent1"/>
          </a:fillRef>
          <a:effectRef idx="0">
            <a:schemeClr val="accent1"/>
          </a:effectRef>
          <a:fontRef idx="minor">
            <a:schemeClr val="tx1"/>
          </a:fontRef>
        </p:style>
      </p:cxnSp>
      <p:sp>
        <p:nvSpPr>
          <p:cNvPr id="17412" name="Rectangle 3"/>
          <p:cNvSpPr>
            <a:spLocks noChangeArrowheads="1"/>
          </p:cNvSpPr>
          <p:nvPr/>
        </p:nvSpPr>
        <p:spPr bwMode="auto">
          <a:xfrm>
            <a:off x="1905000" y="1371600"/>
            <a:ext cx="4191000" cy="5078314"/>
          </a:xfrm>
          <a:prstGeom prst="rect">
            <a:avLst/>
          </a:prstGeom>
          <a:noFill/>
          <a:ln w="9525">
            <a:noFill/>
            <a:miter lim="800000"/>
            <a:headEnd/>
            <a:tailEnd/>
          </a:ln>
        </p:spPr>
        <p:txBody>
          <a:bodyPr wrap="square">
            <a:spAutoFit/>
          </a:bodyPr>
          <a:lstStyle/>
          <a:p>
            <a:r>
              <a:rPr lang="en-US" dirty="0">
                <a:latin typeface="Bookman Old Style" pitchFamily="18" charset="0"/>
              </a:rPr>
              <a:t>“The semicircular shaped Grand Circus Park in Detroit, Michigan is divided by several streets, making it look like the hub and spokes of a bicycle wheel from above. The grouping of buildings along Grand Circus Park (Fig 9.1) reflects the rise, fall, and revitalization of the </a:t>
            </a:r>
            <a:r>
              <a:rPr lang="en-US" b="1" dirty="0">
                <a:latin typeface="Bookman Old Style" pitchFamily="18" charset="0"/>
              </a:rPr>
              <a:t>central business district (CBD) </a:t>
            </a:r>
            <a:r>
              <a:rPr lang="en-US" dirty="0">
                <a:latin typeface="Bookman Old Style" pitchFamily="18" charset="0"/>
              </a:rPr>
              <a:t>in Detroit. The central business district is a concentration of business and commerce in the city’s downtown…Abandoned high-rise buildings called the ghosts</a:t>
            </a:r>
          </a:p>
          <a:p>
            <a:r>
              <a:rPr lang="en-US" dirty="0">
                <a:latin typeface="Bookman Old Style" pitchFamily="18" charset="0"/>
              </a:rPr>
              <a:t>of Detroit are joined by empty single-family homes to account for 10,000 abandoned buildings in the city.”</a:t>
            </a:r>
          </a:p>
        </p:txBody>
      </p:sp>
      <p:pic>
        <p:nvPicPr>
          <p:cNvPr id="2" name="Picture 1" descr="fou10e_fig_09_0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1" y="1447800"/>
            <a:ext cx="4411261" cy="3505200"/>
          </a:xfrm>
          <a:prstGeom prst="rect">
            <a:avLst/>
          </a:prstGeom>
        </p:spPr>
      </p:pic>
      <p:sp>
        <p:nvSpPr>
          <p:cNvPr id="7"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3570073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1"/>
          <p:cNvSpPr txBox="1">
            <a:spLocks noChangeArrowheads="1"/>
          </p:cNvSpPr>
          <p:nvPr/>
        </p:nvSpPr>
        <p:spPr bwMode="auto">
          <a:xfrm>
            <a:off x="3124200" y="228601"/>
            <a:ext cx="5867400" cy="646113"/>
          </a:xfrm>
          <a:prstGeom prst="rect">
            <a:avLst/>
          </a:prstGeom>
          <a:noFill/>
          <a:ln w="9525">
            <a:noFill/>
            <a:miter lim="800000"/>
            <a:headEnd/>
            <a:tailEnd/>
          </a:ln>
        </p:spPr>
        <p:txBody>
          <a:bodyPr>
            <a:spAutoFit/>
          </a:bodyPr>
          <a:lstStyle/>
          <a:p>
            <a:pPr algn="ctr"/>
            <a:r>
              <a:rPr lang="en-US" sz="3600" dirty="0">
                <a:latin typeface="Bookman Old Style" pitchFamily="18" charset="0"/>
              </a:rPr>
              <a:t>Field Note</a:t>
            </a:r>
          </a:p>
        </p:txBody>
      </p:sp>
      <p:cxnSp>
        <p:nvCxnSpPr>
          <p:cNvPr id="4" name="Straight Connector 3"/>
          <p:cNvCxnSpPr/>
          <p:nvPr/>
        </p:nvCxnSpPr>
        <p:spPr>
          <a:xfrm>
            <a:off x="1752600" y="874713"/>
            <a:ext cx="8534400" cy="0"/>
          </a:xfrm>
          <a:prstGeom prst="line">
            <a:avLst/>
          </a:prstGeom>
        </p:spPr>
        <p:style>
          <a:lnRef idx="1">
            <a:schemeClr val="accent1"/>
          </a:lnRef>
          <a:fillRef idx="0">
            <a:schemeClr val="accent1"/>
          </a:fillRef>
          <a:effectRef idx="0">
            <a:schemeClr val="accent1"/>
          </a:effectRef>
          <a:fontRef idx="minor">
            <a:schemeClr val="tx1"/>
          </a:fontRef>
        </p:style>
      </p:cxnSp>
      <p:sp>
        <p:nvSpPr>
          <p:cNvPr id="45059" name="TextBox 4"/>
          <p:cNvSpPr txBox="1">
            <a:spLocks noChangeArrowheads="1"/>
          </p:cNvSpPr>
          <p:nvPr/>
        </p:nvSpPr>
        <p:spPr bwMode="auto">
          <a:xfrm>
            <a:off x="1752601" y="1132106"/>
            <a:ext cx="3962400" cy="4278094"/>
          </a:xfrm>
          <a:prstGeom prst="rect">
            <a:avLst/>
          </a:prstGeom>
          <a:noFill/>
          <a:ln w="9525">
            <a:noFill/>
            <a:miter lim="800000"/>
            <a:headEnd/>
            <a:tailEnd/>
          </a:ln>
        </p:spPr>
        <p:txBody>
          <a:bodyPr wrap="square">
            <a:spAutoFit/>
          </a:bodyPr>
          <a:lstStyle/>
          <a:p>
            <a:r>
              <a:rPr lang="en-US" sz="1600" dirty="0">
                <a:latin typeface="Bookman Old Style" pitchFamily="18" charset="0"/>
              </a:rPr>
              <a:t>“There can be few spaces of greater significance to the development of Western civilization than the </a:t>
            </a:r>
            <a:r>
              <a:rPr lang="en-US" sz="1600" b="1" dirty="0">
                <a:latin typeface="Bookman Old Style" pitchFamily="18" charset="0"/>
              </a:rPr>
              <a:t>Roman Forum</a:t>
            </a:r>
            <a:r>
              <a:rPr lang="en-US" sz="1600" dirty="0">
                <a:latin typeface="Bookman Old Style" pitchFamily="18" charset="0"/>
              </a:rPr>
              <a:t>. This was the nerve center of a vast empire that transformed the face of western Europe, Southwest Asia, and North Africa. It was also the place where the decisions were made that carried forward Greek ideas about governance, art, urban design, and technology. The very organization of space found in the Roman Forum is still with us: rectilinear street patterns; distinct buildings for legislative, executive, and judicial functions; and public spaces adorned with statues and fountains.”</a:t>
            </a:r>
          </a:p>
        </p:txBody>
      </p:sp>
      <p:pic>
        <p:nvPicPr>
          <p:cNvPr id="2" name="Picture 1" descr="fou10e_fig_09_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1" y="1469246"/>
            <a:ext cx="4791019" cy="3483755"/>
          </a:xfrm>
          <a:prstGeom prst="rect">
            <a:avLst/>
          </a:prstGeom>
        </p:spPr>
      </p:pic>
      <p:sp>
        <p:nvSpPr>
          <p:cNvPr id="7"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3589167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a:xfrm>
            <a:off x="1828800" y="1752600"/>
            <a:ext cx="4419600" cy="4648200"/>
          </a:xfrm>
        </p:spPr>
        <p:txBody>
          <a:bodyPr/>
          <a:lstStyle/>
          <a:p>
            <a:pPr marL="0" indent="0">
              <a:buNone/>
            </a:pPr>
            <a:r>
              <a:rPr lang="en-US" sz="2000" dirty="0">
                <a:latin typeface="Bookman Old Style" pitchFamily="18" charset="0"/>
              </a:rPr>
              <a:t>“Many trade areas in the United States are named, and their names typically coincide with the </a:t>
            </a:r>
            <a:r>
              <a:rPr lang="en-US" sz="2000" b="1" dirty="0">
                <a:latin typeface="Bookman Old Style" pitchFamily="18" charset="0"/>
              </a:rPr>
              <a:t>vernacular region</a:t>
            </a:r>
            <a:r>
              <a:rPr lang="en-US" sz="2000" dirty="0">
                <a:latin typeface="Bookman Old Style" pitchFamily="18" charset="0"/>
              </a:rPr>
              <a:t>, the region people perceive themselves as living in. In </a:t>
            </a:r>
            <a:r>
              <a:rPr lang="en-US" sz="2000" b="1" dirty="0">
                <a:latin typeface="Bookman Old Style" pitchFamily="18" charset="0"/>
              </a:rPr>
              <a:t>promoting a trade area</a:t>
            </a:r>
            <a:r>
              <a:rPr lang="en-US" sz="2000" dirty="0">
                <a:latin typeface="Bookman Old Style" pitchFamily="18" charset="0"/>
              </a:rPr>
              <a:t>, companies often adopt, name, or shape the name of the vernacular region. In Oklahoma, the label Green Country refers to the northeastern quarter of the state, the trade area served by Tulsa.”</a:t>
            </a:r>
          </a:p>
          <a:p>
            <a:pPr marL="0" indent="0">
              <a:buNone/>
            </a:pPr>
            <a:r>
              <a:rPr lang="en-US" sz="1800" i="1" dirty="0">
                <a:latin typeface="Bookman Old Style" pitchFamily="18" charset="0"/>
              </a:rPr>
              <a:t>Credit: Brad Bays, Oklahoma State University</a:t>
            </a:r>
          </a:p>
        </p:txBody>
      </p:sp>
      <p:sp>
        <p:nvSpPr>
          <p:cNvPr id="27650" name="TextBox 1"/>
          <p:cNvSpPr txBox="1">
            <a:spLocks noChangeArrowheads="1"/>
          </p:cNvSpPr>
          <p:nvPr/>
        </p:nvSpPr>
        <p:spPr bwMode="auto">
          <a:xfrm>
            <a:off x="2971800" y="279401"/>
            <a:ext cx="6477000" cy="1138773"/>
          </a:xfrm>
          <a:prstGeom prst="rect">
            <a:avLst/>
          </a:prstGeom>
          <a:noFill/>
          <a:ln w="9525">
            <a:noFill/>
            <a:miter lim="800000"/>
            <a:headEnd/>
            <a:tailEnd/>
          </a:ln>
        </p:spPr>
        <p:txBody>
          <a:bodyPr>
            <a:spAutoFit/>
          </a:bodyPr>
          <a:lstStyle/>
          <a:p>
            <a:pPr algn="ctr"/>
            <a:r>
              <a:rPr lang="en-US" sz="3600" dirty="0">
                <a:latin typeface="Bookman Old Style" pitchFamily="18" charset="0"/>
              </a:rPr>
              <a:t>Guest Field </a:t>
            </a:r>
            <a:r>
              <a:rPr lang="en-US" sz="3600" dirty="0">
                <a:latin typeface="Bookman Old Style" pitchFamily="18" charset="0"/>
              </a:rPr>
              <a:t>Note</a:t>
            </a:r>
            <a:r>
              <a:rPr lang="en-US" sz="3600" dirty="0">
                <a:solidFill>
                  <a:srgbClr val="4BACC6"/>
                </a:solidFill>
                <a:latin typeface="Bookman Old Style" pitchFamily="18" charset="0"/>
              </a:rPr>
              <a:t>:</a:t>
            </a:r>
            <a:endParaRPr lang="en-US" sz="3600" dirty="0">
              <a:solidFill>
                <a:srgbClr val="4BACC6"/>
              </a:solidFill>
              <a:latin typeface="Bookman Old Style" pitchFamily="18" charset="0"/>
            </a:endParaRPr>
          </a:p>
          <a:p>
            <a:pPr algn="ctr"/>
            <a:r>
              <a:rPr lang="en-US" sz="3200" dirty="0">
                <a:latin typeface="Bookman Old Style" pitchFamily="18" charset="0"/>
              </a:rPr>
              <a:t>Broken Arrow, Oklahoma</a:t>
            </a:r>
          </a:p>
        </p:txBody>
      </p:sp>
      <p:cxnSp>
        <p:nvCxnSpPr>
          <p:cNvPr id="5" name="Straight Connector 4"/>
          <p:cNvCxnSpPr/>
          <p:nvPr/>
        </p:nvCxnSpPr>
        <p:spPr>
          <a:xfrm>
            <a:off x="2057400" y="1524000"/>
            <a:ext cx="8305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09_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1" y="1857524"/>
            <a:ext cx="4087421" cy="3247876"/>
          </a:xfrm>
          <a:prstGeom prst="rect">
            <a:avLst/>
          </a:prstGeom>
        </p:spPr>
      </p:pic>
      <p:sp>
        <p:nvSpPr>
          <p:cNvPr id="7"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3607130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981200" y="76200"/>
            <a:ext cx="8153400" cy="944562"/>
          </a:xfrm>
        </p:spPr>
        <p:txBody>
          <a:bodyPr/>
          <a:lstStyle/>
          <a:p>
            <a:pPr eaLnBrk="1" hangingPunct="1"/>
            <a:r>
              <a:rPr lang="en-US" sz="3600" dirty="0">
                <a:latin typeface="Bookman Old Style"/>
                <a:cs typeface="Bookman Old Style"/>
              </a:rPr>
              <a:t>Field Note</a:t>
            </a:r>
          </a:p>
        </p:txBody>
      </p:sp>
      <p:sp>
        <p:nvSpPr>
          <p:cNvPr id="49154" name="Content Placeholder 2"/>
          <p:cNvSpPr>
            <a:spLocks noGrp="1"/>
          </p:cNvSpPr>
          <p:nvPr>
            <p:ph idx="1"/>
          </p:nvPr>
        </p:nvSpPr>
        <p:spPr>
          <a:xfrm>
            <a:off x="2051050" y="1143000"/>
            <a:ext cx="8159750" cy="1714500"/>
          </a:xfrm>
        </p:spPr>
        <p:txBody>
          <a:bodyPr/>
          <a:lstStyle/>
          <a:p>
            <a:pPr marL="0" indent="0">
              <a:buNone/>
            </a:pPr>
            <a:r>
              <a:rPr lang="en-US" sz="1800" dirty="0">
                <a:latin typeface="Bookman Old Style" pitchFamily="18" charset="0"/>
              </a:rPr>
              <a:t>“February 1, 2003. A long-held hope came true today: thanks to a Brazilian intermediary I was allowed to enter and spend a day in two of Rio de Janeiro’s </a:t>
            </a:r>
            <a:r>
              <a:rPr lang="en-US" sz="1800" dirty="0" err="1">
                <a:latin typeface="Bookman Old Style" pitchFamily="18" charset="0"/>
              </a:rPr>
              <a:t>hillslope</a:t>
            </a:r>
            <a:r>
              <a:rPr lang="en-US" sz="1800" dirty="0">
                <a:latin typeface="Bookman Old Style" pitchFamily="18" charset="0"/>
              </a:rPr>
              <a:t> </a:t>
            </a:r>
            <a:r>
              <a:rPr lang="en-US" sz="1800" i="1" dirty="0">
                <a:latin typeface="Bookman Old Style" pitchFamily="18" charset="0"/>
              </a:rPr>
              <a:t>favelas</a:t>
            </a:r>
            <a:r>
              <a:rPr lang="en-US" sz="1800" dirty="0">
                <a:latin typeface="Bookman Old Style" pitchFamily="18" charset="0"/>
              </a:rPr>
              <a:t>, an eight-hour walk through one into the other. </a:t>
            </a:r>
            <a:r>
              <a:rPr lang="en-US" sz="1800" b="1" dirty="0">
                <a:latin typeface="Bookman Old Style" pitchFamily="18" charset="0"/>
              </a:rPr>
              <a:t>Here live millions of the city’s poor</a:t>
            </a:r>
            <a:r>
              <a:rPr lang="en-US" sz="1800" dirty="0">
                <a:latin typeface="Bookman Old Style" pitchFamily="18" charset="0"/>
              </a:rPr>
              <a:t>, in areas often ruled by drug lords and their gangs, with minimal or no public services, amid squalor and stench, in discomfort and danger.</a:t>
            </a:r>
          </a:p>
        </p:txBody>
      </p:sp>
      <p:cxnSp>
        <p:nvCxnSpPr>
          <p:cNvPr id="5" name="Straight Connector 4"/>
          <p:cNvCxnSpPr/>
          <p:nvPr/>
        </p:nvCxnSpPr>
        <p:spPr>
          <a:xfrm>
            <a:off x="2286000" y="990600"/>
            <a:ext cx="7543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fou10e_fig_09_2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1" y="2971801"/>
            <a:ext cx="4810221" cy="3429000"/>
          </a:xfrm>
          <a:prstGeom prst="rect">
            <a:avLst/>
          </a:prstGeom>
        </p:spPr>
      </p:pic>
      <p:sp>
        <p:nvSpPr>
          <p:cNvPr id="7"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3373589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3" cstate="email"/>
          <a:srcRect/>
          <a:stretch>
            <a:fillRect/>
          </a:stretch>
        </p:blipFill>
        <p:spPr bwMode="auto">
          <a:xfrm>
            <a:off x="3810000" y="228600"/>
            <a:ext cx="4572000" cy="1447800"/>
          </a:xfrm>
          <a:prstGeom prst="rect">
            <a:avLst/>
          </a:prstGeom>
          <a:noFill/>
          <a:ln w="9525">
            <a:noFill/>
            <a:miter lim="800000"/>
            <a:headEnd/>
            <a:tailEnd/>
          </a:ln>
        </p:spPr>
      </p:pic>
      <p:sp>
        <p:nvSpPr>
          <p:cNvPr id="18434" name="Content Placeholder 2"/>
          <p:cNvSpPr>
            <a:spLocks noGrp="1"/>
          </p:cNvSpPr>
          <p:nvPr>
            <p:ph idx="4294967295"/>
          </p:nvPr>
        </p:nvSpPr>
        <p:spPr>
          <a:xfrm>
            <a:off x="2133600" y="2133600"/>
            <a:ext cx="7924800" cy="4267200"/>
          </a:xfrm>
        </p:spPr>
        <p:txBody>
          <a:bodyPr/>
          <a:lstStyle/>
          <a:p>
            <a:pPr marL="0" indent="0">
              <a:spcBef>
                <a:spcPts val="0"/>
              </a:spcBef>
              <a:buNone/>
            </a:pPr>
            <a:r>
              <a:rPr lang="en-US" dirty="0">
                <a:latin typeface="Bookman Old Style" pitchFamily="18" charset="0"/>
              </a:rPr>
              <a:t>Archaeologists have found that the houses in Indus River cities, such as Mohenjo-Daro and Harappa, were a uniform size: each house had access to a sewer system, and palaces were absent from the cultural landscape. </a:t>
            </a:r>
            <a:r>
              <a:rPr lang="en-US" b="1" dirty="0">
                <a:latin typeface="Bookman Old Style" pitchFamily="18" charset="0"/>
              </a:rPr>
              <a:t>Derive a theory as to why </a:t>
            </a:r>
            <a:r>
              <a:rPr lang="en-US" dirty="0">
                <a:latin typeface="Bookman Old Style" pitchFamily="18" charset="0"/>
              </a:rPr>
              <a:t>these conditions were present in these cities that had both a leadership class and a surplus of agricultural goods.</a:t>
            </a:r>
          </a:p>
        </p:txBody>
      </p:sp>
      <p:sp>
        <p:nvSpPr>
          <p:cNvPr id="5" name="Footer Placeholder 3"/>
          <p:cNvSpPr>
            <a:spLocks noGrp="1"/>
          </p:cNvSpPr>
          <p:nvPr>
            <p:ph type="ftr" sz="quarter" idx="11"/>
          </p:nvPr>
        </p:nvSpPr>
        <p:spPr>
          <a:xfrm>
            <a:off x="3886200" y="6492876"/>
            <a:ext cx="4419600" cy="365125"/>
          </a:xfrm>
        </p:spPr>
        <p:txBody>
          <a:bodyPr/>
          <a:lstStyle/>
          <a:p>
            <a:pPr>
              <a:defRPr/>
            </a:pPr>
            <a:r>
              <a:rPr lang="en-US" sz="800" dirty="0">
                <a:latin typeface="Liberation Serif" panose="02020603050405020304"/>
              </a:rPr>
              <a:t>Copyright © 2015 John Wiley &amp; Sons, Inc. All rights reserved.</a:t>
            </a:r>
            <a:endParaRPr lang="en-US" sz="800" dirty="0">
              <a:latin typeface="Liberation Serif" panose="02020603050405020304"/>
            </a:endParaRPr>
          </a:p>
        </p:txBody>
      </p:sp>
    </p:spTree>
    <p:extLst>
      <p:ext uri="{BB962C8B-B14F-4D97-AF65-F5344CB8AC3E}">
        <p14:creationId xmlns:p14="http://schemas.microsoft.com/office/powerpoint/2010/main" val="4045876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2151</Words>
  <Application>Microsoft Office PowerPoint</Application>
  <PresentationFormat>Widescreen</PresentationFormat>
  <Paragraphs>123</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Bookman Old Style</vt:lpstr>
      <vt:lpstr>Calibri</vt:lpstr>
      <vt:lpstr>Calibri Light</vt:lpstr>
      <vt:lpstr>Liberation Serif</vt:lpstr>
      <vt:lpstr>Office Theme</vt:lpstr>
      <vt:lpstr>PowerPoint Presentation</vt:lpstr>
      <vt:lpstr>Cities as Spaces of Consumption</vt:lpstr>
      <vt:lpstr>PowerPoint Presentation</vt:lpstr>
      <vt:lpstr>Additional Resources</vt:lpstr>
      <vt:lpstr>Field Note:  Ghosts of Detroit?</vt:lpstr>
      <vt:lpstr>PowerPoint Presentation</vt:lpstr>
      <vt:lpstr>PowerPoint Presentation</vt:lpstr>
      <vt:lpstr>Field Note</vt:lpstr>
      <vt:lpstr>PowerPoint Presentation</vt:lpstr>
      <vt:lpstr>PowerPoint Presentation</vt:lpstr>
      <vt:lpstr>Field Note</vt:lpstr>
      <vt:lpstr>Field Note</vt:lpstr>
      <vt:lpstr>Field Note</vt:lpstr>
      <vt:lpstr>Field Note</vt:lpstr>
    </vt:vector>
  </TitlesOfParts>
  <Company>Prince William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A. Newell</dc:creator>
  <cp:lastModifiedBy>Tiffany A. Newell</cp:lastModifiedBy>
  <cp:revision>1</cp:revision>
  <dcterms:created xsi:type="dcterms:W3CDTF">2016-10-24T14:01:49Z</dcterms:created>
  <dcterms:modified xsi:type="dcterms:W3CDTF">2016-10-24T14:02:18Z</dcterms:modified>
</cp:coreProperties>
</file>