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WileyService"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5-01-21T11:59:27.474" idx="1">
    <p:pos x="10" y="10"/>
    <p:text>INSERT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87304-7FFA-471D-ADA0-9F5CFE2CF77C}"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96421-9A50-47E4-BC40-409C5AF1C53E}" type="slidenum">
              <a:rPr lang="en-US" smtClean="0"/>
              <a:t>‹#›</a:t>
            </a:fld>
            <a:endParaRPr lang="en-US"/>
          </a:p>
        </p:txBody>
      </p:sp>
    </p:spTree>
    <p:extLst>
      <p:ext uri="{BB962C8B-B14F-4D97-AF65-F5344CB8AC3E}">
        <p14:creationId xmlns:p14="http://schemas.microsoft.com/office/powerpoint/2010/main" val="99981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0D5FC13-B6DC-4635-B304-571FDC7BF424}" type="slidenum">
              <a:rPr lang="en-US" smtClean="0"/>
              <a:pPr/>
              <a:t>3</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b="1" dirty="0" smtClean="0"/>
              <a:t>Figure 9.2</a:t>
            </a:r>
          </a:p>
          <a:p>
            <a:r>
              <a:rPr lang="en-US" b="1" dirty="0" smtClean="0"/>
              <a:t>Detroit, Michigan. </a:t>
            </a:r>
            <a:r>
              <a:rPr lang="en-US" dirty="0" smtClean="0"/>
              <a:t>The Lafayette Building once housed the offices of the Michigan Supreme Court. This photo from 2008 shows the boarded-up first and second floors and broken windows on the third floor. Urban explorers broke into and photographed abandoned buildings in Detroit (several websites are devoted to their photographs and videos), and vandals painted graffiti on the windows of Lafayette and other so-called ghosts of Detroit. © Erin H. </a:t>
            </a:r>
            <a:r>
              <a:rPr lang="en-US" dirty="0" err="1" smtClean="0"/>
              <a:t>Fouberg</a:t>
            </a:r>
            <a:r>
              <a:rPr lang="en-US" dirty="0" smtClean="0"/>
              <a:t>.</a:t>
            </a:r>
          </a:p>
        </p:txBody>
      </p:sp>
    </p:spTree>
    <p:extLst>
      <p:ext uri="{BB962C8B-B14F-4D97-AF65-F5344CB8AC3E}">
        <p14:creationId xmlns:p14="http://schemas.microsoft.com/office/powerpoint/2010/main" val="182570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4DB6189-C2C5-4EA4-8998-4C7162E43AE6}"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207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F171A29-8FCB-42E9-8AB4-FB7A56806257}" type="slidenum">
              <a:rPr lang="en-US" smtClean="0"/>
              <a:pPr/>
              <a:t>14</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9105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F5DFB1EA-A30B-49BC-825F-AA46EC17C657}" type="slidenum">
              <a:rPr lang="en-US" smtClean="0"/>
              <a:pPr/>
              <a:t>15</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b="1" smtClean="0"/>
              <a:t>Figure 9.15</a:t>
            </a:r>
          </a:p>
          <a:p>
            <a:r>
              <a:rPr lang="en-US" b="1" smtClean="0"/>
              <a:t>ltun Ha, Belize. </a:t>
            </a:r>
            <a:r>
              <a:rPr lang="en-US" smtClean="0"/>
              <a:t>Between 300 and 900 ce, Altun Ha served as</a:t>
            </a:r>
          </a:p>
          <a:p>
            <a:r>
              <a:rPr lang="en-US" smtClean="0"/>
              <a:t>a thriving trade and distribution center for the Caribbean merchant</a:t>
            </a:r>
          </a:p>
          <a:p>
            <a:r>
              <a:rPr lang="en-US" smtClean="0"/>
              <a:t>canoe traffi c. Some of the trails in Altun Ha led all the way</a:t>
            </a:r>
          </a:p>
          <a:p>
            <a:r>
              <a:rPr lang="en-US" smtClean="0"/>
              <a:t>to Teotihuacan. © H. J. de Blij.</a:t>
            </a:r>
          </a:p>
        </p:txBody>
      </p:sp>
    </p:spTree>
    <p:extLst>
      <p:ext uri="{BB962C8B-B14F-4D97-AF65-F5344CB8AC3E}">
        <p14:creationId xmlns:p14="http://schemas.microsoft.com/office/powerpoint/2010/main" val="95324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76AA29C8-229E-41DF-AD5A-70F353FD960A}" type="slidenum">
              <a:rPr lang="en-US" smtClean="0"/>
              <a:pPr/>
              <a:t>16</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323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DE3E6A7-B153-4C30-9B13-6F064536C099}" type="slidenum">
              <a:rPr lang="en-US" smtClean="0"/>
              <a:pPr/>
              <a:t>17</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8477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82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48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561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9714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AC9255A-9A87-4186-B14A-32437D9890D7}" type="slidenum">
              <a:rPr lang="en-US" smtClean="0"/>
              <a:pPr/>
              <a:t>23</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693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319C23FD-F239-45BB-AA20-DE119105D080}"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8430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BDF1C43C-E978-442D-AC50-204A1CCE0681}" type="slidenum">
              <a:rPr lang="en-US" smtClean="0"/>
              <a:pPr/>
              <a:t>5</a:t>
            </a:fld>
            <a:endParaRPr lang="en-US" smtClean="0"/>
          </a:p>
        </p:txBody>
      </p:sp>
    </p:spTree>
    <p:extLst>
      <p:ext uri="{BB962C8B-B14F-4D97-AF65-F5344CB8AC3E}">
        <p14:creationId xmlns:p14="http://schemas.microsoft.com/office/powerpoint/2010/main" val="4087305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00AD96C-7512-4606-9605-635FF8702CC7}" type="slidenum">
              <a:rPr lang="en-US" smtClean="0"/>
              <a:pPr/>
              <a:t>6</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7200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065FF967-B93A-4417-9768-FDBB495D45AD}" type="slidenum">
              <a:rPr lang="en-US" smtClean="0"/>
              <a:pPr/>
              <a:t>7</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2684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91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CAB3FEF-FC5F-495D-98FB-02576E150B11}"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1361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5FBE17E-6E0B-4183-96DE-9A4589FF2C7F}"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1897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8CD61BF0-C81F-4468-AE4E-BD1F1A5B3461}"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3187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663469-BF2E-4AF7-8CD0-7011F7F9D93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354868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63469-BF2E-4AF7-8CD0-7011F7F9D93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310212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63469-BF2E-4AF7-8CD0-7011F7F9D93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262711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63469-BF2E-4AF7-8CD0-7011F7F9D93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420881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663469-BF2E-4AF7-8CD0-7011F7F9D93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352800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63469-BF2E-4AF7-8CD0-7011F7F9D935}"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193896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63469-BF2E-4AF7-8CD0-7011F7F9D935}"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314115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63469-BF2E-4AF7-8CD0-7011F7F9D935}"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318413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63469-BF2E-4AF7-8CD0-7011F7F9D935}"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66239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663469-BF2E-4AF7-8CD0-7011F7F9D935}"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422010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663469-BF2E-4AF7-8CD0-7011F7F9D935}"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79469-BC47-4FE2-AB49-297CFC8AFE26}" type="slidenum">
              <a:rPr lang="en-US" smtClean="0"/>
              <a:t>‹#›</a:t>
            </a:fld>
            <a:endParaRPr lang="en-US"/>
          </a:p>
        </p:txBody>
      </p:sp>
    </p:spTree>
    <p:extLst>
      <p:ext uri="{BB962C8B-B14F-4D97-AF65-F5344CB8AC3E}">
        <p14:creationId xmlns:p14="http://schemas.microsoft.com/office/powerpoint/2010/main" val="20796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63469-BF2E-4AF7-8CD0-7011F7F9D935}"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79469-BC47-4FE2-AB49-297CFC8AFE26}" type="slidenum">
              <a:rPr lang="en-US" smtClean="0"/>
              <a:t>‹#›</a:t>
            </a:fld>
            <a:endParaRPr lang="en-US"/>
          </a:p>
        </p:txBody>
      </p:sp>
    </p:spTree>
    <p:extLst>
      <p:ext uri="{BB962C8B-B14F-4D97-AF65-F5344CB8AC3E}">
        <p14:creationId xmlns:p14="http://schemas.microsoft.com/office/powerpoint/2010/main" val="284554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nceptcaching.com/view_a_cache.php?cid=19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93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219200"/>
            <a:ext cx="7924800" cy="2523768"/>
          </a:xfrm>
          <a:prstGeom prst="rect">
            <a:avLst/>
          </a:prstGeom>
          <a:noFill/>
        </p:spPr>
        <p:txBody>
          <a:bodyPr>
            <a:spAutoFit/>
          </a:bodyPr>
          <a:lstStyle/>
          <a:p>
            <a:pPr marL="285750" indent="-285750">
              <a:buFont typeface="Arial" charset="0"/>
              <a:buChar char="•"/>
            </a:pPr>
            <a:r>
              <a:rPr lang="en-US" sz="2800" dirty="0">
                <a:latin typeface="Bookman Old Style" pitchFamily="18" charset="0"/>
              </a:rPr>
              <a:t>Served as economic </a:t>
            </a:r>
            <a:r>
              <a:rPr lang="en-US" sz="2800" dirty="0">
                <a:latin typeface="Bookman Old Style" pitchFamily="18" charset="0"/>
              </a:rPr>
              <a:t>nodes</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Were the chief </a:t>
            </a:r>
            <a:r>
              <a:rPr lang="en-US" sz="2800" dirty="0">
                <a:latin typeface="Bookman Old Style" pitchFamily="18" charset="0"/>
              </a:rPr>
              <a:t>marketplaces</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Were the anchors of culture and society, the focal points of power, authority, and change</a:t>
            </a:r>
          </a:p>
          <a:p>
            <a:pPr marL="285750" indent="-285750">
              <a:buFont typeface="Arial" charset="0"/>
              <a:buChar char="•"/>
            </a:pPr>
            <a:endParaRPr lang="en-US" dirty="0">
              <a:latin typeface="Bookman Old Style" pitchFamily="18" charset="0"/>
            </a:endParaRPr>
          </a:p>
        </p:txBody>
      </p:sp>
      <p:sp>
        <p:nvSpPr>
          <p:cNvPr id="5" name="TextBox 1"/>
          <p:cNvSpPr txBox="1">
            <a:spLocks noChangeArrowheads="1"/>
          </p:cNvSpPr>
          <p:nvPr/>
        </p:nvSpPr>
        <p:spPr bwMode="auto">
          <a:xfrm>
            <a:off x="1981200" y="152401"/>
            <a:ext cx="8458200" cy="584775"/>
          </a:xfrm>
          <a:prstGeom prst="rect">
            <a:avLst/>
          </a:prstGeom>
          <a:noFill/>
          <a:ln w="9525">
            <a:noFill/>
            <a:miter lim="800000"/>
            <a:headEnd/>
            <a:tailEnd/>
          </a:ln>
        </p:spPr>
        <p:txBody>
          <a:bodyPr wrap="square">
            <a:spAutoFit/>
          </a:bodyPr>
          <a:lstStyle/>
          <a:p>
            <a:r>
              <a:rPr lang="en-US" sz="3200" b="1" dirty="0">
                <a:latin typeface="Bookman Old Style" pitchFamily="18" charset="0"/>
              </a:rPr>
              <a:t>The </a:t>
            </a:r>
            <a:r>
              <a:rPr lang="en-US" sz="3200" b="1" dirty="0">
                <a:latin typeface="Bookman Old Style" pitchFamily="18" charset="0"/>
              </a:rPr>
              <a:t>City in Ancient Society</a:t>
            </a:r>
            <a:endParaRPr lang="en-US" sz="3200" b="1" dirty="0">
              <a:latin typeface="Bookman Old Style"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581401"/>
            <a:ext cx="6400800" cy="2937629"/>
          </a:xfrm>
          <a:prstGeom prst="rect">
            <a:avLst/>
          </a:prstGeom>
        </p:spPr>
      </p:pic>
      <p:sp>
        <p:nvSpPr>
          <p:cNvPr id="6"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69048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2209800" y="228600"/>
            <a:ext cx="7696200" cy="4191000"/>
          </a:xfrm>
        </p:spPr>
        <p:txBody>
          <a:bodyPr>
            <a:normAutofit fontScale="85000" lnSpcReduction="10000"/>
          </a:bodyPr>
          <a:lstStyle/>
          <a:p>
            <a:pPr marL="0" indent="0">
              <a:buNone/>
              <a:defRPr/>
            </a:pPr>
            <a:endParaRPr lang="en-US" dirty="0" smtClean="0">
              <a:latin typeface="Bookman Old Style" pitchFamily="18" charset="0"/>
            </a:endParaRPr>
          </a:p>
          <a:p>
            <a:pPr eaLnBrk="1" hangingPunct="1">
              <a:defRPr/>
            </a:pPr>
            <a:r>
              <a:rPr lang="en-US" dirty="0">
                <a:latin typeface="Bookman Old Style" pitchFamily="18" charset="0"/>
              </a:rPr>
              <a:t>Populations in Mesopotamia grew with the </a:t>
            </a:r>
            <a:r>
              <a:rPr lang="en-US" dirty="0">
                <a:latin typeface="Bookman Old Style" pitchFamily="18" charset="0"/>
              </a:rPr>
              <a:t>steady food </a:t>
            </a:r>
            <a:r>
              <a:rPr lang="en-US" dirty="0">
                <a:latin typeface="Bookman Old Style" pitchFamily="18" charset="0"/>
              </a:rPr>
              <a:t>supply and a sedentary lifestyle</a:t>
            </a:r>
            <a:endParaRPr lang="en-US" dirty="0">
              <a:latin typeface="Bookman Old Style" pitchFamily="18" charset="0"/>
            </a:endParaRPr>
          </a:p>
          <a:p>
            <a:pPr eaLnBrk="1" hangingPunct="1">
              <a:defRPr/>
            </a:pPr>
            <a:r>
              <a:rPr lang="en-US" dirty="0">
                <a:latin typeface="Bookman Old Style" pitchFamily="18" charset="0"/>
              </a:rPr>
              <a:t>People </a:t>
            </a:r>
            <a:r>
              <a:rPr lang="en-US" dirty="0">
                <a:latin typeface="Bookman Old Style" pitchFamily="18" charset="0"/>
              </a:rPr>
              <a:t>migrated </a:t>
            </a:r>
            <a:r>
              <a:rPr lang="en-US" dirty="0">
                <a:latin typeface="Bookman Old Style" pitchFamily="18" charset="0"/>
              </a:rPr>
              <a:t>out from </a:t>
            </a:r>
            <a:r>
              <a:rPr lang="en-US" dirty="0">
                <a:latin typeface="Bookman Old Style" pitchFamily="18" charset="0"/>
              </a:rPr>
              <a:t>the hearth, diffusing their knowledge of </a:t>
            </a:r>
            <a:r>
              <a:rPr lang="en-US" dirty="0">
                <a:latin typeface="Bookman Old Style" pitchFamily="18" charset="0"/>
              </a:rPr>
              <a:t>agriculture and urbanization</a:t>
            </a:r>
          </a:p>
          <a:p>
            <a:pPr eaLnBrk="1" hangingPunct="1">
              <a:defRPr/>
            </a:pPr>
            <a:endParaRPr lang="en-US" dirty="0" smtClean="0"/>
          </a:p>
          <a:p>
            <a:pPr eaLnBrk="1" hangingPunct="1">
              <a:defRPr/>
            </a:pPr>
            <a:endParaRPr lang="en-US" dirty="0">
              <a:latin typeface="Bookman Old Style" pitchFamily="18" charset="0"/>
            </a:endParaRPr>
          </a:p>
          <a:p>
            <a:pPr marL="0" inden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3794" name="TextBox 1"/>
          <p:cNvSpPr txBox="1">
            <a:spLocks noChangeArrowheads="1"/>
          </p:cNvSpPr>
          <p:nvPr/>
        </p:nvSpPr>
        <p:spPr bwMode="auto">
          <a:xfrm>
            <a:off x="2209800" y="228600"/>
            <a:ext cx="8077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Diffusion of Urbanization</a:t>
            </a: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56958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7"/>
          <p:cNvSpPr txBox="1">
            <a:spLocks noChangeArrowheads="1"/>
          </p:cNvSpPr>
          <p:nvPr/>
        </p:nvSpPr>
        <p:spPr bwMode="auto">
          <a:xfrm>
            <a:off x="1981200" y="152400"/>
            <a:ext cx="7086600" cy="584776"/>
          </a:xfrm>
          <a:prstGeom prst="rect">
            <a:avLst/>
          </a:prstGeom>
          <a:noFill/>
          <a:ln w="9525">
            <a:noFill/>
            <a:miter lim="800000"/>
            <a:headEnd/>
            <a:tailEnd/>
          </a:ln>
        </p:spPr>
        <p:txBody>
          <a:bodyPr>
            <a:spAutoFit/>
          </a:bodyPr>
          <a:lstStyle/>
          <a:p>
            <a:r>
              <a:rPr lang="en-US" sz="3200" b="1" dirty="0">
                <a:latin typeface="Bookman Old Style" pitchFamily="18" charset="0"/>
              </a:rPr>
              <a:t>Greek Cities</a:t>
            </a:r>
          </a:p>
        </p:txBody>
      </p:sp>
      <p:sp>
        <p:nvSpPr>
          <p:cNvPr id="35842" name="TextBox 1"/>
          <p:cNvSpPr txBox="1">
            <a:spLocks noChangeArrowheads="1"/>
          </p:cNvSpPr>
          <p:nvPr/>
        </p:nvSpPr>
        <p:spPr bwMode="auto">
          <a:xfrm>
            <a:off x="1981200" y="787837"/>
            <a:ext cx="4953000" cy="5693866"/>
          </a:xfrm>
          <a:prstGeom prst="rect">
            <a:avLst/>
          </a:prstGeom>
          <a:noFill/>
          <a:ln w="9525">
            <a:noFill/>
            <a:miter lim="800000"/>
            <a:headEnd/>
            <a:tailEnd/>
          </a:ln>
        </p:spPr>
        <p:txBody>
          <a:bodyPr wrap="square">
            <a:spAutoFit/>
          </a:bodyPr>
          <a:lstStyle/>
          <a:p>
            <a:pPr marL="285750" indent="-285750">
              <a:buFont typeface="Arial" charset="0"/>
              <a:buChar char="•"/>
            </a:pPr>
            <a:r>
              <a:rPr lang="en-US" sz="2400" dirty="0">
                <a:latin typeface="Bookman Old Style" pitchFamily="18" charset="0"/>
              </a:rPr>
              <a:t>Greece is described as a </a:t>
            </a:r>
            <a:r>
              <a:rPr lang="en-US" sz="2400" b="1" dirty="0">
                <a:latin typeface="Bookman Old Style" pitchFamily="18" charset="0"/>
              </a:rPr>
              <a:t>secondary hearth </a:t>
            </a:r>
            <a:r>
              <a:rPr lang="en-US" sz="2400" dirty="0">
                <a:latin typeface="Bookman Old Style" pitchFamily="18" charset="0"/>
              </a:rPr>
              <a:t>of urbanization because the Greek city form and function diffused around the world centuries later through European </a:t>
            </a:r>
            <a:r>
              <a:rPr lang="en-US" sz="2400" dirty="0">
                <a:latin typeface="Bookman Old Style" pitchFamily="18" charset="0"/>
              </a:rPr>
              <a:t>colonialism.</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Every city had its </a:t>
            </a:r>
            <a:r>
              <a:rPr lang="en-US" sz="2400" b="1" dirty="0">
                <a:latin typeface="Bookman Old Style" pitchFamily="18" charset="0"/>
              </a:rPr>
              <a:t>acropolis</a:t>
            </a:r>
            <a:r>
              <a:rPr lang="en-US" sz="2400" dirty="0">
                <a:latin typeface="Bookman Old Style" pitchFamily="18" charset="0"/>
              </a:rPr>
              <a:t>, on which the people built the most impressive </a:t>
            </a:r>
            <a:r>
              <a:rPr lang="en-US" sz="2400" dirty="0">
                <a:latin typeface="Bookman Old Style" pitchFamily="18" charset="0"/>
              </a:rPr>
              <a:t>structures.</a:t>
            </a:r>
            <a:endParaRPr lang="en-US" sz="2400" dirty="0">
              <a:latin typeface="Bookman Old Style" pitchFamily="18" charset="0"/>
            </a:endParaRPr>
          </a:p>
          <a:p>
            <a:pPr marL="285750" indent="-285750">
              <a:buFont typeface="Arial" charset="0"/>
              <a:buChar char="•"/>
            </a:pPr>
            <a:r>
              <a:rPr lang="en-US" sz="2400" b="1" dirty="0">
                <a:latin typeface="Bookman Old Style" pitchFamily="18" charset="0"/>
              </a:rPr>
              <a:t>Agora</a:t>
            </a:r>
            <a:r>
              <a:rPr lang="en-US" sz="2400" dirty="0">
                <a:latin typeface="Bookman Old Style" pitchFamily="18" charset="0"/>
              </a:rPr>
              <a:t> (market) became the focus of commercial </a:t>
            </a:r>
            <a:r>
              <a:rPr lang="en-US" sz="2400" dirty="0">
                <a:latin typeface="Bookman Old Style" pitchFamily="18" charset="0"/>
              </a:rPr>
              <a:t>activity.</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Urbanization diffused from Greece to the Roman </a:t>
            </a:r>
            <a:r>
              <a:rPr lang="en-US" sz="2400" dirty="0">
                <a:latin typeface="Bookman Old Style" pitchFamily="18" charset="0"/>
              </a:rPr>
              <a:t>Empire.</a:t>
            </a:r>
            <a:endParaRPr lang="en-US" sz="2400" dirty="0">
              <a:latin typeface="Bookman Old Style" pitchFamily="18" charset="0"/>
            </a:endParaRPr>
          </a:p>
          <a:p>
            <a:pPr marL="285750" indent="-285750">
              <a:buFont typeface="Arial" charset="0"/>
              <a:buChar char="•"/>
            </a:pPr>
            <a:endParaRPr lang="en-US" sz="2800" dirty="0">
              <a:latin typeface="Bookman Old Style"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1" y="761421"/>
            <a:ext cx="3541713" cy="276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258449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1828800" y="1066800"/>
            <a:ext cx="4572000" cy="5029200"/>
          </a:xfrm>
        </p:spPr>
        <p:txBody>
          <a:bodyPr/>
          <a:lstStyle/>
          <a:p>
            <a:pPr eaLnBrk="1" hangingPunct="1">
              <a:defRPr/>
            </a:pPr>
            <a:r>
              <a:rPr lang="en-US" sz="2400" dirty="0">
                <a:latin typeface="Bookman Old Style" pitchFamily="18" charset="0"/>
              </a:rPr>
              <a:t>The Roman Empire extended urbanization.</a:t>
            </a:r>
          </a:p>
          <a:p>
            <a:pPr eaLnBrk="1" hangingPunct="1">
              <a:defRPr/>
            </a:pPr>
            <a:r>
              <a:rPr lang="en-US" sz="2400" dirty="0">
                <a:latin typeface="Bookman Old Style" pitchFamily="18" charset="0"/>
              </a:rPr>
              <a:t>The </a:t>
            </a:r>
            <a:r>
              <a:rPr lang="en-US" sz="2400" b="1" dirty="0">
                <a:latin typeface="Bookman Old Style" pitchFamily="18" charset="0"/>
              </a:rPr>
              <a:t>site </a:t>
            </a:r>
            <a:r>
              <a:rPr lang="en-US" sz="2400" dirty="0">
                <a:latin typeface="Bookman Old Style" pitchFamily="18" charset="0"/>
              </a:rPr>
              <a:t>of a city is its absolute location, often chosen for </a:t>
            </a:r>
            <a:r>
              <a:rPr lang="en-US" sz="2400" dirty="0">
                <a:latin typeface="Bookman Old Style" pitchFamily="18" charset="0"/>
              </a:rPr>
              <a:t>its advantages </a:t>
            </a:r>
            <a:r>
              <a:rPr lang="en-US" sz="2400" dirty="0">
                <a:latin typeface="Bookman Old Style" pitchFamily="18" charset="0"/>
              </a:rPr>
              <a:t>in trade or defense, or as a center for </a:t>
            </a:r>
            <a:r>
              <a:rPr lang="en-US" sz="2400" dirty="0">
                <a:latin typeface="Bookman Old Style" pitchFamily="18" charset="0"/>
              </a:rPr>
              <a:t>religious practice.</a:t>
            </a:r>
          </a:p>
          <a:p>
            <a:pPr eaLnBrk="1" hangingPunct="1">
              <a:defRPr/>
            </a:pPr>
            <a:r>
              <a:rPr lang="en-US" sz="2400" dirty="0">
                <a:latin typeface="Bookman Old Style" pitchFamily="18" charset="0"/>
              </a:rPr>
              <a:t>The </a:t>
            </a:r>
            <a:r>
              <a:rPr lang="en-US" sz="2400" b="1" dirty="0">
                <a:latin typeface="Bookman Old Style" pitchFamily="18" charset="0"/>
              </a:rPr>
              <a:t>situation </a:t>
            </a:r>
            <a:r>
              <a:rPr lang="en-US" sz="2400" dirty="0">
                <a:latin typeface="Bookman Old Style" pitchFamily="18" charset="0"/>
              </a:rPr>
              <a:t>of a city is based on its role in the larger, surrounding context:</a:t>
            </a:r>
          </a:p>
          <a:p>
            <a:pPr eaLnBrk="1" hangingPunct="1">
              <a:defRPr/>
            </a:pPr>
            <a:endParaRPr lang="en-US" sz="2400" dirty="0">
              <a:latin typeface="Bookman Old Style" pitchFamily="18" charset="0"/>
            </a:endParaRPr>
          </a:p>
          <a:p>
            <a:pPr marL="0" indent="0">
              <a:buNone/>
              <a:defRPr/>
            </a:pPr>
            <a:endParaRPr lang="en-US" sz="2400" dirty="0">
              <a:latin typeface="Bookman Old Style" pitchFamily="18" charset="0"/>
            </a:endParaRPr>
          </a:p>
        </p:txBody>
      </p:sp>
      <p:sp>
        <p:nvSpPr>
          <p:cNvPr id="39938" name="TextBox 1"/>
          <p:cNvSpPr txBox="1">
            <a:spLocks noChangeArrowheads="1"/>
          </p:cNvSpPr>
          <p:nvPr/>
        </p:nvSpPr>
        <p:spPr bwMode="auto">
          <a:xfrm>
            <a:off x="1981200" y="457200"/>
            <a:ext cx="6629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Roman Cities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362200"/>
            <a:ext cx="4191000" cy="328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096000" y="152400"/>
            <a:ext cx="4572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buFont typeface="Arial"/>
              <a:buChar char="•"/>
              <a:defRPr/>
            </a:pPr>
            <a:r>
              <a:rPr lang="en-US" sz="2400" dirty="0">
                <a:latin typeface="Bookman Old Style" pitchFamily="18" charset="0"/>
              </a:rPr>
              <a:t>A city’s </a:t>
            </a:r>
            <a:r>
              <a:rPr lang="en-US" sz="2400" b="1" dirty="0">
                <a:latin typeface="Bookman Old Style" pitchFamily="18" charset="0"/>
              </a:rPr>
              <a:t>situation </a:t>
            </a:r>
            <a:r>
              <a:rPr lang="en-US" sz="2400" dirty="0">
                <a:latin typeface="Bookman Old Style" pitchFamily="18" charset="0"/>
              </a:rPr>
              <a:t>changes with times.</a:t>
            </a:r>
          </a:p>
          <a:p>
            <a:pPr lvl="1" eaLnBrk="1" hangingPunct="1">
              <a:buFont typeface="Arial"/>
              <a:buChar char="•"/>
              <a:defRPr/>
            </a:pPr>
            <a:r>
              <a:rPr lang="en-US" sz="2400" dirty="0">
                <a:latin typeface="Bookman Old Style" pitchFamily="18" charset="0"/>
              </a:rPr>
              <a:t>Ex.: Rome becoming the center of the Roman Catholic Church.</a:t>
            </a:r>
          </a:p>
          <a:p>
            <a:pPr marL="0" indent="0" eaLnBrk="1" hangingPunct="1">
              <a:buNone/>
              <a:defRPr/>
            </a:pPr>
            <a:endParaRPr lang="en-US" sz="2400" dirty="0">
              <a:latin typeface="Bookman Old Style" pitchFamily="18" charset="0"/>
            </a:endParaRPr>
          </a:p>
          <a:p>
            <a:pPr marL="0" indent="0" eaLnBrk="1" hangingPunct="1">
              <a:buNone/>
              <a:defRPr/>
            </a:pPr>
            <a:endParaRPr lang="en-US" sz="2400" dirty="0">
              <a:latin typeface="Bookman Old Style" pitchFamily="18" charset="0"/>
            </a:endParaRPr>
          </a:p>
        </p:txBody>
      </p:sp>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104975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1828800" y="737176"/>
            <a:ext cx="8229600" cy="3886200"/>
          </a:xfrm>
        </p:spPr>
        <p:txBody>
          <a:bodyPr/>
          <a:lstStyle/>
          <a:p>
            <a:pPr eaLnBrk="1" hangingPunct="1"/>
            <a:r>
              <a:rPr lang="en-US" sz="2400" b="1" dirty="0">
                <a:latin typeface="Bookman Old Style" pitchFamily="18" charset="0"/>
              </a:rPr>
              <a:t>Urban morphology: </a:t>
            </a:r>
            <a:r>
              <a:rPr lang="en-US" sz="2400" dirty="0">
                <a:latin typeface="Bookman Old Style" pitchFamily="18" charset="0"/>
              </a:rPr>
              <a:t>a city’s layout; its physical form and structure.</a:t>
            </a:r>
          </a:p>
          <a:p>
            <a:pPr eaLnBrk="1" hangingPunct="1"/>
            <a:r>
              <a:rPr lang="en-US" sz="2400" dirty="0">
                <a:latin typeface="Bookman Old Style" pitchFamily="18" charset="0"/>
              </a:rPr>
              <a:t>Whenever possible, Romans adopted the way the Greeks planned their colonial cities; in a rectangular, grid pattern.</a:t>
            </a:r>
          </a:p>
          <a:p>
            <a:pPr eaLnBrk="1" hangingPunct="1"/>
            <a:r>
              <a:rPr lang="en-US" sz="2400" b="1" dirty="0">
                <a:latin typeface="Bookman Old Style" pitchFamily="18" charset="0"/>
              </a:rPr>
              <a:t>Functional zonation</a:t>
            </a:r>
            <a:r>
              <a:rPr lang="en-US" sz="2400" dirty="0">
                <a:latin typeface="Bookman Old Style" pitchFamily="18" charset="0"/>
              </a:rPr>
              <a:t> reveals how different areas or segments of a city serve different purposes or functions within the city.</a:t>
            </a:r>
          </a:p>
          <a:p>
            <a:pPr eaLnBrk="1" hangingPunct="1"/>
            <a:r>
              <a:rPr lang="en-US" sz="2400" dirty="0">
                <a:latin typeface="Bookman Old Style" pitchFamily="18" charset="0"/>
              </a:rPr>
              <a:t>Ex.: the </a:t>
            </a:r>
            <a:r>
              <a:rPr lang="en-US" sz="2400" b="1" dirty="0">
                <a:latin typeface="Bookman Old Style" pitchFamily="18" charset="0"/>
              </a:rPr>
              <a:t>Forum</a:t>
            </a:r>
          </a:p>
        </p:txBody>
      </p:sp>
      <p:sp>
        <p:nvSpPr>
          <p:cNvPr id="5" name="TextBox 1"/>
          <p:cNvSpPr txBox="1">
            <a:spLocks noChangeArrowheads="1"/>
          </p:cNvSpPr>
          <p:nvPr/>
        </p:nvSpPr>
        <p:spPr bwMode="auto">
          <a:xfrm>
            <a:off x="1828800" y="152400"/>
            <a:ext cx="6629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Roman Cities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05200"/>
            <a:ext cx="408369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03018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1905000" y="381000"/>
            <a:ext cx="8534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Urban Growth After Greece and Rome</a:t>
            </a:r>
          </a:p>
        </p:txBody>
      </p:sp>
      <p:sp>
        <p:nvSpPr>
          <p:cNvPr id="47106" name="TextBox 5"/>
          <p:cNvSpPr txBox="1">
            <a:spLocks noChangeArrowheads="1"/>
          </p:cNvSpPr>
          <p:nvPr/>
        </p:nvSpPr>
        <p:spPr bwMode="auto">
          <a:xfrm>
            <a:off x="1924050" y="1143000"/>
            <a:ext cx="8515350" cy="2308324"/>
          </a:xfrm>
          <a:prstGeom prst="rect">
            <a:avLst/>
          </a:prstGeom>
          <a:noFill/>
          <a:ln w="9525">
            <a:noFill/>
            <a:miter lim="800000"/>
            <a:headEnd/>
            <a:tailEnd/>
          </a:ln>
        </p:spPr>
        <p:txBody>
          <a:bodyPr wrap="square">
            <a:spAutoFit/>
          </a:bodyPr>
          <a:lstStyle/>
          <a:p>
            <a:pPr marL="342900" indent="-342900">
              <a:buFont typeface="Arial" charset="0"/>
              <a:buChar char="•"/>
            </a:pPr>
            <a:r>
              <a:rPr lang="en-US" sz="2400" dirty="0">
                <a:latin typeface="Bookman Old Style" pitchFamily="18" charset="0"/>
              </a:rPr>
              <a:t>During Europe’s Middle Ages, urbanization continued vigorously outside of </a:t>
            </a:r>
            <a:r>
              <a:rPr lang="en-US" sz="2400" dirty="0">
                <a:latin typeface="Bookman Old Style" pitchFamily="18" charset="0"/>
              </a:rPr>
              <a:t>Europe.</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In West Africa, trading cities developed along the southern margin of the </a:t>
            </a:r>
            <a:r>
              <a:rPr lang="en-US" sz="2400" dirty="0">
                <a:latin typeface="Bookman Old Style" pitchFamily="18" charset="0"/>
              </a:rPr>
              <a:t>Sahara.</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The Americas also experienced significant urban growth, especially within </a:t>
            </a:r>
            <a:r>
              <a:rPr lang="en-US" sz="2400" dirty="0">
                <a:latin typeface="Bookman Old Style" pitchFamily="18" charset="0"/>
              </a:rPr>
              <a:t>Mayan </a:t>
            </a:r>
            <a:r>
              <a:rPr lang="en-US" sz="2400" dirty="0">
                <a:latin typeface="Bookman Old Style" pitchFamily="18" charset="0"/>
              </a:rPr>
              <a:t>and Aztec </a:t>
            </a:r>
            <a:r>
              <a:rPr lang="en-US" sz="2400" dirty="0">
                <a:latin typeface="Bookman Old Style" pitchFamily="18" charset="0"/>
              </a:rPr>
              <a:t>empires.</a:t>
            </a:r>
            <a:endParaRPr lang="en-US" sz="2400" dirty="0">
              <a:latin typeface="Bookman Old Style" pitchFamily="18" charset="0"/>
            </a:endParaRPr>
          </a:p>
        </p:txBody>
      </p:sp>
      <p:pic>
        <p:nvPicPr>
          <p:cNvPr id="2" name="Picture 1" descr="fou10e_fig_09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316" y="3505200"/>
            <a:ext cx="4219371" cy="2819400"/>
          </a:xfrm>
          <a:prstGeom prst="rect">
            <a:avLst/>
          </a:prstGeom>
        </p:spPr>
      </p:pic>
      <p:sp>
        <p:nvSpPr>
          <p:cNvPr id="6"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48551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8"/>
          <p:cNvSpPr txBox="1">
            <a:spLocks noChangeArrowheads="1"/>
          </p:cNvSpPr>
          <p:nvPr/>
        </p:nvSpPr>
        <p:spPr bwMode="auto">
          <a:xfrm>
            <a:off x="1905000" y="381001"/>
            <a:ext cx="7924800" cy="1077913"/>
          </a:xfrm>
          <a:prstGeom prst="rect">
            <a:avLst/>
          </a:prstGeom>
          <a:noFill/>
          <a:ln w="9525">
            <a:noFill/>
            <a:miter lim="800000"/>
            <a:headEnd/>
            <a:tailEnd/>
          </a:ln>
        </p:spPr>
        <p:txBody>
          <a:bodyPr wrap="square">
            <a:spAutoFit/>
          </a:bodyPr>
          <a:lstStyle/>
          <a:p>
            <a:r>
              <a:rPr lang="en-US" sz="3200" b="1" dirty="0">
                <a:latin typeface="Bookman Old Style" pitchFamily="18" charset="0"/>
              </a:rPr>
              <a:t>Site and Situation during European Exploration</a:t>
            </a:r>
          </a:p>
        </p:txBody>
      </p:sp>
      <p:sp>
        <p:nvSpPr>
          <p:cNvPr id="49154" name="TextBox 9"/>
          <p:cNvSpPr txBox="1">
            <a:spLocks noChangeArrowheads="1"/>
          </p:cNvSpPr>
          <p:nvPr/>
        </p:nvSpPr>
        <p:spPr bwMode="auto">
          <a:xfrm>
            <a:off x="1905000" y="1600201"/>
            <a:ext cx="8382000" cy="4876801"/>
          </a:xfrm>
          <a:prstGeom prst="rect">
            <a:avLst/>
          </a:prstGeom>
          <a:noFill/>
          <a:ln w="9525">
            <a:noFill/>
            <a:miter lim="800000"/>
            <a:headEnd/>
            <a:tailEnd/>
          </a:ln>
        </p:spPr>
        <p:txBody>
          <a:bodyPr>
            <a:normAutofit/>
          </a:bodyPr>
          <a:lstStyle/>
          <a:p>
            <a:pPr marL="457200" indent="-457200">
              <a:buFont typeface="Arial" charset="0"/>
              <a:buChar char="•"/>
            </a:pPr>
            <a:r>
              <a:rPr lang="en-US" sz="2400" dirty="0">
                <a:latin typeface="Bookman Old Style" pitchFamily="18" charset="0"/>
              </a:rPr>
              <a:t>The relative importance of the interior trade routes changed when European maritime exploration and overseas colonization ushered in an era of oceanic, worldwide </a:t>
            </a:r>
            <a:r>
              <a:rPr lang="en-US" sz="2400" dirty="0">
                <a:latin typeface="Bookman Old Style" pitchFamily="18" charset="0"/>
              </a:rPr>
              <a:t>trade. </a:t>
            </a: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The situation of cities like Paris and Xian changed from being crucial in an interior trading route to being left out of an oceanic </a:t>
            </a:r>
            <a:r>
              <a:rPr lang="en-US" sz="2400" dirty="0">
                <a:latin typeface="Bookman Old Style" pitchFamily="18" charset="0"/>
              </a:rPr>
              <a:t>trade.</a:t>
            </a: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After European exploration took off during the 1400s, the dominance of interior cities </a:t>
            </a:r>
            <a:r>
              <a:rPr lang="en-US" sz="2400" dirty="0">
                <a:latin typeface="Bookman Old Style" pitchFamily="18" charset="0"/>
              </a:rPr>
              <a:t>declined.</a:t>
            </a:r>
            <a:endParaRPr lang="en-US" sz="2400" dirty="0">
              <a:latin typeface="Bookman Old Style" pitchFamily="18" charset="0"/>
            </a:endParaRP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336615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1905000" y="1676400"/>
            <a:ext cx="8229600" cy="4191000"/>
          </a:xfrm>
        </p:spPr>
        <p:txBody>
          <a:bodyPr>
            <a:normAutofit/>
          </a:bodyPr>
          <a:lstStyle/>
          <a:p>
            <a:pPr eaLnBrk="1" hangingPunct="1"/>
            <a:r>
              <a:rPr lang="en-US" sz="2400" dirty="0">
                <a:latin typeface="Bookman Old Style" pitchFamily="18" charset="0"/>
              </a:rPr>
              <a:t>Coastal cities remained crucial after exploration led to colonialism</a:t>
            </a:r>
          </a:p>
          <a:p>
            <a:pPr eaLnBrk="1" hangingPunct="1"/>
            <a:r>
              <a:rPr lang="en-US" sz="2400" dirty="0">
                <a:latin typeface="Bookman Old Style" pitchFamily="18" charset="0"/>
              </a:rPr>
              <a:t>The trade networks European powers commanded (including the slave trade) brought unprecedented riches to Europe’s burgeoning medieval cities, such as Amsterdam (the Netherlands), London (England), Lisbon (Portugal), Liverpool (England), and Seville (Spain)</a:t>
            </a:r>
          </a:p>
          <a:p>
            <a:pPr eaLnBrk="1" hangingPunct="1"/>
            <a:r>
              <a:rPr lang="en-US" sz="2400" dirty="0">
                <a:latin typeface="Bookman Old Style" pitchFamily="18" charset="0"/>
              </a:rPr>
              <a:t>As a result, cities that thrived during mercantilism took on similar properties</a:t>
            </a:r>
          </a:p>
        </p:txBody>
      </p:sp>
      <p:sp>
        <p:nvSpPr>
          <p:cNvPr id="4" name="TextBox 8"/>
          <p:cNvSpPr txBox="1">
            <a:spLocks noChangeArrowheads="1"/>
          </p:cNvSpPr>
          <p:nvPr/>
        </p:nvSpPr>
        <p:spPr bwMode="auto">
          <a:xfrm>
            <a:off x="1905000" y="522288"/>
            <a:ext cx="7924800" cy="1077913"/>
          </a:xfrm>
          <a:prstGeom prst="rect">
            <a:avLst/>
          </a:prstGeom>
          <a:noFill/>
          <a:ln w="9525">
            <a:noFill/>
            <a:miter lim="800000"/>
            <a:headEnd/>
            <a:tailEnd/>
          </a:ln>
        </p:spPr>
        <p:txBody>
          <a:bodyPr wrap="square">
            <a:spAutoFit/>
          </a:bodyPr>
          <a:lstStyle/>
          <a:p>
            <a:r>
              <a:rPr lang="en-US" sz="3200" b="1" dirty="0">
                <a:latin typeface="Bookman Old Style" pitchFamily="18" charset="0"/>
              </a:rPr>
              <a:t>Site and Situation during European Exploration</a:t>
            </a:r>
            <a:endParaRPr lang="en-US" sz="3200" b="1" dirty="0">
              <a:latin typeface="Bookman Old Style" pitchFamily="18" charset="0"/>
            </a:endParaRP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431316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1981200" y="1066800"/>
            <a:ext cx="8229600" cy="3505200"/>
          </a:xfrm>
        </p:spPr>
        <p:txBody>
          <a:bodyPr/>
          <a:lstStyle/>
          <a:p>
            <a:pPr eaLnBrk="1" hangingPunct="1"/>
            <a:r>
              <a:rPr lang="en-US" dirty="0">
                <a:latin typeface="Bookman Old Style" pitchFamily="18" charset="0"/>
              </a:rPr>
              <a:t>Around 1800, Western Europe was still overwhelmingly rural. As thousands migrated to the cities with industrialization, cities had to adapt to the mushrooming population, the proliferation of factories and supply facilities, the expansion of transport systems, and the construction of tenements for the growing labor force.</a:t>
            </a:r>
            <a:endParaRPr lang="en-US" b="1" dirty="0">
              <a:latin typeface="Bookman Old Style" pitchFamily="18" charset="0"/>
            </a:endParaRPr>
          </a:p>
        </p:txBody>
      </p:sp>
      <p:sp>
        <p:nvSpPr>
          <p:cNvPr id="55298" name="Title 3"/>
          <p:cNvSpPr>
            <a:spLocks noGrp="1"/>
          </p:cNvSpPr>
          <p:nvPr>
            <p:ph type="title"/>
          </p:nvPr>
        </p:nvSpPr>
        <p:spPr>
          <a:xfrm>
            <a:off x="1981200" y="76200"/>
            <a:ext cx="6400800" cy="884238"/>
          </a:xfrm>
        </p:spPr>
        <p:txBody>
          <a:bodyPr/>
          <a:lstStyle/>
          <a:p>
            <a:pPr algn="l" eaLnBrk="1" hangingPunct="1"/>
            <a:r>
              <a:rPr lang="en-US" sz="3200" b="1" dirty="0">
                <a:latin typeface="Bookman Old Style" pitchFamily="18" charset="0"/>
              </a:rPr>
              <a:t>A Second Urban Revolution</a:t>
            </a: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980804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4294967295"/>
          </p:nvPr>
        </p:nvSpPr>
        <p:spPr>
          <a:xfrm>
            <a:off x="1981200" y="685800"/>
            <a:ext cx="8305800" cy="4191000"/>
          </a:xfrm>
        </p:spPr>
        <p:txBody>
          <a:bodyPr/>
          <a:lstStyle/>
          <a:p>
            <a:pPr eaLnBrk="1" hangingPunct="1"/>
            <a:r>
              <a:rPr lang="en-US" dirty="0">
                <a:latin typeface="Bookman Old Style" pitchFamily="18" charset="0"/>
              </a:rPr>
              <a:t>During the late seventeenth century and into the eighteenth century, Europeans invented a series of important improvements in agriculture.</a:t>
            </a:r>
          </a:p>
          <a:p>
            <a:pPr eaLnBrk="1" hangingPunct="1"/>
            <a:r>
              <a:rPr lang="en-US" dirty="0">
                <a:latin typeface="Bookman Old Style" pitchFamily="18" charset="0"/>
              </a:rPr>
              <a:t>The second agricultural revolution also improved organization of production, market collaboration, and storage capacities.</a:t>
            </a:r>
          </a:p>
          <a:p>
            <a:pPr eaLnBrk="1" hangingPunct="1"/>
            <a:r>
              <a:rPr lang="en-US" dirty="0">
                <a:latin typeface="Bookman Old Style" pitchFamily="18" charset="0"/>
              </a:rPr>
              <a:t>Many industrial cities grew from small villages or along canal and river routes.</a:t>
            </a:r>
          </a:p>
        </p:txBody>
      </p:sp>
      <p:sp>
        <p:nvSpPr>
          <p:cNvPr id="56322" name="TextBox 2"/>
          <p:cNvSpPr txBox="1">
            <a:spLocks noChangeArrowheads="1"/>
          </p:cNvSpPr>
          <p:nvPr/>
        </p:nvSpPr>
        <p:spPr bwMode="auto">
          <a:xfrm>
            <a:off x="1981200" y="152400"/>
            <a:ext cx="86106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A Second Agricultural Revolution</a:t>
            </a: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182743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19201"/>
            <a:ext cx="8686800" cy="4525963"/>
          </a:xfrm>
        </p:spPr>
        <p:txBody>
          <a:bodyPr/>
          <a:lstStyle/>
          <a:p>
            <a:pPr marL="0" indent="0" algn="ctr">
              <a:buNone/>
            </a:pPr>
            <a:r>
              <a:rPr lang="en-US" sz="4400" b="1" dirty="0">
                <a:latin typeface="Liberation Serif" panose="02020603050405020304" pitchFamily="18" charset="0"/>
              </a:rPr>
              <a:t>Human Geography: People, Place, </a:t>
            </a:r>
          </a:p>
          <a:p>
            <a:pPr marL="0" indent="0" algn="ctr">
              <a:buNone/>
            </a:pPr>
            <a:r>
              <a:rPr lang="en-US" sz="4400" b="1" dirty="0">
                <a:latin typeface="Liberation Serif" panose="02020603050405020304" pitchFamily="18" charset="0"/>
              </a:rPr>
              <a:t>and Culture, 11</a:t>
            </a:r>
            <a:r>
              <a:rPr lang="en-US" sz="4400" b="1" baseline="30000" dirty="0">
                <a:latin typeface="Liberation Serif" panose="02020603050405020304" pitchFamily="18" charset="0"/>
              </a:rPr>
              <a:t>th</a:t>
            </a:r>
            <a:r>
              <a:rPr lang="en-US" sz="4400" b="1" dirty="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352801"/>
            <a:ext cx="6858000" cy="1631633"/>
          </a:xfrm>
          <a:prstGeom prst="rect">
            <a:avLst/>
          </a:prstGeom>
        </p:spPr>
      </p:pic>
    </p:spTree>
    <p:extLst>
      <p:ext uri="{BB962C8B-B14F-4D97-AF65-F5344CB8AC3E}">
        <p14:creationId xmlns:p14="http://schemas.microsoft.com/office/powerpoint/2010/main" val="4111448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828800" y="1143000"/>
            <a:ext cx="3810000" cy="4648200"/>
          </a:xfrm>
        </p:spPr>
        <p:txBody>
          <a:bodyPr/>
          <a:lstStyle/>
          <a:p>
            <a:pPr marL="0" indent="0">
              <a:buNone/>
              <a:defRPr/>
            </a:pPr>
            <a:r>
              <a:rPr lang="en-US" sz="2400" dirty="0">
                <a:latin typeface="Bookman Old Style" pitchFamily="18" charset="0"/>
              </a:rPr>
              <a:t>When industrialization diffused from Great </a:t>
            </a:r>
            <a:r>
              <a:rPr lang="en-US" sz="2400" dirty="0">
                <a:latin typeface="Bookman Old Style" pitchFamily="18" charset="0"/>
              </a:rPr>
              <a:t>Britain to </a:t>
            </a:r>
            <a:r>
              <a:rPr lang="en-US" sz="2400" dirty="0">
                <a:latin typeface="Bookman Old Style" pitchFamily="18" charset="0"/>
              </a:rPr>
              <a:t>the European mainland, </a:t>
            </a:r>
            <a:r>
              <a:rPr lang="en-US" sz="2400" dirty="0">
                <a:latin typeface="Bookman Old Style" pitchFamily="18" charset="0"/>
              </a:rPr>
              <a:t>the places </a:t>
            </a:r>
            <a:r>
              <a:rPr lang="en-US" sz="2400" dirty="0">
                <a:latin typeface="Bookman Old Style" pitchFamily="18" charset="0"/>
              </a:rPr>
              <a:t>most ready </a:t>
            </a:r>
            <a:r>
              <a:rPr lang="en-US" sz="2400" dirty="0">
                <a:latin typeface="Bookman Old Style" pitchFamily="18" charset="0"/>
              </a:rPr>
              <a:t>for industrialization </a:t>
            </a:r>
            <a:r>
              <a:rPr lang="en-US" sz="2400" dirty="0">
                <a:latin typeface="Bookman Old Style" pitchFamily="18" charset="0"/>
              </a:rPr>
              <a:t>had undergone their own second </a:t>
            </a:r>
            <a:r>
              <a:rPr lang="en-US" sz="2400" dirty="0">
                <a:latin typeface="Bookman Old Style" pitchFamily="18" charset="0"/>
              </a:rPr>
              <a:t>agricultural revolution</a:t>
            </a:r>
            <a:r>
              <a:rPr lang="en-US" sz="2400" dirty="0">
                <a:latin typeface="Bookman Old Style" pitchFamily="18" charset="0"/>
              </a:rPr>
              <a:t>, had surplus capital from mercantilism </a:t>
            </a:r>
            <a:r>
              <a:rPr lang="en-US" sz="2400" dirty="0">
                <a:latin typeface="Bookman Old Style" pitchFamily="18" charset="0"/>
              </a:rPr>
              <a:t>and colonialism</a:t>
            </a:r>
            <a:r>
              <a:rPr lang="en-US" sz="2400" dirty="0">
                <a:latin typeface="Bookman Old Style" pitchFamily="18" charset="0"/>
              </a:rPr>
              <a:t>, and were located near coal </a:t>
            </a:r>
            <a:r>
              <a:rPr lang="en-US" sz="2400" dirty="0">
                <a:latin typeface="Bookman Old Style" pitchFamily="18" charset="0"/>
              </a:rPr>
              <a:t>fields. </a:t>
            </a:r>
          </a:p>
          <a:p>
            <a:pPr marL="0" indent="0">
              <a:buNone/>
              <a:defRPr/>
            </a:pPr>
            <a:endParaRPr lang="en-US" sz="2400" dirty="0">
              <a:latin typeface="Bookman Old Style" pitchFamily="18" charset="0"/>
            </a:endParaRPr>
          </a:p>
        </p:txBody>
      </p:sp>
      <p:pic>
        <p:nvPicPr>
          <p:cNvPr id="3" name="Picture 2" descr="fou10e_fig_09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1" y="1219200"/>
            <a:ext cx="4812155" cy="4800600"/>
          </a:xfrm>
          <a:prstGeom prst="rect">
            <a:avLst/>
          </a:prstGeom>
        </p:spPr>
      </p:pic>
      <p:sp>
        <p:nvSpPr>
          <p:cNvPr id="5" name="Rectangle 3"/>
          <p:cNvSpPr txBox="1">
            <a:spLocks noChangeArrowheads="1"/>
          </p:cNvSpPr>
          <p:nvPr/>
        </p:nvSpPr>
        <p:spPr>
          <a:xfrm>
            <a:off x="1981200" y="2286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b="1" dirty="0">
                <a:latin typeface="Bookman Old Style" pitchFamily="18" charset="0"/>
              </a:rPr>
              <a:t>Industrialization and Urbanization</a:t>
            </a:r>
          </a:p>
        </p:txBody>
      </p:sp>
      <p:sp>
        <p:nvSpPr>
          <p:cNvPr id="6"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118713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1981200" y="76200"/>
            <a:ext cx="8229600" cy="1143000"/>
          </a:xfrm>
        </p:spPr>
        <p:txBody>
          <a:bodyPr/>
          <a:lstStyle/>
          <a:p>
            <a:pPr algn="l" eaLnBrk="1" hangingPunct="1"/>
            <a:r>
              <a:rPr lang="en-US" sz="3200" b="1" dirty="0">
                <a:latin typeface="Bookman Old Style" pitchFamily="18" charset="0"/>
              </a:rPr>
              <a:t>The Chaotic Industrial City</a:t>
            </a:r>
          </a:p>
        </p:txBody>
      </p:sp>
      <p:sp>
        <p:nvSpPr>
          <p:cNvPr id="2" name="Content Placeholder 1"/>
          <p:cNvSpPr>
            <a:spLocks noGrp="1"/>
          </p:cNvSpPr>
          <p:nvPr>
            <p:ph sz="half" idx="1"/>
          </p:nvPr>
        </p:nvSpPr>
        <p:spPr>
          <a:xfrm>
            <a:off x="1981200" y="1600200"/>
            <a:ext cx="4038600" cy="3798888"/>
          </a:xfrm>
        </p:spPr>
        <p:txBody>
          <a:bodyPr/>
          <a:lstStyle/>
          <a:p>
            <a:pPr marL="0" indent="0">
              <a:buNone/>
              <a:defRPr/>
            </a:pPr>
            <a:endParaRPr lang="en-US" dirty="0" smtClean="0">
              <a:latin typeface="Bookman Old Style" pitchFamily="18" charset="0"/>
            </a:endParaRP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a:buNone/>
              <a:defRPr/>
            </a:pPr>
            <a:endParaRPr lang="en-US" dirty="0" smtClean="0">
              <a:latin typeface="Bookman Old Style" pitchFamily="18" charset="0"/>
            </a:endParaRPr>
          </a:p>
          <a:p>
            <a:pPr marL="0" inden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a:buNone/>
              <a:defRPr/>
            </a:pPr>
            <a:endParaRPr lang="en-US" dirty="0" smtClean="0">
              <a:latin typeface="Bookman Old Style" pitchFamily="18" charset="0"/>
            </a:endParaRPr>
          </a:p>
        </p:txBody>
      </p:sp>
      <p:sp>
        <p:nvSpPr>
          <p:cNvPr id="9" name="TextBox 8"/>
          <p:cNvSpPr txBox="1"/>
          <p:nvPr/>
        </p:nvSpPr>
        <p:spPr>
          <a:xfrm>
            <a:off x="1752600" y="914400"/>
            <a:ext cx="8686800" cy="3416320"/>
          </a:xfrm>
          <a:prstGeom prst="rect">
            <a:avLst/>
          </a:prstGeom>
          <a:noFill/>
        </p:spPr>
        <p:txBody>
          <a:bodyPr>
            <a:spAutoFit/>
          </a:bodyPr>
          <a:lstStyle/>
          <a:p>
            <a:pPr marL="342900" indent="-342900">
              <a:buFont typeface="Arial" pitchFamily="34" charset="0"/>
              <a:buChar char="•"/>
              <a:defRPr/>
            </a:pPr>
            <a:endParaRPr lang="en-US" sz="2400" dirty="0">
              <a:latin typeface="Bookman Old Style" pitchFamily="18" charset="0"/>
            </a:endParaRPr>
          </a:p>
          <a:p>
            <a:pPr marL="342900" indent="-342900">
              <a:buFont typeface="Arial" pitchFamily="34" charset="0"/>
              <a:buChar char="•"/>
              <a:defRPr/>
            </a:pPr>
            <a:r>
              <a:rPr lang="en-US" sz="2800" dirty="0">
                <a:latin typeface="Bookman Old Style" pitchFamily="18" charset="0"/>
              </a:rPr>
              <a:t>With </a:t>
            </a:r>
            <a:r>
              <a:rPr lang="en-US" sz="2800" dirty="0">
                <a:latin typeface="Bookman Old Style" pitchFamily="18" charset="0"/>
              </a:rPr>
              <a:t>industrialization, cities became unregulated jumbles of </a:t>
            </a:r>
            <a:r>
              <a:rPr lang="en-US" sz="2800" dirty="0">
                <a:latin typeface="Bookman Old Style" pitchFamily="18" charset="0"/>
              </a:rPr>
              <a:t>activity.</a:t>
            </a:r>
            <a:endParaRPr lang="en-US" sz="2800" dirty="0">
              <a:latin typeface="Bookman Old Style" pitchFamily="18" charset="0"/>
            </a:endParaRPr>
          </a:p>
          <a:p>
            <a:pPr marL="342900" indent="-342900">
              <a:buFont typeface="Arial" pitchFamily="34" charset="0"/>
              <a:buChar char="•"/>
              <a:defRPr/>
            </a:pPr>
            <a:r>
              <a:rPr lang="en-US" sz="2800" dirty="0">
                <a:latin typeface="Bookman Old Style" pitchFamily="18" charset="0"/>
              </a:rPr>
              <a:t>Living conditions were dreadful for workers in cities, and working conditions were </a:t>
            </a:r>
            <a:r>
              <a:rPr lang="en-US" sz="2800" dirty="0">
                <a:latin typeface="Bookman Old Style" pitchFamily="18" charset="0"/>
              </a:rPr>
              <a:t>shocking.</a:t>
            </a:r>
            <a:endParaRPr lang="en-US" sz="2800" dirty="0">
              <a:latin typeface="Bookman Old Style" pitchFamily="18" charset="0"/>
            </a:endParaRPr>
          </a:p>
          <a:p>
            <a:pPr marL="342900" indent="-342900">
              <a:buFont typeface="Arial" pitchFamily="34" charset="0"/>
              <a:buChar char="•"/>
              <a:defRPr/>
            </a:pPr>
            <a:r>
              <a:rPr lang="en-US" sz="2800" dirty="0">
                <a:latin typeface="Bookman Old Style" pitchFamily="18" charset="0"/>
              </a:rPr>
              <a:t>The soot-covered cities of the British Midlands were deemed the “black towns.”</a:t>
            </a:r>
          </a:p>
          <a:p>
            <a:pPr>
              <a:defRPr/>
            </a:pPr>
            <a:endParaRPr lang="en-US" sz="2400" dirty="0">
              <a:latin typeface="Bookman Old Style" pitchFamily="18" charset="0"/>
            </a:endParaRPr>
          </a:p>
        </p:txBody>
      </p:sp>
      <p:sp>
        <p:nvSpPr>
          <p:cNvPr id="6"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990290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664" y="381000"/>
            <a:ext cx="7662672" cy="5943600"/>
          </a:xfrm>
          <a:prstGeom prst="rect">
            <a:avLst/>
          </a:prstGeom>
        </p:spPr>
      </p:pic>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149463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828801"/>
            <a:ext cx="4572000" cy="4524315"/>
          </a:xfrm>
          <a:prstGeom prst="rect">
            <a:avLst/>
          </a:prstGeom>
        </p:spPr>
        <p:txBody>
          <a:bodyPr wrap="square">
            <a:spAutoFit/>
          </a:bodyPr>
          <a:lstStyle/>
          <a:p>
            <a:pPr marL="342900" indent="-342900">
              <a:buFont typeface="Arial" pitchFamily="34" charset="0"/>
              <a:buChar char="•"/>
              <a:defRPr/>
            </a:pPr>
            <a:r>
              <a:rPr lang="en-US" sz="2400" dirty="0">
                <a:latin typeface="Bookman Old Style" pitchFamily="18" charset="0"/>
              </a:rPr>
              <a:t>In mid-1800s, as Karl Marx and Frederick Engels encouraged “workers of the world” to unite, conditions in European manufacturing cities gradually improved.</a:t>
            </a:r>
          </a:p>
          <a:p>
            <a:pPr marL="342900" indent="-342900">
              <a:buFont typeface="Arial" pitchFamily="34" charset="0"/>
              <a:buChar char="•"/>
              <a:defRPr/>
            </a:pPr>
            <a:r>
              <a:rPr lang="en-US" sz="2400" dirty="0">
                <a:latin typeface="Bookman Old Style" pitchFamily="18" charset="0"/>
              </a:rPr>
              <a:t>During the second half of the twentieth century, the nature of manufacturing changed, as did its location.</a:t>
            </a:r>
            <a:endParaRPr lang="en-US" sz="2400" b="1" dirty="0">
              <a:latin typeface="Bookman Old Style" pitchFamily="18" charset="0"/>
            </a:endParaRPr>
          </a:p>
        </p:txBody>
      </p:sp>
      <p:pic>
        <p:nvPicPr>
          <p:cNvPr id="2" name="Picture 1" descr="fou10e_fig_09_18.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381001"/>
            <a:ext cx="3733800" cy="6000895"/>
          </a:xfrm>
          <a:prstGeom prst="rect">
            <a:avLst/>
          </a:prstGeom>
        </p:spPr>
      </p:pic>
      <p:sp>
        <p:nvSpPr>
          <p:cNvPr id="3" name="TextBox 2"/>
          <p:cNvSpPr txBox="1"/>
          <p:nvPr/>
        </p:nvSpPr>
        <p:spPr>
          <a:xfrm>
            <a:off x="6858000" y="5215202"/>
            <a:ext cx="3152178" cy="652199"/>
          </a:xfrm>
          <a:prstGeom prst="rect">
            <a:avLst/>
          </a:prstGeom>
          <a:noFill/>
        </p:spPr>
        <p:txBody>
          <a:bodyPr wrap="square" rtlCol="0">
            <a:spAutoFit/>
          </a:bodyPr>
          <a:lstStyle/>
          <a:p>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Concept Caching:</a:t>
            </a:r>
          </a:p>
          <a:p>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Duisburg, Germany</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p:txBody>
      </p:sp>
      <p:sp>
        <p:nvSpPr>
          <p:cNvPr id="9" name="Title 3"/>
          <p:cNvSpPr>
            <a:spLocks noGrp="1"/>
          </p:cNvSpPr>
          <p:nvPr>
            <p:ph type="title"/>
          </p:nvPr>
        </p:nvSpPr>
        <p:spPr>
          <a:xfrm>
            <a:off x="1905000" y="381000"/>
            <a:ext cx="4191000" cy="1600200"/>
          </a:xfrm>
        </p:spPr>
        <p:txBody>
          <a:bodyPr/>
          <a:lstStyle/>
          <a:p>
            <a:pPr algn="l" eaLnBrk="1" hangingPunct="1"/>
            <a:r>
              <a:rPr lang="en-US" sz="3200" b="1" dirty="0">
                <a:latin typeface="Bookman Old Style" pitchFamily="18" charset="0"/>
              </a:rPr>
              <a:t>The Chaotic Industrial City</a:t>
            </a:r>
          </a:p>
        </p:txBody>
      </p:sp>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804548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00200" y="1"/>
            <a:ext cx="8991600" cy="838200"/>
          </a:xfrm>
        </p:spPr>
        <p:txBody>
          <a:bodyPr/>
          <a:lstStyle/>
          <a:p>
            <a:pPr eaLnBrk="1" hangingPunct="1"/>
            <a:r>
              <a:rPr lang="en-US" sz="4000" dirty="0">
                <a:latin typeface="Bookman Old Style" pitchFamily="18" charset="0"/>
              </a:rPr>
              <a:t>Chapter 9: Urban Geography</a:t>
            </a:r>
          </a:p>
        </p:txBody>
      </p:sp>
      <p:sp>
        <p:nvSpPr>
          <p:cNvPr id="4" name="Footer Placeholder 3"/>
          <p:cNvSpPr>
            <a:spLocks noGrp="1"/>
          </p:cNvSpPr>
          <p:nvPr>
            <p:ph type="ftr" sz="quarter" idx="11"/>
          </p:nvPr>
        </p:nvSpPr>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620520"/>
            <a:ext cx="6075948" cy="35915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9664" y="1600200"/>
            <a:ext cx="2749296" cy="3749040"/>
          </a:xfrm>
          <a:prstGeom prst="rect">
            <a:avLst/>
          </a:prstGeom>
        </p:spPr>
      </p:pic>
    </p:spTree>
    <p:extLst>
      <p:ext uri="{BB962C8B-B14F-4D97-AF65-F5344CB8AC3E}">
        <p14:creationId xmlns:p14="http://schemas.microsoft.com/office/powerpoint/2010/main" val="1510042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2133600" y="1752600"/>
            <a:ext cx="8229600" cy="3810000"/>
          </a:xfrm>
        </p:spPr>
        <p:txBody>
          <a:bodyPr/>
          <a:lstStyle/>
          <a:p>
            <a:pPr marL="0" indent="0" algn="ctr">
              <a:buNone/>
            </a:pPr>
            <a:endParaRPr lang="en-US" sz="3600" dirty="0">
              <a:latin typeface="Bookman Old Style" pitchFamily="18" charset="0"/>
            </a:endParaRPr>
          </a:p>
          <a:p>
            <a:pPr eaLnBrk="1" hangingPunct="1">
              <a:buFont typeface="Arial"/>
              <a:buChar char="•"/>
            </a:pPr>
            <a:r>
              <a:rPr lang="en-US" b="1" dirty="0">
                <a:latin typeface="Bookman Old Style" pitchFamily="18" charset="0"/>
              </a:rPr>
              <a:t>Urban: </a:t>
            </a:r>
            <a:r>
              <a:rPr lang="en-US" dirty="0">
                <a:latin typeface="Bookman Old Style" pitchFamily="18" charset="0"/>
              </a:rPr>
              <a:t>the built-up space of the central city and suburbs</a:t>
            </a:r>
          </a:p>
          <a:p>
            <a:pPr eaLnBrk="1" hangingPunct="1">
              <a:buFont typeface="Arial"/>
              <a:buChar char="•"/>
            </a:pPr>
            <a:r>
              <a:rPr lang="en-US" dirty="0">
                <a:latin typeface="Bookman Old Style" pitchFamily="18" charset="0"/>
              </a:rPr>
              <a:t>Includes the city and surrounding environs connected to the city</a:t>
            </a:r>
          </a:p>
          <a:p>
            <a:pPr eaLnBrk="1" hangingPunct="1">
              <a:buFont typeface="Arial"/>
              <a:buChar char="•"/>
            </a:pPr>
            <a:r>
              <a:rPr lang="en-US" dirty="0">
                <a:latin typeface="Bookman Old Style" pitchFamily="18" charset="0"/>
              </a:rPr>
              <a:t>Is distinctively </a:t>
            </a:r>
            <a:r>
              <a:rPr lang="en-US" dirty="0" err="1">
                <a:latin typeface="Bookman Old Style" pitchFamily="18" charset="0"/>
              </a:rPr>
              <a:t>nonrural</a:t>
            </a:r>
            <a:r>
              <a:rPr lang="en-US" dirty="0">
                <a:latin typeface="Bookman Old Style" pitchFamily="18" charset="0"/>
              </a:rPr>
              <a:t> and nonagricultural</a:t>
            </a:r>
          </a:p>
        </p:txBody>
      </p:sp>
      <p:sp>
        <p:nvSpPr>
          <p:cNvPr id="4" name="Rectangle 3"/>
          <p:cNvSpPr txBox="1">
            <a:spLocks noChangeArrowheads="1"/>
          </p:cNvSpPr>
          <p:nvPr/>
        </p:nvSpPr>
        <p:spPr>
          <a:xfrm>
            <a:off x="1981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sz="3600" b="1" dirty="0">
                <a:latin typeface="Bookman Old Style" pitchFamily="18" charset="0"/>
              </a:rPr>
              <a:t>Key Question: </a:t>
            </a:r>
            <a:r>
              <a:rPr lang="en-US" sz="3600" dirty="0">
                <a:latin typeface="Bookman Old Style" pitchFamily="18" charset="0"/>
              </a:rPr>
              <a:t>When and Why Did People Start Living in Cities?</a:t>
            </a: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13585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609600"/>
            <a:ext cx="8229600" cy="6248400"/>
          </a:xfrm>
        </p:spPr>
        <p:txBody>
          <a:bodyPr/>
          <a:lstStyle/>
          <a:p>
            <a:pPr eaLnBrk="1" hangingPunct="1">
              <a:defRPr/>
            </a:pPr>
            <a:r>
              <a:rPr lang="en-US" dirty="0">
                <a:latin typeface="Bookman Old Style" pitchFamily="18" charset="0"/>
              </a:rPr>
              <a:t>A </a:t>
            </a:r>
            <a:r>
              <a:rPr lang="en-US" b="1" dirty="0">
                <a:latin typeface="Bookman Old Style" pitchFamily="18" charset="0"/>
              </a:rPr>
              <a:t>city</a:t>
            </a:r>
            <a:r>
              <a:rPr lang="en-US" dirty="0">
                <a:latin typeface="Bookman Old Style" pitchFamily="18" charset="0"/>
              </a:rPr>
              <a:t> is an </a:t>
            </a:r>
            <a:r>
              <a:rPr lang="en-US" dirty="0">
                <a:latin typeface="Bookman Old Style" pitchFamily="18" charset="0"/>
              </a:rPr>
              <a:t>agglomeration of people and </a:t>
            </a:r>
            <a:r>
              <a:rPr lang="en-US" dirty="0">
                <a:latin typeface="Bookman Old Style" pitchFamily="18" charset="0"/>
              </a:rPr>
              <a:t>buildings clustered </a:t>
            </a:r>
            <a:r>
              <a:rPr lang="en-US" dirty="0">
                <a:latin typeface="Bookman Old Style" pitchFamily="18" charset="0"/>
              </a:rPr>
              <a:t>together to serve as a center of </a:t>
            </a:r>
            <a:r>
              <a:rPr lang="en-US" dirty="0">
                <a:latin typeface="Bookman Old Style" pitchFamily="18" charset="0"/>
              </a:rPr>
              <a:t>politics, culture</a:t>
            </a:r>
            <a:r>
              <a:rPr lang="en-US" dirty="0">
                <a:latin typeface="Bookman Old Style" pitchFamily="18" charset="0"/>
              </a:rPr>
              <a:t>, and </a:t>
            </a:r>
            <a:r>
              <a:rPr lang="en-US" dirty="0">
                <a:latin typeface="Bookman Old Style" pitchFamily="18" charset="0"/>
              </a:rPr>
              <a:t>economics.</a:t>
            </a:r>
          </a:p>
          <a:p>
            <a:pPr marL="0" indent="0">
              <a:buNone/>
              <a:defRPr/>
            </a:pPr>
            <a:endParaRPr lang="en-US" dirty="0" smtClean="0">
              <a:latin typeface="Bookman Old Style" pitchFamily="18" charset="0"/>
            </a:endParaRPr>
          </a:p>
        </p:txBody>
      </p:sp>
      <p:sp>
        <p:nvSpPr>
          <p:cNvPr id="23555" name="TextBox 1"/>
          <p:cNvSpPr txBox="1">
            <a:spLocks noChangeArrowheads="1"/>
          </p:cNvSpPr>
          <p:nvPr/>
        </p:nvSpPr>
        <p:spPr bwMode="auto">
          <a:xfrm>
            <a:off x="6781800" y="1981201"/>
            <a:ext cx="2247900" cy="923925"/>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Kansas City, MO</a:t>
            </a:r>
          </a:p>
          <a:p>
            <a:endParaRPr lang="en-US" dirty="0">
              <a:solidFill>
                <a:schemeClr val="bg1"/>
              </a:solidFill>
            </a:endParaRPr>
          </a:p>
        </p:txBody>
      </p:sp>
      <p:sp>
        <p:nvSpPr>
          <p:cNvPr id="8"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231" y="2106078"/>
            <a:ext cx="6025538" cy="4066122"/>
          </a:xfrm>
          <a:prstGeom prst="rect">
            <a:avLst/>
          </a:prstGeom>
        </p:spPr>
      </p:pic>
    </p:spTree>
    <p:extLst>
      <p:ext uri="{BB962C8B-B14F-4D97-AF65-F5344CB8AC3E}">
        <p14:creationId xmlns:p14="http://schemas.microsoft.com/office/powerpoint/2010/main" val="317708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2057400" y="990600"/>
            <a:ext cx="8153400" cy="3962400"/>
          </a:xfrm>
        </p:spPr>
        <p:txBody>
          <a:bodyPr/>
          <a:lstStyle/>
          <a:p>
            <a:pPr eaLnBrk="1" hangingPunct="1"/>
            <a:r>
              <a:rPr lang="en-US" dirty="0">
                <a:latin typeface="Bookman Old Style" pitchFamily="18" charset="0"/>
              </a:rPr>
              <a:t>The first agricultural hearth was the area of Southwest Asia called the Fertile Crescent.</a:t>
            </a:r>
          </a:p>
          <a:p>
            <a:pPr eaLnBrk="1" hangingPunct="1"/>
            <a:r>
              <a:rPr lang="en-US" b="1" dirty="0">
                <a:latin typeface="Bookman Old Style" pitchFamily="18" charset="0"/>
              </a:rPr>
              <a:t>Agricultural surplus </a:t>
            </a:r>
            <a:r>
              <a:rPr lang="en-US" dirty="0">
                <a:latin typeface="Bookman Old Style" pitchFamily="18" charset="0"/>
              </a:rPr>
              <a:t>and </a:t>
            </a:r>
            <a:r>
              <a:rPr lang="en-US" b="1" dirty="0">
                <a:latin typeface="Bookman Old Style" pitchFamily="18" charset="0"/>
              </a:rPr>
              <a:t>social stratification </a:t>
            </a:r>
            <a:r>
              <a:rPr lang="en-US" dirty="0">
                <a:latin typeface="Bookman Old Style" pitchFamily="18" charset="0"/>
              </a:rPr>
              <a:t>enabled cities to stabilize and grow.</a:t>
            </a:r>
          </a:p>
          <a:p>
            <a:pPr eaLnBrk="1" hangingPunct="1"/>
            <a:r>
              <a:rPr lang="en-US" dirty="0">
                <a:latin typeface="Bookman Old Style" pitchFamily="18" charset="0"/>
              </a:rPr>
              <a:t>The </a:t>
            </a:r>
            <a:r>
              <a:rPr lang="en-US" b="1" dirty="0">
                <a:latin typeface="Bookman Old Style" pitchFamily="18" charset="0"/>
              </a:rPr>
              <a:t>leadership class</a:t>
            </a:r>
            <a:r>
              <a:rPr lang="en-US" dirty="0">
                <a:latin typeface="Bookman Old Style" pitchFamily="18" charset="0"/>
              </a:rPr>
              <a:t>, or urban elite, consisted of a group of decision makers and organizers who controlled the resources.</a:t>
            </a:r>
          </a:p>
        </p:txBody>
      </p:sp>
      <p:sp>
        <p:nvSpPr>
          <p:cNvPr id="26626" name="TextBox 1"/>
          <p:cNvSpPr txBox="1">
            <a:spLocks noChangeArrowheads="1"/>
          </p:cNvSpPr>
          <p:nvPr/>
        </p:nvSpPr>
        <p:spPr bwMode="auto">
          <a:xfrm>
            <a:off x="1981200" y="304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6"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958645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57400" y="1066800"/>
            <a:ext cx="8229600" cy="2997200"/>
          </a:xfrm>
        </p:spPr>
        <p:txBody>
          <a:bodyPr/>
          <a:lstStyle/>
          <a:p>
            <a:pPr eaLnBrk="1" hangingPunct="1">
              <a:defRPr/>
            </a:pPr>
            <a:r>
              <a:rPr lang="en-US" dirty="0">
                <a:latin typeface="Bookman Old Style" pitchFamily="18" charset="0"/>
              </a:rPr>
              <a:t>The innovation of the city is called </a:t>
            </a:r>
            <a:r>
              <a:rPr lang="en-US" dirty="0">
                <a:latin typeface="Bookman Old Style" pitchFamily="18" charset="0"/>
              </a:rPr>
              <a:t>the </a:t>
            </a:r>
            <a:r>
              <a:rPr lang="en-US" b="1" dirty="0">
                <a:latin typeface="Bookman Old Style" pitchFamily="18" charset="0"/>
              </a:rPr>
              <a:t>first </a:t>
            </a:r>
            <a:r>
              <a:rPr lang="en-US" b="1" dirty="0">
                <a:latin typeface="Bookman Old Style" pitchFamily="18" charset="0"/>
              </a:rPr>
              <a:t>urban revolution</a:t>
            </a:r>
            <a:r>
              <a:rPr lang="en-US" dirty="0">
                <a:latin typeface="Bookman Old Style" pitchFamily="18" charset="0"/>
              </a:rPr>
              <a:t>, and it occurred </a:t>
            </a:r>
            <a:r>
              <a:rPr lang="en-US" dirty="0">
                <a:latin typeface="Bookman Old Style" pitchFamily="18" charset="0"/>
              </a:rPr>
              <a:t>independently in </a:t>
            </a:r>
            <a:r>
              <a:rPr lang="en-US" dirty="0">
                <a:latin typeface="Bookman Old Style" pitchFamily="18" charset="0"/>
              </a:rPr>
              <a:t>six </a:t>
            </a:r>
            <a:r>
              <a:rPr lang="en-US" dirty="0">
                <a:latin typeface="Bookman Old Style" pitchFamily="18" charset="0"/>
              </a:rPr>
              <a:t>separate hearths</a:t>
            </a:r>
            <a:r>
              <a:rPr lang="en-US" dirty="0">
                <a:latin typeface="Bookman Old Style" pitchFamily="18" charset="0"/>
              </a:rPr>
              <a:t>, a case of independent </a:t>
            </a:r>
            <a:r>
              <a:rPr lang="en-US" dirty="0">
                <a:latin typeface="Bookman Old Style" pitchFamily="18" charset="0"/>
              </a:rPr>
              <a:t>invention.</a:t>
            </a:r>
          </a:p>
          <a:p>
            <a:pPr eaLnBrk="1" hangingPunct="1">
              <a:defRPr/>
            </a:pPr>
            <a:r>
              <a:rPr lang="en-US" dirty="0">
                <a:latin typeface="Bookman Old Style" pitchFamily="18" charset="0"/>
              </a:rPr>
              <a:t>The six urban hearths are tied closely to agriculture.</a:t>
            </a:r>
          </a:p>
          <a:p>
            <a:pPr marL="0" indent="0">
              <a:buNone/>
              <a:defRPr/>
            </a:pPr>
            <a:endParaRPr lang="en-US" dirty="0">
              <a:latin typeface="Bookman Old Style" pitchFamily="18" charset="0"/>
            </a:endParaRPr>
          </a:p>
          <a:p>
            <a:pPr marL="0" indent="0">
              <a:buNone/>
              <a:defRPr/>
            </a:pPr>
            <a:endParaRPr lang="en-US" dirty="0">
              <a:latin typeface="Bookman Old Style" pitchFamily="18" charset="0"/>
            </a:endParaRPr>
          </a:p>
        </p:txBody>
      </p:sp>
      <p:sp>
        <p:nvSpPr>
          <p:cNvPr id="4" name="TextBox 1"/>
          <p:cNvSpPr txBox="1">
            <a:spLocks noChangeArrowheads="1"/>
          </p:cNvSpPr>
          <p:nvPr/>
        </p:nvSpPr>
        <p:spPr bwMode="auto">
          <a:xfrm>
            <a:off x="1981200" y="304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99932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marL="0" indent="0">
              <a:buNone/>
            </a:pPr>
            <a:endParaRPr lang="en-US" smtClean="0"/>
          </a:p>
          <a:p>
            <a:pPr marL="0" indent="0">
              <a:buNone/>
            </a:pPr>
            <a:endParaRPr lang="en-US" smtClean="0"/>
          </a:p>
        </p:txBody>
      </p:sp>
      <p:sp>
        <p:nvSpPr>
          <p:cNvPr id="30723" name="TextBox 4"/>
          <p:cNvSpPr txBox="1">
            <a:spLocks noChangeArrowheads="1"/>
          </p:cNvSpPr>
          <p:nvPr/>
        </p:nvSpPr>
        <p:spPr bwMode="auto">
          <a:xfrm>
            <a:off x="1828800" y="1219201"/>
            <a:ext cx="8001000" cy="2678113"/>
          </a:xfrm>
          <a:prstGeom prst="rect">
            <a:avLst/>
          </a:prstGeom>
          <a:noFill/>
          <a:ln w="9525">
            <a:noFill/>
            <a:miter lim="800000"/>
            <a:headEnd/>
            <a:tailEnd/>
          </a:ln>
        </p:spPr>
        <p:txBody>
          <a:bodyPr>
            <a:spAutoFit/>
          </a:bodyPr>
          <a:lstStyle/>
          <a:p>
            <a:pPr marL="514350" indent="-514350">
              <a:buFontTx/>
              <a:buAutoNum type="arabicPeriod"/>
            </a:pPr>
            <a:r>
              <a:rPr lang="en-US" sz="2800" dirty="0">
                <a:latin typeface="Bookman Old Style" pitchFamily="18" charset="0"/>
              </a:rPr>
              <a:t>Mesopotamia, 3500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Nile River Valley, 3200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Indus River Valley, 2200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Huang He Valley, 1500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Mesoamerica, 1100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Peru, 900 </a:t>
            </a:r>
            <a:r>
              <a:rPr lang="en-US" sz="2400" dirty="0">
                <a:latin typeface="Bookman Old Style" pitchFamily="18" charset="0"/>
              </a:rPr>
              <a:t>B.C.E.</a:t>
            </a:r>
          </a:p>
        </p:txBody>
      </p:sp>
      <p:sp>
        <p:nvSpPr>
          <p:cNvPr id="10" name="TextBox 1"/>
          <p:cNvSpPr txBox="1">
            <a:spLocks noChangeArrowheads="1"/>
          </p:cNvSpPr>
          <p:nvPr/>
        </p:nvSpPr>
        <p:spPr bwMode="auto">
          <a:xfrm>
            <a:off x="1981200" y="304801"/>
            <a:ext cx="8001000" cy="584775"/>
          </a:xfrm>
          <a:prstGeom prst="rect">
            <a:avLst/>
          </a:prstGeom>
          <a:noFill/>
          <a:ln w="9525">
            <a:noFill/>
            <a:miter lim="800000"/>
            <a:headEnd/>
            <a:tailEnd/>
          </a:ln>
        </p:spPr>
        <p:txBody>
          <a:bodyPr wrap="square">
            <a:spAutoFit/>
          </a:bodyPr>
          <a:lstStyle/>
          <a:p>
            <a:r>
              <a:rPr lang="en-US" sz="3200" b="1" dirty="0">
                <a:latin typeface="Bookman Old Style" pitchFamily="18" charset="0"/>
              </a:rPr>
              <a:t>Six Early Hearths </a:t>
            </a:r>
            <a:r>
              <a:rPr lang="en-US" sz="3200" b="1" dirty="0">
                <a:latin typeface="Bookman Old Style" pitchFamily="18" charset="0"/>
              </a:rPr>
              <a:t>of Urbanization</a:t>
            </a:r>
          </a:p>
        </p:txBody>
      </p:sp>
      <p:sp>
        <p:nvSpPr>
          <p:cNvPr id="6"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926407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90600"/>
            <a:ext cx="8686800" cy="4608576"/>
          </a:xfrm>
          <a:prstGeom prst="rect">
            <a:avLst/>
          </a:prstGeom>
        </p:spPr>
      </p:pic>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437876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1386</Words>
  <Application>Microsoft Office PowerPoint</Application>
  <PresentationFormat>Widescreen</PresentationFormat>
  <Paragraphs>135</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Bookman Old Style</vt:lpstr>
      <vt:lpstr>Calibri</vt:lpstr>
      <vt:lpstr>Calibri Light</vt:lpstr>
      <vt:lpstr>Liberation Serif</vt:lpstr>
      <vt:lpstr>Verdana</vt:lpstr>
      <vt:lpstr>Office Theme</vt:lpstr>
      <vt:lpstr>PowerPoint Presentation</vt:lpstr>
      <vt:lpstr>PowerPoint Presentation</vt:lpstr>
      <vt:lpstr>Chapter 9: Urban Geography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Second Urban Revolution</vt:lpstr>
      <vt:lpstr>PowerPoint Presentation</vt:lpstr>
      <vt:lpstr>PowerPoint Presentation</vt:lpstr>
      <vt:lpstr>The Chaotic Industrial City</vt:lpstr>
      <vt:lpstr>PowerPoint Presentation</vt:lpstr>
      <vt:lpstr>The Chaotic Industrial City</vt:lpstr>
    </vt:vector>
  </TitlesOfParts>
  <Company>Prince William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A. Newell</dc:creator>
  <cp:lastModifiedBy>Tiffany A. Newell</cp:lastModifiedBy>
  <cp:revision>1</cp:revision>
  <dcterms:created xsi:type="dcterms:W3CDTF">2016-10-24T13:48:36Z</dcterms:created>
  <dcterms:modified xsi:type="dcterms:W3CDTF">2016-10-24T13:48:44Z</dcterms:modified>
</cp:coreProperties>
</file>