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7"/>
  </p:sldMasterIdLst>
  <p:notesMasterIdLst>
    <p:notesMasterId r:id="rId51"/>
  </p:notesMasterIdLst>
  <p:handoutMasterIdLst>
    <p:handoutMasterId r:id="rId52"/>
  </p:handoutMasterIdLst>
  <p:sldIdLst>
    <p:sldId id="415" r:id="rId8"/>
    <p:sldId id="257" r:id="rId9"/>
    <p:sldId id="416" r:id="rId10"/>
    <p:sldId id="417" r:id="rId11"/>
    <p:sldId id="418" r:id="rId12"/>
    <p:sldId id="263" r:id="rId13"/>
    <p:sldId id="367" r:id="rId14"/>
    <p:sldId id="264" r:id="rId15"/>
    <p:sldId id="401" r:id="rId16"/>
    <p:sldId id="275" r:id="rId17"/>
    <p:sldId id="340" r:id="rId18"/>
    <p:sldId id="369" r:id="rId19"/>
    <p:sldId id="371" r:id="rId20"/>
    <p:sldId id="276" r:id="rId21"/>
    <p:sldId id="372" r:id="rId22"/>
    <p:sldId id="374" r:id="rId23"/>
    <p:sldId id="373" r:id="rId24"/>
    <p:sldId id="375" r:id="rId25"/>
    <p:sldId id="402" r:id="rId26"/>
    <p:sldId id="376" r:id="rId27"/>
    <p:sldId id="377" r:id="rId28"/>
    <p:sldId id="403" r:id="rId29"/>
    <p:sldId id="379" r:id="rId30"/>
    <p:sldId id="277" r:id="rId31"/>
    <p:sldId id="279" r:id="rId32"/>
    <p:sldId id="280" r:id="rId33"/>
    <p:sldId id="282" r:id="rId34"/>
    <p:sldId id="381" r:id="rId35"/>
    <p:sldId id="383" r:id="rId36"/>
    <p:sldId id="385" r:id="rId37"/>
    <p:sldId id="386" r:id="rId38"/>
    <p:sldId id="387" r:id="rId39"/>
    <p:sldId id="388" r:id="rId40"/>
    <p:sldId id="389" r:id="rId41"/>
    <p:sldId id="391" r:id="rId42"/>
    <p:sldId id="404" r:id="rId43"/>
    <p:sldId id="405" r:id="rId44"/>
    <p:sldId id="406" r:id="rId45"/>
    <p:sldId id="395" r:id="rId46"/>
    <p:sldId id="407" r:id="rId47"/>
    <p:sldId id="396" r:id="rId48"/>
    <p:sldId id="399" r:id="rId49"/>
    <p:sldId id="408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rigby" initials="" lastIdx="2" clrIdx="0"/>
  <p:cmAuthor id="1" name="William/Cheryl Ferguson" initials="CF" lastIdx="9" clrIdx="1"/>
  <p:cmAuthor id="2" name="Rhode Island College" initials="RIC" lastIdx="2" clrIdx="2"/>
  <p:cmAuthor id="3" name="WileyService" initials="W" lastIdx="1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2517" autoAdjust="0"/>
  </p:normalViewPr>
  <p:slideViewPr>
    <p:cSldViewPr>
      <p:cViewPr varScale="1">
        <p:scale>
          <a:sx n="87" d="100"/>
          <a:sy n="87" d="100"/>
        </p:scale>
        <p:origin x="3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15FC1-ECAE-9243-BEB3-FFCB501D3E10}" type="datetimeFigureOut">
              <a:rPr lang="en-US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pPr/>
              <a:t>1/23/2015</a:t>
            </a:fld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4F042-9622-4347-9955-25FF6525FBE3}" type="slidenum">
              <a:rPr lang="en-US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pPr/>
              <a:t>‹#›</a:t>
            </a:fld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787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iberation Serif" panose="02020603050405020304" pitchFamily="18" charset="0"/>
                <a:cs typeface="Liberation Serif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iberation Serif" panose="02020603050405020304" pitchFamily="18" charset="0"/>
                <a:cs typeface="Liberation Serif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iberation Serif" panose="02020603050405020304" pitchFamily="18" charset="0"/>
                <a:cs typeface="Liberation Serif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iberation Serif" panose="02020603050405020304" pitchFamily="18" charset="0"/>
                <a:cs typeface="Liberation Serif" panose="02020603050405020304" pitchFamily="18" charset="0"/>
              </a:defRPr>
            </a:lvl1pPr>
          </a:lstStyle>
          <a:p>
            <a:pPr>
              <a:defRPr/>
            </a:pPr>
            <a:fld id="{E5914544-AB72-4AAC-94C1-5DB1AE0F8E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921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erif" panose="02020603050405020304" pitchFamily="18" charset="0"/>
        <a:ea typeface="+mn-ea"/>
        <a:cs typeface="Liberation Serif" panose="02020603050405020304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erif" panose="02020603050405020304" pitchFamily="18" charset="0"/>
        <a:ea typeface="+mn-ea"/>
        <a:cs typeface="Liberation Serif" panose="02020603050405020304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erif" panose="02020603050405020304" pitchFamily="18" charset="0"/>
        <a:ea typeface="+mn-ea"/>
        <a:cs typeface="Liberation Serif" panose="02020603050405020304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erif" panose="02020603050405020304" pitchFamily="18" charset="0"/>
        <a:ea typeface="+mn-ea"/>
        <a:cs typeface="Liberation Serif" panose="02020603050405020304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erif" panose="02020603050405020304" pitchFamily="18" charset="0"/>
        <a:ea typeface="+mn-ea"/>
        <a:cs typeface="Liberation Serif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421E3-A80D-4130-9D27-0177707F006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734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7721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9439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3038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079B6F-0E2F-4EED-8A91-84339B10B92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Figure 8.5</a:t>
            </a:r>
          </a:p>
          <a:p>
            <a:r>
              <a:rPr lang="en-US" b="1" dirty="0" smtClean="0"/>
              <a:t>Kurdish Region of the Middle East. </a:t>
            </a:r>
            <a:r>
              <a:rPr lang="en-US" dirty="0" smtClean="0"/>
              <a:t>© H. J.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Blij</a:t>
            </a:r>
            <a:r>
              <a:rPr lang="en-US" dirty="0" smtClean="0"/>
              <a:t> , P. O. Muller, and John W </a:t>
            </a:r>
            <a:r>
              <a:rPr lang="en-US" dirty="0" err="1" smtClean="0"/>
              <a:t>i</a:t>
            </a:r>
            <a:r>
              <a:rPr lang="en-US" dirty="0" smtClean="0"/>
              <a:t> ley &amp; Sons.</a:t>
            </a:r>
          </a:p>
        </p:txBody>
      </p:sp>
    </p:spTree>
    <p:extLst>
      <p:ext uri="{BB962C8B-B14F-4D97-AF65-F5344CB8AC3E}">
        <p14:creationId xmlns:p14="http://schemas.microsoft.com/office/powerpoint/2010/main" val="288255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1311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Figure 8.7</a:t>
            </a:r>
          </a:p>
          <a:p>
            <a:r>
              <a:rPr lang="en-US" b="1" dirty="0" smtClean="0"/>
              <a:t>Dominant Colonial </a:t>
            </a:r>
            <a:r>
              <a:rPr lang="en-US" b="1" dirty="0" err="1" smtClean="0"/>
              <a:t>Infl</a:t>
            </a:r>
            <a:r>
              <a:rPr lang="en-US" b="1" dirty="0" smtClean="0"/>
              <a:t> </a:t>
            </a:r>
            <a:r>
              <a:rPr lang="en-US" b="1" dirty="0" err="1" smtClean="0"/>
              <a:t>uences</a:t>
            </a:r>
            <a:r>
              <a:rPr lang="en-US" b="1" dirty="0" smtClean="0"/>
              <a:t>, 1550–1950. </a:t>
            </a:r>
            <a:r>
              <a:rPr lang="en-US" dirty="0" smtClean="0"/>
              <a:t>The map shows the </a:t>
            </a:r>
            <a:r>
              <a:rPr lang="en-US" i="1" dirty="0" smtClean="0"/>
              <a:t>dominant </a:t>
            </a:r>
            <a:r>
              <a:rPr lang="en-US" dirty="0" smtClean="0"/>
              <a:t>European or</a:t>
            </a:r>
          </a:p>
          <a:p>
            <a:r>
              <a:rPr lang="en-US" dirty="0" smtClean="0"/>
              <a:t>Japanese colonial </a:t>
            </a:r>
            <a:r>
              <a:rPr lang="en-US" dirty="0" err="1" smtClean="0"/>
              <a:t>infl</a:t>
            </a:r>
            <a:r>
              <a:rPr lang="en-US" dirty="0" smtClean="0"/>
              <a:t> </a:t>
            </a:r>
            <a:r>
              <a:rPr lang="en-US" dirty="0" err="1" smtClean="0"/>
              <a:t>uence</a:t>
            </a:r>
            <a:r>
              <a:rPr lang="en-US" dirty="0" smtClean="0"/>
              <a:t> in each country over the four centuries. © H. J. de </a:t>
            </a:r>
            <a:r>
              <a:rPr lang="en-US" dirty="0" err="1" smtClean="0"/>
              <a:t>Blij</a:t>
            </a:r>
            <a:r>
              <a:rPr lang="en-US" dirty="0" smtClean="0"/>
              <a:t> , John W </a:t>
            </a:r>
            <a:r>
              <a:rPr lang="en-US" dirty="0" err="1" smtClean="0"/>
              <a:t>i</a:t>
            </a:r>
            <a:r>
              <a:rPr lang="en-US" dirty="0" smtClean="0"/>
              <a:t> ley &amp; Sons.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ACA59-B9A7-4651-8812-4965EBF7396F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1233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9723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6420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7647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915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421E3-A80D-4130-9D27-0177707F006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4777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7529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5846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0867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CC247-C90D-42F9-8EB2-41362DBF09D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9693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C81D5-C703-46C3-94F6-A920EA15570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726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22E31-4DB9-472C-B5A5-2744D6FDF31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7006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69378-9DBE-4A63-8603-83296D8470D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59987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7905C0-BEC2-4252-9003-C3916027F86F}" type="slidenum">
              <a:rPr lang="en-US"/>
              <a:pPr/>
              <a:t>28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737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38E2B-55D9-420B-87EA-869566D202D3}" type="slidenum">
              <a:rPr lang="en-US"/>
              <a:pPr/>
              <a:t>29</a:t>
            </a:fld>
            <a:endParaRPr lang="en-US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CB5C3DF-8958-4BF5-A8BB-D98D812BF1ED}" type="slidenum">
              <a:rPr lang="en-US" sz="1200">
                <a:latin typeface="Liberation Serif" panose="02020603050405020304" pitchFamily="18" charset="0"/>
                <a:cs typeface="Liberation Serif" panose="02020603050405020304" pitchFamily="18" charset="0"/>
              </a:rPr>
              <a:pPr algn="r"/>
              <a:t>29</a:t>
            </a:fld>
            <a:endParaRPr lang="en-US" sz="12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119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C5BD2-CD15-4732-8C9C-8A02E1DE9439}" type="slidenum">
              <a:rPr lang="en-US"/>
              <a:pPr/>
              <a:t>30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3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421E3-A80D-4130-9D27-0177707F006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59076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72EDC-FE05-464D-85E6-548347BE776D}" type="slidenum">
              <a:rPr lang="en-US"/>
              <a:pPr/>
              <a:t>31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915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1E5AD-9198-491A-8A7F-A2916195F867}" type="slidenum">
              <a:rPr lang="en-US"/>
              <a:pPr/>
              <a:t>32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831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0CED5-9AC0-4A63-936A-506965C1D2AF}" type="slidenum">
              <a:rPr lang="en-US"/>
              <a:pPr/>
              <a:t>33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366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6186F1-40EC-4445-BFC5-F76F6257D031}" type="slidenum">
              <a:rPr lang="en-US"/>
              <a:pPr/>
              <a:t>34</a:t>
            </a:fld>
            <a:endParaRPr lang="en-US"/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1144C8-C8BC-4E8B-A087-D66E5F2AC3C5}" type="slidenum">
              <a:rPr lang="en-US" sz="1200">
                <a:latin typeface="Liberation Serif" panose="02020603050405020304" pitchFamily="18" charset="0"/>
                <a:cs typeface="Liberation Serif" panose="02020603050405020304" pitchFamily="18" charset="0"/>
              </a:rPr>
              <a:pPr algn="r"/>
              <a:t>34</a:t>
            </a:fld>
            <a:endParaRPr lang="en-US" sz="12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843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65CB3-8A68-41B9-9B1A-1C7A2DA9AFFC}" type="slidenum">
              <a:rPr lang="en-US"/>
              <a:pPr/>
              <a:t>35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360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65CB3-8A68-41B9-9B1A-1C7A2DA9AFFC}" type="slidenum">
              <a:rPr lang="en-US"/>
              <a:pPr/>
              <a:t>36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73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65CB3-8A68-41B9-9B1A-1C7A2DA9AFFC}" type="slidenum">
              <a:rPr lang="en-US"/>
              <a:pPr/>
              <a:t>37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717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65CB3-8A68-41B9-9B1A-1C7A2DA9AFFC}" type="slidenum">
              <a:rPr lang="en-US"/>
              <a:pPr/>
              <a:t>38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59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C740D-54F8-4C41-87A5-CC044136D5AA}" type="slidenum">
              <a:rPr lang="en-US"/>
              <a:pPr/>
              <a:t>39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076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C1EB0-AB9D-4040-AF78-0E8AC211F4B0}" type="slidenum">
              <a:rPr lang="en-US"/>
              <a:pPr/>
              <a:t>41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86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421E3-A80D-4130-9D27-0177707F006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5291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3F52F-DF61-4E11-A18F-FD8DB1D7165D}" type="slidenum">
              <a:rPr lang="en-US"/>
              <a:pPr/>
              <a:t>42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14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4EC92-39B7-4B26-859E-B898DC3FB2F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024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7567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63FA3-51D6-45D3-BE25-396D0E85D22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3151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63FA3-51D6-45D3-BE25-396D0E85D22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5646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E3E94-0423-4A55-AB7F-172327DBD9F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066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C2E56-15B6-48A7-93FB-3D21AAF59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AB04-5E8C-4F3A-982F-4BA875990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3D34A-1ACC-4219-A613-7B63E121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AAB38-7F98-4457-A1AB-0A19728DA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FF7F8-1599-4D51-B0C1-242575563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180A-5A59-4F78-A2A5-F8268872C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CBC6C-9CF3-42DB-AF58-30335A409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C824A-697D-474E-BF7D-2EC8A95CF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8627-B4D8-432A-80A8-32C5406E2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26769-1921-4D73-93D8-AC579E1B3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B7B65-EA62-4CBF-9401-71A81A440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iberation Serif" panose="02020603050405020304" pitchFamily="18" charset="0"/>
                <a:cs typeface="Liberation Serif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492875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Liberation Serif" panose="02020603050405020304" pitchFamily="18" charset="0"/>
                <a:cs typeface="Liberation Serif" panose="02020603050405020304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Copyright © 2015 John Wiley &amp; Sons,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iberation Serif" panose="02020603050405020304" pitchFamily="18" charset="0"/>
                <a:cs typeface="Liberation Serif" panose="02020603050405020304" pitchFamily="18" charset="0"/>
              </a:defRPr>
            </a:lvl1pPr>
          </a:lstStyle>
          <a:p>
            <a:pPr>
              <a:defRPr/>
            </a:pPr>
            <a:fld id="{91C9A5F1-C0FB-4E4B-BBF6-9E36D6807D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Liberation Serif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Liberation Serif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Liberation Serif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Liberation Serif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Liberation Serif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Liberation Serif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ceptcaching.com/view_a_cache.php?cid=33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oop.it/t/geography-education/?tag=geopolitics" TargetMode="External"/><Relationship Id="rId3" Type="http://schemas.openxmlformats.org/officeDocument/2006/relationships/hyperlink" Target="http://www.scoop.it/t/geography-education?tag=devolution" TargetMode="External"/><Relationship Id="rId7" Type="http://schemas.openxmlformats.org/officeDocument/2006/relationships/hyperlink" Target="http://www.scoop.it/t/geography-education/?tag=borders" TargetMode="External"/><Relationship Id="rId2" Type="http://schemas.openxmlformats.org/officeDocument/2006/relationships/hyperlink" Target="http://www.scoop.it/t/geography-education?tag=politic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oop.it/t/geography-education?tag=Supranationalism" TargetMode="External"/><Relationship Id="rId5" Type="http://schemas.openxmlformats.org/officeDocument/2006/relationships/hyperlink" Target="http://www.scoop.it/t/geography-education?tag=gerrymandering" TargetMode="External"/><Relationship Id="rId4" Type="http://schemas.openxmlformats.org/officeDocument/2006/relationships/hyperlink" Target="http://www.scoop.it/t/geography-education?tag=conflict" TargetMode="External"/><Relationship Id="rId9" Type="http://schemas.openxmlformats.org/officeDocument/2006/relationships/hyperlink" Target="http://www.scoop.it/t/geography-education/?tag=territorialit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latin typeface="Liberation Serif" panose="02020603050405020304" pitchFamily="18" charset="0"/>
              </a:rPr>
              <a:t>Human Geography: People, Place, 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Liberation Serif" panose="02020603050405020304" pitchFamily="18" charset="0"/>
              </a:rPr>
              <a:t>and Culture, 11</a:t>
            </a:r>
            <a:r>
              <a:rPr lang="en-US" sz="4400" b="1" baseline="30000" dirty="0" smtClean="0">
                <a:latin typeface="Liberation Serif" panose="02020603050405020304" pitchFamily="18" charset="0"/>
              </a:rPr>
              <a:t>th</a:t>
            </a:r>
            <a:r>
              <a:rPr lang="en-US" sz="4400" b="1" dirty="0" smtClean="0">
                <a:latin typeface="Liberation Serif" panose="02020603050405020304" pitchFamily="18" charset="0"/>
              </a:rPr>
              <a:t> Edition</a:t>
            </a:r>
          </a:p>
          <a:p>
            <a:pPr marL="0" indent="0" algn="ctr">
              <a:buNone/>
            </a:pPr>
            <a:endParaRPr lang="en-US" dirty="0">
              <a:latin typeface="Liberation Serif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>
                <a:latin typeface="Liberation Serif" panose="02020603050405020304" pitchFamily="18" charset="0"/>
                <a:ea typeface="Liberation Serif" panose="02020603050405020304" pitchFamily="18" charset="0"/>
              </a:rPr>
              <a:t>Copyright © 2015 John Wiley &amp; Sons, Inc. All rights reserved. </a:t>
            </a:r>
            <a:endParaRPr lang="en-US" sz="800" dirty="0">
              <a:latin typeface="Liberation Serif" panose="02020603050405020304" pitchFamily="18" charset="0"/>
              <a:ea typeface="Liberation Serif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72676"/>
            <a:ext cx="6858000" cy="163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42672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sz="2400" i="1" dirty="0" smtClean="0">
                <a:latin typeface="Liberation Serif" panose="02020603050405020304" pitchFamily="18" charset="0"/>
              </a:rPr>
              <a:t>Nation</a:t>
            </a:r>
            <a:r>
              <a:rPr lang="en-US" sz="2400" dirty="0" smtClean="0">
                <a:latin typeface="Liberation Serif" panose="02020603050405020304" pitchFamily="18" charset="0"/>
              </a:rPr>
              <a:t> is a culturally defined term, and few people agree on exactly what it means.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latin typeface="Liberation Serif" panose="02020603050405020304" pitchFamily="18" charset="0"/>
              </a:rPr>
              <a:t>The term was originally meant to refer to a group of people who think of themselves as one based on a sense of shared culture and history, and who seek some degree of political-territorial autonomy.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latin typeface="Liberation Serif" panose="02020603050405020304" pitchFamily="18" charset="0"/>
              </a:rPr>
              <a:t>All nations are ultimately mixtures of different peoples.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latin typeface="Liberation Serif" panose="02020603050405020304" pitchFamily="18" charset="0"/>
              </a:rPr>
              <a:t>A nation is identified by its own membership; therefore, we cannot simply define a nation as the people within a territory</a:t>
            </a:r>
            <a:endParaRPr lang="en-US" sz="2400" b="1" dirty="0" smtClean="0">
              <a:latin typeface="Liberation Serif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6477000" cy="731838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1143000"/>
            <a:ext cx="84582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A </a:t>
            </a:r>
            <a:r>
              <a:rPr lang="en-US" sz="28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nation-state </a:t>
            </a: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is a politically organized area in which nation and state occupy the same space</a:t>
            </a:r>
            <a:r>
              <a:rPr lang="en-US" sz="28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en-US" sz="28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The goal of creating nation-states dates to the French Revolution: </a:t>
            </a:r>
            <a:r>
              <a:rPr lang="en-US" sz="28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democracy</a:t>
            </a:r>
            <a:endParaRPr lang="en-US" sz="2800" b="1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Key problem </a:t>
            </a: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associated with the idea of the nation-state is that it assumes the presence of reasonably well-defined, stable nations living contiguously </a:t>
            </a:r>
            <a:r>
              <a:rPr lang="en-US" sz="28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in </a:t>
            </a: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discrete territories.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6477000" cy="731838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Nation-State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19600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sz="2800" dirty="0" smtClean="0">
                <a:latin typeface="Liberation Serif" panose="02020603050405020304" pitchFamily="18" charset="0"/>
              </a:rPr>
              <a:t>When </a:t>
            </a:r>
            <a:r>
              <a:rPr lang="en-US" sz="2800" i="1" dirty="0" smtClean="0">
                <a:latin typeface="Liberation Serif" panose="02020603050405020304" pitchFamily="18" charset="0"/>
              </a:rPr>
              <a:t>people </a:t>
            </a:r>
            <a:r>
              <a:rPr lang="en-US" sz="2800" dirty="0" smtClean="0">
                <a:latin typeface="Liberation Serif" panose="02020603050405020304" pitchFamily="18" charset="0"/>
              </a:rPr>
              <a:t>have a strong sense of nationalism, they have a loyalty to and a belief in the nation itself.</a:t>
            </a:r>
          </a:p>
          <a:p>
            <a:pPr eaLnBrk="1" hangingPunct="1">
              <a:spcBef>
                <a:spcPts val="500"/>
              </a:spcBef>
            </a:pPr>
            <a:r>
              <a:rPr lang="en-US" sz="2800" dirty="0" smtClean="0">
                <a:latin typeface="Liberation Serif" panose="02020603050405020304" pitchFamily="18" charset="0"/>
              </a:rPr>
              <a:t>A </a:t>
            </a:r>
            <a:r>
              <a:rPr lang="en-US" sz="2800" i="1" dirty="0" smtClean="0">
                <a:latin typeface="Liberation Serif" panose="02020603050405020304" pitchFamily="18" charset="0"/>
              </a:rPr>
              <a:t>state</a:t>
            </a:r>
            <a:r>
              <a:rPr lang="en-US" sz="2800" dirty="0" smtClean="0">
                <a:latin typeface="Liberation Serif" panose="02020603050405020304" pitchFamily="18" charset="0"/>
              </a:rPr>
              <a:t>, in contrast, seeks to promote a sense of nationhood that coincides with its own borders.</a:t>
            </a:r>
          </a:p>
          <a:p>
            <a:pPr eaLnBrk="1" hangingPunct="1">
              <a:spcBef>
                <a:spcPts val="500"/>
              </a:spcBef>
            </a:pPr>
            <a:r>
              <a:rPr lang="en-US" sz="2800" dirty="0" smtClean="0">
                <a:latin typeface="Liberation Serif" panose="02020603050405020304" pitchFamily="18" charset="0"/>
              </a:rPr>
              <a:t>To help people within the borders relate to the dominant national ideal, states provide security, infrastructure, and goods and services for their citizens.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6477000" cy="731838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Nation-State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1143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Multistate Nations, Multinational States, and Stateless Nations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505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Nearly every state in the world is a </a:t>
            </a:r>
            <a:r>
              <a:rPr lang="en-US" sz="2400" b="1" dirty="0" smtClean="0">
                <a:latin typeface="Liberation Serif" panose="02020603050405020304" pitchFamily="18" charset="0"/>
              </a:rPr>
              <a:t>multinational state</a:t>
            </a:r>
            <a:r>
              <a:rPr lang="en-US" sz="2400" dirty="0" smtClean="0">
                <a:latin typeface="Liberation Serif" panose="02020603050405020304" pitchFamily="18" charset="0"/>
              </a:rPr>
              <a:t>, a state with more than one nation inside its borders.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When a nation stretches across borders and across states, the nation is called a </a:t>
            </a:r>
            <a:r>
              <a:rPr lang="en-US" sz="2400" b="1" dirty="0" smtClean="0">
                <a:latin typeface="Liberation Serif" panose="02020603050405020304" pitchFamily="18" charset="0"/>
              </a:rPr>
              <a:t>multistate nation</a:t>
            </a:r>
            <a:r>
              <a:rPr lang="en-US" sz="2400" dirty="0" smtClean="0">
                <a:latin typeface="Liberation Serif" panose="02020603050405020304" pitchFamily="18" charset="0"/>
              </a:rPr>
              <a:t>.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When multiple nations or states claim attachments to the same piece of territory, the potential for conflict is significant.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Liberation Serif" panose="02020603050405020304" pitchFamily="18" charset="0"/>
              </a:rPr>
              <a:t>Another complication that arises from the lack of </a:t>
            </a:r>
            <a:r>
              <a:rPr lang="en-US" sz="2400" dirty="0" smtClean="0">
                <a:latin typeface="Liberation Serif" panose="02020603050405020304" pitchFamily="18" charset="0"/>
              </a:rPr>
              <a:t>fit</a:t>
            </a:r>
            <a:r>
              <a:rPr lang="en-US" sz="2400" dirty="0">
                <a:latin typeface="Liberation Serif" panose="02020603050405020304" pitchFamily="18" charset="0"/>
              </a:rPr>
              <a:t> </a:t>
            </a:r>
            <a:r>
              <a:rPr lang="en-US" sz="2400" dirty="0" smtClean="0">
                <a:latin typeface="Liberation Serif" panose="02020603050405020304" pitchFamily="18" charset="0"/>
              </a:rPr>
              <a:t>between </a:t>
            </a:r>
            <a:r>
              <a:rPr lang="en-US" sz="2400" dirty="0">
                <a:latin typeface="Liberation Serif" panose="02020603050405020304" pitchFamily="18" charset="0"/>
              </a:rPr>
              <a:t>nations and states is that some nations do not </a:t>
            </a:r>
            <a:r>
              <a:rPr lang="en-US" sz="2400" dirty="0" smtClean="0">
                <a:latin typeface="Liberation Serif" panose="02020603050405020304" pitchFamily="18" charset="0"/>
              </a:rPr>
              <a:t>have a </a:t>
            </a:r>
            <a:r>
              <a:rPr lang="en-US" sz="2400" dirty="0">
                <a:latin typeface="Liberation Serif" panose="02020603050405020304" pitchFamily="18" charset="0"/>
              </a:rPr>
              <a:t>state; they are </a:t>
            </a:r>
            <a:r>
              <a:rPr lang="en-US" sz="2400" b="1" dirty="0">
                <a:latin typeface="Liberation Serif" panose="02020603050405020304" pitchFamily="18" charset="0"/>
              </a:rPr>
              <a:t>stateless </a:t>
            </a:r>
            <a:r>
              <a:rPr lang="en-US" sz="2400" b="1" dirty="0" smtClean="0">
                <a:latin typeface="Liberation Serif" panose="02020603050405020304" pitchFamily="18" charset="0"/>
              </a:rPr>
              <a:t>nations.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4BACC6"/>
                </a:solidFill>
                <a:latin typeface="Liberation Serif" panose="02020603050405020304" pitchFamily="18" charset="0"/>
              </a:rPr>
              <a:t>Ex.: </a:t>
            </a:r>
            <a:r>
              <a:rPr lang="en-US" sz="2400" b="1" dirty="0" smtClean="0">
                <a:latin typeface="Liberation Serif" panose="02020603050405020304" pitchFamily="18" charset="0"/>
              </a:rPr>
              <a:t>the Kurds</a:t>
            </a:r>
          </a:p>
          <a:p>
            <a:pPr eaLnBrk="1" hangingPunct="1">
              <a:defRPr/>
            </a:pPr>
            <a:endParaRPr lang="en-US" b="1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23" y="2100549"/>
            <a:ext cx="5106148" cy="448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European Colonialism and the Diffusion of the Nation-State Model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3581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Europe exported its concepts of state, sovereignty, and the desire for nation-states to much of the rest of the world through two waves of colonialism.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During the heyday of </a:t>
            </a:r>
            <a:r>
              <a:rPr lang="en-US" sz="2400" b="1" dirty="0" smtClean="0">
                <a:latin typeface="Liberation Serif" panose="02020603050405020304" pitchFamily="18" charset="0"/>
              </a:rPr>
              <a:t>colonialism</a:t>
            </a:r>
            <a:r>
              <a:rPr lang="en-US" sz="2400" dirty="0" smtClean="0">
                <a:latin typeface="Liberation Serif" panose="02020603050405020304" pitchFamily="18" charset="0"/>
              </a:rPr>
              <a:t>, imperial powers exercised ruthless control over their domains and organized them for maximum economic exploitation.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Despite the end of colonialism, the political organization of space and the global world economy persist.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2272"/>
            <a:ext cx="8686800" cy="5553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Construction of the Capitalist World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Liberation Serif" panose="02020603050405020304" pitchFamily="18" charset="0"/>
              </a:rPr>
              <a:t>One of the most powerful impacts of </a:t>
            </a:r>
            <a:r>
              <a:rPr lang="en-US" sz="2400" dirty="0" smtClean="0">
                <a:latin typeface="Liberation Serif" panose="02020603050405020304" pitchFamily="18" charset="0"/>
              </a:rPr>
              <a:t>colonialism was </a:t>
            </a:r>
            <a:r>
              <a:rPr lang="en-US" sz="2400" dirty="0">
                <a:latin typeface="Liberation Serif" panose="02020603050405020304" pitchFamily="18" charset="0"/>
              </a:rPr>
              <a:t>the construction of a global order characterized </a:t>
            </a:r>
            <a:r>
              <a:rPr lang="en-US" sz="2400" dirty="0" smtClean="0">
                <a:latin typeface="Liberation Serif" panose="02020603050405020304" pitchFamily="18" charset="0"/>
              </a:rPr>
              <a:t>by great </a:t>
            </a:r>
            <a:r>
              <a:rPr lang="en-US" sz="2400" dirty="0">
                <a:latin typeface="Liberation Serif" panose="02020603050405020304" pitchFamily="18" charset="0"/>
              </a:rPr>
              <a:t>differences in economic and political </a:t>
            </a:r>
            <a:r>
              <a:rPr lang="en-US" sz="2400" dirty="0" smtClean="0">
                <a:latin typeface="Liberation Serif" panose="02020603050405020304" pitchFamily="18" charset="0"/>
              </a:rPr>
              <a:t>power.</a:t>
            </a:r>
          </a:p>
          <a:p>
            <a:pPr eaLnBrk="1" hangingPunct="1">
              <a:defRPr/>
            </a:pPr>
            <a:r>
              <a:rPr lang="en-US" sz="2400" dirty="0" smtClean="0">
                <a:latin typeface="Liberation Serif" panose="02020603050405020304" pitchFamily="18" charset="0"/>
              </a:rPr>
              <a:t>The concentration of wealth </a:t>
            </a:r>
            <a:r>
              <a:rPr lang="en-US" sz="2400" dirty="0">
                <a:latin typeface="Liberation Serif" panose="02020603050405020304" pitchFamily="18" charset="0"/>
              </a:rPr>
              <a:t>that </a:t>
            </a:r>
            <a:r>
              <a:rPr lang="en-US" sz="2400" dirty="0" smtClean="0">
                <a:latin typeface="Liberation Serif" panose="02020603050405020304" pitchFamily="18" charset="0"/>
              </a:rPr>
              <a:t>colonialism </a:t>
            </a:r>
            <a:r>
              <a:rPr lang="en-US" sz="2400" dirty="0">
                <a:latin typeface="Liberation Serif" panose="02020603050405020304" pitchFamily="18" charset="0"/>
              </a:rPr>
              <a:t>brought to Europe, and to </a:t>
            </a:r>
            <a:r>
              <a:rPr lang="en-US" sz="2400" dirty="0" smtClean="0">
                <a:latin typeface="Liberation Serif" panose="02020603050405020304" pitchFamily="18" charset="0"/>
              </a:rPr>
              <a:t>parts of </a:t>
            </a:r>
            <a:r>
              <a:rPr lang="en-US" sz="2400" dirty="0">
                <a:latin typeface="Liberation Serif" panose="02020603050405020304" pitchFamily="18" charset="0"/>
              </a:rPr>
              <a:t>the world dominated by European </a:t>
            </a:r>
            <a:r>
              <a:rPr lang="en-US" sz="2400" dirty="0" smtClean="0">
                <a:latin typeface="Liberation Serif" panose="02020603050405020304" pitchFamily="18" charset="0"/>
              </a:rPr>
              <a:t>settlers.</a:t>
            </a:r>
          </a:p>
          <a:p>
            <a:pPr eaLnBrk="1" hangingPunct="1">
              <a:defRPr/>
            </a:pPr>
            <a:r>
              <a:rPr lang="en-US" sz="2400" dirty="0" smtClean="0">
                <a:latin typeface="Liberation Serif" panose="02020603050405020304" pitchFamily="18" charset="0"/>
              </a:rPr>
              <a:t>Colonialism is </a:t>
            </a:r>
            <a:r>
              <a:rPr lang="en-US" sz="2400" dirty="0">
                <a:latin typeface="Liberation Serif" panose="02020603050405020304" pitchFamily="18" charset="0"/>
              </a:rPr>
              <a:t>at the </a:t>
            </a:r>
            <a:r>
              <a:rPr lang="en-US" sz="2400" dirty="0" smtClean="0">
                <a:latin typeface="Liberation Serif" panose="02020603050405020304" pitchFamily="18" charset="0"/>
              </a:rPr>
              <a:t>heart of highly </a:t>
            </a:r>
            <a:r>
              <a:rPr lang="en-US" sz="2400" dirty="0">
                <a:latin typeface="Liberation Serif" panose="02020603050405020304" pitchFamily="18" charset="0"/>
              </a:rPr>
              <a:t>uneven global distribution of power </a:t>
            </a:r>
            <a:r>
              <a:rPr lang="en-US" sz="2400" dirty="0" smtClean="0">
                <a:latin typeface="Liberation Serif" panose="02020603050405020304" pitchFamily="18" charset="0"/>
              </a:rPr>
              <a:t>that continues </a:t>
            </a:r>
            <a:r>
              <a:rPr lang="en-US" sz="2400" dirty="0">
                <a:latin typeface="Liberation Serif" panose="02020603050405020304" pitchFamily="18" charset="0"/>
              </a:rPr>
              <a:t>even </a:t>
            </a:r>
            <a:r>
              <a:rPr lang="en-US" sz="2400" dirty="0" smtClean="0">
                <a:latin typeface="Liberation Serif" panose="02020603050405020304" pitchFamily="18" charset="0"/>
              </a:rPr>
              <a:t>today</a:t>
            </a:r>
            <a:r>
              <a:rPr lang="en-US" sz="2400" dirty="0">
                <a:latin typeface="Liberation Serif" panose="02020603050405020304" pitchFamily="18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971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Liberation Serif" panose="02020603050405020304" pitchFamily="18" charset="0"/>
              </a:rPr>
              <a:t>Social scientists seek to see how each “dot” fits into the whole.</a:t>
            </a:r>
          </a:p>
          <a:p>
            <a:pPr eaLnBrk="1" hangingPunct="1"/>
            <a:r>
              <a:rPr lang="en-US" sz="2800" dirty="0" smtClean="0">
                <a:latin typeface="Liberation Serif" panose="02020603050405020304" pitchFamily="18" charset="0"/>
              </a:rPr>
              <a:t> Proponents of </a:t>
            </a:r>
            <a:r>
              <a:rPr lang="en-US" sz="2800" b="1" dirty="0" smtClean="0">
                <a:latin typeface="Liberation Serif" panose="02020603050405020304" pitchFamily="18" charset="0"/>
              </a:rPr>
              <a:t>world-systems theory </a:t>
            </a:r>
            <a:r>
              <a:rPr lang="en-US" sz="2800" dirty="0" smtClean="0">
                <a:latin typeface="Liberation Serif" panose="02020603050405020304" pitchFamily="18" charset="0"/>
              </a:rPr>
              <a:t>view the world as much more than the sum total of the world’s states.</a:t>
            </a:r>
          </a:p>
          <a:p>
            <a:pPr eaLnBrk="1" hangingPunct="1">
              <a:buFont typeface="Arial" charset="0"/>
              <a:buNone/>
            </a:pPr>
            <a:endParaRPr lang="en-US" sz="2800" dirty="0" smtClean="0"/>
          </a:p>
          <a:p>
            <a:pPr eaLnBrk="1" hangingPunct="1">
              <a:buFont typeface="Arial" charset="0"/>
              <a:buNone/>
            </a:pPr>
            <a:endParaRPr lang="en-US" sz="2800" dirty="0" smtClean="0">
              <a:latin typeface="Liberation Serif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sz="2800" dirty="0" smtClean="0">
              <a:latin typeface="Liberation Serif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sz="2800" dirty="0" smtClean="0">
              <a:latin typeface="Liberation Serif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latin typeface="Liberation Serif" panose="02020603050405020304" pitchFamily="18" charset="0"/>
              </a:rPr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Construction of the Capitalist World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038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latin typeface="Liberation Serif" panose="02020603050405020304" pitchFamily="18" charset="0"/>
              </a:rPr>
              <a:t>The three basic tenets of world-systems theory, as Immanuel </a:t>
            </a:r>
            <a:r>
              <a:rPr lang="en-US" sz="2400" dirty="0" err="1" smtClean="0">
                <a:latin typeface="Liberation Serif" panose="02020603050405020304" pitchFamily="18" charset="0"/>
              </a:rPr>
              <a:t>Wallerstein</a:t>
            </a:r>
            <a:r>
              <a:rPr lang="en-US" sz="2400" dirty="0" smtClean="0">
                <a:latin typeface="Liberation Serif" panose="02020603050405020304" pitchFamily="18" charset="0"/>
              </a:rPr>
              <a:t> defines them: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latin typeface="Liberation Serif" panose="02020603050405020304" pitchFamily="18" charset="0"/>
              </a:rPr>
              <a:t>	1. The world economy has one market and a global division of labor.</a:t>
            </a:r>
          </a:p>
          <a:p>
            <a:pPr lvl="1" eaLnBrk="1" hangingPunct="1">
              <a:buFont typeface="Arial"/>
              <a:buChar char="•"/>
            </a:pPr>
            <a:r>
              <a:rPr lang="en-US" sz="2400" b="1" dirty="0" smtClean="0"/>
              <a:t> </a:t>
            </a:r>
            <a:r>
              <a:rPr lang="en-US" sz="2400" b="1" dirty="0" smtClean="0">
                <a:latin typeface="Liberation Serif" panose="02020603050405020304" pitchFamily="18" charset="0"/>
              </a:rPr>
              <a:t>Capitalism: </a:t>
            </a:r>
            <a:r>
              <a:rPr lang="en-US" sz="2400" dirty="0" smtClean="0">
                <a:latin typeface="Liberation Serif" panose="02020603050405020304" pitchFamily="18" charset="0"/>
              </a:rPr>
              <a:t>in the world economy, individuals, corporations, and states produce goods and services that are exchanged for profit.</a:t>
            </a:r>
          </a:p>
          <a:p>
            <a:pPr lvl="1" eaLnBrk="1" hangingPunct="1">
              <a:buFont typeface="Arial"/>
              <a:buChar char="•"/>
            </a:pPr>
            <a:r>
              <a:rPr lang="en-US" sz="2400" b="1" dirty="0" smtClean="0">
                <a:latin typeface="Liberation Serif" panose="02020603050405020304" pitchFamily="18" charset="0"/>
              </a:rPr>
              <a:t>Commodification </a:t>
            </a:r>
            <a:r>
              <a:rPr lang="en-US" sz="2400" dirty="0" smtClean="0">
                <a:latin typeface="Liberation Serif" panose="02020603050405020304" pitchFamily="18" charset="0"/>
              </a:rPr>
              <a:t>is the process of placing a price on a good, service, or idea and then buying, selling, and trading that item</a:t>
            </a:r>
            <a:r>
              <a:rPr lang="en-US" sz="2400" dirty="0" smtClean="0"/>
              <a:t>.</a:t>
            </a:r>
          </a:p>
          <a:p>
            <a:pPr eaLnBrk="1" hangingPunct="1">
              <a:buFont typeface="Arial" charset="0"/>
              <a:buNone/>
            </a:pPr>
            <a:endParaRPr lang="en-US" sz="2800" dirty="0" smtClean="0"/>
          </a:p>
          <a:p>
            <a:pPr eaLnBrk="1" hangingPunct="1">
              <a:buFont typeface="Arial" charset="0"/>
              <a:buNone/>
            </a:pPr>
            <a:endParaRPr lang="en-US" sz="2800" dirty="0" smtClean="0">
              <a:latin typeface="Liberation Serif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sz="2800" dirty="0" smtClean="0">
              <a:latin typeface="Liberation Serif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sz="2800" dirty="0" smtClean="0">
              <a:latin typeface="Liberation Serif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latin typeface="Liberation Serif" panose="02020603050405020304" pitchFamily="18" charset="0"/>
              </a:rPr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World Systems Theory</a:t>
            </a:r>
          </a:p>
        </p:txBody>
      </p:sp>
    </p:spTree>
    <p:extLst>
      <p:ext uri="{BB962C8B-B14F-4D97-AF65-F5344CB8AC3E}">
        <p14:creationId xmlns:p14="http://schemas.microsoft.com/office/powerpoint/2010/main" val="39261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0"/>
            <a:ext cx="8229600" cy="1477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Liberation Serif" panose="02020603050405020304" pitchFamily="18" charset="0"/>
              </a:rPr>
              <a:t>Chapter 8: </a:t>
            </a:r>
            <a:br>
              <a:rPr lang="en-US" dirty="0" smtClean="0">
                <a:latin typeface="Liberation Serif" panose="02020603050405020304" pitchFamily="18" charset="0"/>
              </a:rPr>
            </a:br>
            <a:r>
              <a:rPr lang="en-US" dirty="0" smtClean="0">
                <a:latin typeface="Liberation Serif" panose="02020603050405020304" pitchFamily="18" charset="0"/>
              </a:rPr>
              <a:t>Political Geography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429000" y="1752600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Concept Caching: Burma, Myanmar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371600" y="1595439"/>
            <a:ext cx="6096000" cy="4853760"/>
            <a:chOff x="1371600" y="1595439"/>
            <a:chExt cx="6096000" cy="4853760"/>
          </a:xfrm>
        </p:grpSpPr>
        <p:pic>
          <p:nvPicPr>
            <p:cNvPr id="14338" name="Picture 2" descr="http://www.conceptcaching.com/ccache_img/0415771_0415771-R1-E049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371600" y="1595439"/>
              <a:ext cx="6096000" cy="458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733800" y="6172200"/>
              <a:ext cx="3733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latin typeface="Liberation Serif" panose="02020603050405020304" pitchFamily="18" charset="0"/>
                  <a:cs typeface="Liberation Serif" panose="02020603050405020304" pitchFamily="18" charset="0"/>
                </a:rPr>
                <a:t>© Barbara Weightman</a:t>
              </a:r>
              <a:endParaRPr lang="en-US" sz="1200" dirty="0">
                <a:latin typeface="Liberation Serif" panose="02020603050405020304" pitchFamily="18" charset="0"/>
                <a:cs typeface="Liberation Serif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dirty="0" smtClean="0">
                <a:latin typeface="Liberation Serif" panose="02020603050405020304" pitchFamily="18" charset="0"/>
              </a:rPr>
              <a:t>2. Although the world has multiple states, almost everything takes place within the context of the world economy:</a:t>
            </a:r>
          </a:p>
          <a:p>
            <a:pPr lvl="1" eaLnBrk="1" hangingPunct="1">
              <a:buFont typeface="Arial"/>
              <a:buChar char="•"/>
            </a:pPr>
            <a:r>
              <a:rPr lang="en-US" sz="2400" dirty="0" smtClean="0">
                <a:latin typeface="Liberation Serif" panose="02020603050405020304" pitchFamily="18" charset="0"/>
              </a:rPr>
              <a:t>Colonialism played a major role in establishing this system by exporting the European state idea and facilitating the construction of an interdependent global economy.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World Systems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429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dirty="0" smtClean="0">
                <a:latin typeface="Liberation Serif" panose="02020603050405020304" pitchFamily="18" charset="0"/>
              </a:rPr>
              <a:t>3. The world economy has a three-tier structure:</a:t>
            </a:r>
          </a:p>
          <a:p>
            <a:pPr lvl="1" eaLnBrk="1" hangingPunct="1">
              <a:buFont typeface="Arial"/>
              <a:buChar char="•"/>
            </a:pPr>
            <a:r>
              <a:rPr lang="en-US" sz="2400" b="1" dirty="0" smtClean="0">
                <a:latin typeface="Liberation Serif" panose="02020603050405020304" pitchFamily="18" charset="0"/>
              </a:rPr>
              <a:t>Core</a:t>
            </a:r>
            <a:r>
              <a:rPr lang="en-US" sz="2400" dirty="0" smtClean="0">
                <a:latin typeface="Liberation Serif" panose="02020603050405020304" pitchFamily="18" charset="0"/>
              </a:rPr>
              <a:t> </a:t>
            </a:r>
            <a:r>
              <a:rPr lang="en-US" sz="2400" dirty="0">
                <a:latin typeface="Liberation Serif" panose="02020603050405020304" pitchFamily="18" charset="0"/>
              </a:rPr>
              <a:t>is where one is most likely to find higher levels of education, higher salaries, and more technology</a:t>
            </a:r>
          </a:p>
          <a:p>
            <a:pPr lvl="1" eaLnBrk="1" hangingPunct="1">
              <a:buFont typeface="Arial"/>
              <a:buChar char="•"/>
            </a:pPr>
            <a:r>
              <a:rPr lang="en-US" sz="2400" b="1" dirty="0" smtClean="0">
                <a:latin typeface="Liberation Serif" panose="02020603050405020304" pitchFamily="18" charset="0"/>
              </a:rPr>
              <a:t>Periphery</a:t>
            </a:r>
            <a:r>
              <a:rPr lang="en-US" sz="2400" dirty="0">
                <a:latin typeface="Liberation Serif" panose="02020603050405020304" pitchFamily="18" charset="0"/>
              </a:rPr>
              <a:t>: processes associated with a more marginal position in the world economy</a:t>
            </a:r>
          </a:p>
          <a:p>
            <a:pPr lvl="1" eaLnBrk="1" hangingPunct="1">
              <a:buFont typeface="Arial"/>
              <a:buChar char="•"/>
            </a:pPr>
            <a:r>
              <a:rPr lang="en-US" sz="2400" b="1" dirty="0" err="1" smtClean="0">
                <a:latin typeface="Liberation Serif" panose="02020603050405020304" pitchFamily="18" charset="0"/>
              </a:rPr>
              <a:t>Semiperiphery</a:t>
            </a:r>
            <a:r>
              <a:rPr lang="en-US" sz="2400" b="1" dirty="0">
                <a:latin typeface="Liberation Serif" panose="02020603050405020304" pitchFamily="18" charset="0"/>
              </a:rPr>
              <a:t>: </a:t>
            </a:r>
            <a:r>
              <a:rPr lang="en-US" sz="2400" dirty="0">
                <a:latin typeface="Liberation Serif" panose="02020603050405020304" pitchFamily="18" charset="0"/>
              </a:rPr>
              <a:t>places where </a:t>
            </a:r>
            <a:r>
              <a:rPr lang="en-US" sz="2400" dirty="0" smtClean="0">
                <a:latin typeface="Liberation Serif" panose="02020603050405020304" pitchFamily="18" charset="0"/>
              </a:rPr>
              <a:t>core and </a:t>
            </a:r>
            <a:r>
              <a:rPr lang="en-US" sz="2400" dirty="0">
                <a:latin typeface="Liberation Serif" panose="02020603050405020304" pitchFamily="18" charset="0"/>
              </a:rPr>
              <a:t>periphery processes are both </a:t>
            </a:r>
            <a:r>
              <a:rPr lang="en-US" sz="2400" dirty="0" smtClean="0">
                <a:latin typeface="Liberation Serif" panose="02020603050405020304" pitchFamily="18" charset="0"/>
              </a:rPr>
              <a:t>occurring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World Systems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9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>
                <a:latin typeface="Liberation Serif" panose="02020603050405020304" pitchFamily="18" charset="0"/>
              </a:rPr>
              <a:t>Major concerns of the world-systems theory:</a:t>
            </a:r>
          </a:p>
          <a:p>
            <a:pPr eaLnBrk="1" hangingPunct="1"/>
            <a:r>
              <a:rPr lang="en-US" sz="2800" dirty="0" smtClean="0">
                <a:latin typeface="Liberation Serif" panose="02020603050405020304" pitchFamily="18" charset="0"/>
              </a:rPr>
              <a:t>Overemphasizes </a:t>
            </a:r>
            <a:r>
              <a:rPr lang="en-US" sz="2800" dirty="0">
                <a:latin typeface="Liberation Serif" panose="02020603050405020304" pitchFamily="18" charset="0"/>
              </a:rPr>
              <a:t>economic factors in political </a:t>
            </a:r>
            <a:r>
              <a:rPr lang="en-US" sz="2800" dirty="0" smtClean="0">
                <a:latin typeface="Liberation Serif" panose="02020603050405020304" pitchFamily="18" charset="0"/>
              </a:rPr>
              <a:t>development</a:t>
            </a:r>
            <a:endParaRPr lang="en-US" sz="2800" dirty="0">
              <a:latin typeface="Liberation Serif" panose="02020603050405020304" pitchFamily="18" charset="0"/>
            </a:endParaRPr>
          </a:p>
          <a:p>
            <a:pPr eaLnBrk="1" hangingPunct="1"/>
            <a:r>
              <a:rPr lang="en-US" sz="2800" dirty="0">
                <a:latin typeface="Liberation Serif" panose="02020603050405020304" pitchFamily="18" charset="0"/>
              </a:rPr>
              <a:t>Very state-</a:t>
            </a:r>
            <a:r>
              <a:rPr lang="en-US" sz="2800" dirty="0" smtClean="0">
                <a:latin typeface="Liberation Serif" panose="02020603050405020304" pitchFamily="18" charset="0"/>
              </a:rPr>
              <a:t>centric</a:t>
            </a:r>
            <a:endParaRPr lang="en-US" sz="2800" dirty="0">
              <a:latin typeface="Liberation Serif" panose="02020603050405020304" pitchFamily="18" charset="0"/>
            </a:endParaRPr>
          </a:p>
          <a:p>
            <a:pPr eaLnBrk="1" hangingPunct="1"/>
            <a:r>
              <a:rPr lang="en-US" sz="2800" dirty="0" smtClean="0">
                <a:latin typeface="Liberation Serif" panose="02020603050405020304" pitchFamily="18" charset="0"/>
              </a:rPr>
              <a:t>Does </a:t>
            </a:r>
            <a:r>
              <a:rPr lang="en-US" sz="2800" dirty="0">
                <a:latin typeface="Liberation Serif" panose="02020603050405020304" pitchFamily="18" charset="0"/>
              </a:rPr>
              <a:t>not fully account for how places move from one category to another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Construction of the Capitalist World Economy</a:t>
            </a:r>
          </a:p>
        </p:txBody>
      </p:sp>
    </p:spTree>
    <p:extLst>
      <p:ext uri="{BB962C8B-B14F-4D97-AF65-F5344CB8AC3E}">
        <p14:creationId xmlns:p14="http://schemas.microsoft.com/office/powerpoint/2010/main" val="5431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10600" cy="44958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2400" dirty="0">
                <a:latin typeface="Liberation Serif" panose="02020603050405020304" pitchFamily="18" charset="0"/>
              </a:rPr>
              <a:t>Each state is </a:t>
            </a:r>
            <a:r>
              <a:rPr lang="en-US" sz="2400" dirty="0" smtClean="0">
                <a:latin typeface="Liberation Serif" panose="02020603050405020304" pitchFamily="18" charset="0"/>
              </a:rPr>
              <a:t>theoretically sovereign, but </a:t>
            </a:r>
            <a:r>
              <a:rPr lang="en-US" sz="2400" dirty="0">
                <a:latin typeface="Liberation Serif" panose="02020603050405020304" pitchFamily="18" charset="0"/>
              </a:rPr>
              <a:t>not all states have the same </a:t>
            </a:r>
            <a:r>
              <a:rPr lang="en-US" sz="2400" b="1" dirty="0">
                <a:latin typeface="Liberation Serif" panose="02020603050405020304" pitchFamily="18" charset="0"/>
              </a:rPr>
              <a:t>ability </a:t>
            </a:r>
            <a:r>
              <a:rPr lang="en-US" sz="2400" dirty="0">
                <a:latin typeface="Liberation Serif" panose="02020603050405020304" pitchFamily="18" charset="0"/>
              </a:rPr>
              <a:t>to </a:t>
            </a:r>
            <a:r>
              <a:rPr lang="en-US" sz="2400" dirty="0" smtClean="0">
                <a:latin typeface="Liberation Serif" panose="02020603050405020304" pitchFamily="18" charset="0"/>
              </a:rPr>
              <a:t>influence</a:t>
            </a:r>
            <a:r>
              <a:rPr lang="en-US" sz="2400" dirty="0">
                <a:latin typeface="Liberation Serif" panose="02020603050405020304" pitchFamily="18" charset="0"/>
              </a:rPr>
              <a:t> </a:t>
            </a:r>
            <a:r>
              <a:rPr lang="en-US" sz="2400" dirty="0" smtClean="0">
                <a:latin typeface="Liberation Serif" panose="02020603050405020304" pitchFamily="18" charset="0"/>
              </a:rPr>
              <a:t>others </a:t>
            </a:r>
            <a:r>
              <a:rPr lang="en-US" sz="2400" dirty="0">
                <a:latin typeface="Liberation Serif" panose="02020603050405020304" pitchFamily="18" charset="0"/>
              </a:rPr>
              <a:t>or achieve their political </a:t>
            </a:r>
            <a:r>
              <a:rPr lang="en-US" sz="2400" dirty="0" smtClean="0">
                <a:latin typeface="Liberation Serif" panose="02020603050405020304" pitchFamily="18" charset="0"/>
              </a:rPr>
              <a:t>goals.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2400" dirty="0">
                <a:latin typeface="Liberation Serif" panose="02020603050405020304" pitchFamily="18" charset="0"/>
              </a:rPr>
              <a:t>World-systems theory helps </a:t>
            </a:r>
            <a:r>
              <a:rPr lang="en-US" sz="2400" dirty="0" smtClean="0">
                <a:latin typeface="Liberation Serif" panose="02020603050405020304" pitchFamily="18" charset="0"/>
              </a:rPr>
              <a:t>explain how Europe </a:t>
            </a:r>
            <a:r>
              <a:rPr lang="en-US" sz="2400" dirty="0">
                <a:latin typeface="Liberation Serif" panose="02020603050405020304" pitchFamily="18" charset="0"/>
              </a:rPr>
              <a:t>politically reorganized the world during </a:t>
            </a:r>
            <a:r>
              <a:rPr lang="en-US" sz="2400" dirty="0" smtClean="0">
                <a:latin typeface="Liberation Serif" panose="02020603050405020304" pitchFamily="18" charset="0"/>
              </a:rPr>
              <a:t>colonialism.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  <a:defRPr/>
            </a:pPr>
            <a:endParaRPr lang="en-US" sz="3600" dirty="0">
              <a:latin typeface="Liberation Serif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400"/>
              </a:spcAft>
              <a:defRPr/>
            </a:pPr>
            <a:endParaRPr lang="en-US" sz="3600" dirty="0" smtClean="0">
              <a:latin typeface="Liberation Serif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2400" dirty="0" smtClean="0">
                <a:latin typeface="Liberation Serif" panose="02020603050405020304" pitchFamily="18" charset="0"/>
              </a:rPr>
              <a:t>Regardless of many problems </a:t>
            </a:r>
            <a:r>
              <a:rPr lang="en-US" sz="2400" dirty="0">
                <a:latin typeface="Liberation Serif" panose="02020603050405020304" pitchFamily="18" charset="0"/>
              </a:rPr>
              <a:t>and </a:t>
            </a:r>
            <a:r>
              <a:rPr lang="en-US" sz="2400" dirty="0" smtClean="0">
                <a:latin typeface="Liberation Serif" panose="02020603050405020304" pitchFamily="18" charset="0"/>
              </a:rPr>
              <a:t>lack </a:t>
            </a:r>
            <a:r>
              <a:rPr lang="en-US" sz="2400" dirty="0">
                <a:latin typeface="Liberation Serif" panose="02020603050405020304" pitchFamily="18" charset="0"/>
              </a:rPr>
              <a:t>of </a:t>
            </a:r>
            <a:r>
              <a:rPr lang="en-US" sz="2400" dirty="0" smtClean="0">
                <a:latin typeface="Liberation Serif" panose="02020603050405020304" pitchFamily="18" charset="0"/>
              </a:rPr>
              <a:t>simple solutions </a:t>
            </a:r>
            <a:r>
              <a:rPr lang="en-US" sz="2400" dirty="0">
                <a:latin typeface="Liberation Serif" panose="02020603050405020304" pitchFamily="18" charset="0"/>
              </a:rPr>
              <a:t>to nation and </a:t>
            </a:r>
            <a:r>
              <a:rPr lang="en-US" sz="2400" dirty="0" smtClean="0">
                <a:latin typeface="Liberation Serif" panose="02020603050405020304" pitchFamily="18" charset="0"/>
              </a:rPr>
              <a:t>state conflicts</a:t>
            </a:r>
            <a:r>
              <a:rPr lang="en-US" sz="2400" dirty="0">
                <a:latin typeface="Liberation Serif" panose="02020603050405020304" pitchFamily="18" charset="0"/>
              </a:rPr>
              <a:t>, the </a:t>
            </a:r>
            <a:r>
              <a:rPr lang="en-US" sz="2400" dirty="0" smtClean="0">
                <a:latin typeface="Liberation Serif" panose="02020603050405020304" pitchFamily="18" charset="0"/>
              </a:rPr>
              <a:t>European territorial </a:t>
            </a:r>
            <a:r>
              <a:rPr lang="en-US" sz="2400" dirty="0">
                <a:latin typeface="Liberation Serif" panose="02020603050405020304" pitchFamily="18" charset="0"/>
              </a:rPr>
              <a:t>state idea </a:t>
            </a:r>
            <a:r>
              <a:rPr lang="en-US" sz="2400" dirty="0" smtClean="0">
                <a:latin typeface="Liberation Serif" panose="02020603050405020304" pitchFamily="18" charset="0"/>
              </a:rPr>
              <a:t>became </a:t>
            </a:r>
            <a:r>
              <a:rPr lang="en-US" sz="2400" dirty="0">
                <a:latin typeface="Liberation Serif" panose="02020603050405020304" pitchFamily="18" charset="0"/>
              </a:rPr>
              <a:t>the world </a:t>
            </a:r>
            <a:r>
              <a:rPr lang="en-US" sz="2400" dirty="0" smtClean="0">
                <a:latin typeface="Liberation Serif" panose="02020603050405020304" pitchFamily="18" charset="0"/>
              </a:rPr>
              <a:t>model </a:t>
            </a:r>
            <a:r>
              <a:rPr lang="en-US" sz="2400" dirty="0">
                <a:latin typeface="Liberation Serif" panose="02020603050405020304" pitchFamily="18" charset="0"/>
              </a:rPr>
              <a:t>and </a:t>
            </a:r>
            <a:r>
              <a:rPr lang="en-US" sz="2400" dirty="0" smtClean="0">
                <a:latin typeface="Liberation Serif" panose="02020603050405020304" pitchFamily="18" charset="0"/>
              </a:rPr>
              <a:t>still shapes </a:t>
            </a:r>
            <a:r>
              <a:rPr lang="en-US" sz="2400" dirty="0">
                <a:latin typeface="Liberation Serif" panose="02020603050405020304" pitchFamily="18" charset="0"/>
              </a:rPr>
              <a:t>the political </a:t>
            </a:r>
            <a:r>
              <a:rPr lang="en-US" sz="2400" dirty="0" smtClean="0">
                <a:latin typeface="Liberation Serif" panose="02020603050405020304" pitchFamily="18" charset="0"/>
              </a:rPr>
              <a:t>organization </a:t>
            </a:r>
            <a:r>
              <a:rPr lang="en-US" sz="2400" dirty="0">
                <a:latin typeface="Liberation Serif" panose="02020603050405020304" pitchFamily="18" charset="0"/>
              </a:rPr>
              <a:t>of </a:t>
            </a:r>
            <a:r>
              <a:rPr lang="en-US" sz="2400" dirty="0" smtClean="0">
                <a:latin typeface="Liberation Serif" panose="02020603050405020304" pitchFamily="18" charset="0"/>
              </a:rPr>
              <a:t>space worldwide. </a:t>
            </a:r>
            <a:endParaRPr lang="en-US" sz="2400" dirty="0">
              <a:latin typeface="Liberation Serif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World-Systems and Political Power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667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l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en-US" sz="3200" b="1" dirty="0" smtClean="0">
                <a:latin typeface="Liberation Serif" panose="02020603050405020304" pitchFamily="18" charset="0"/>
              </a:rPr>
              <a:t>Legacy </a:t>
            </a:r>
            <a:r>
              <a:rPr lang="en-US" sz="3200" b="1" dirty="0">
                <a:latin typeface="Liberation Serif" panose="02020603050405020304" pitchFamily="18" charset="0"/>
              </a:rPr>
              <a:t>of the Nation</a:t>
            </a:r>
            <a:r>
              <a:rPr lang="en-US" sz="3200" b="1" dirty="0" smtClean="0">
                <a:latin typeface="Liberation Serif" panose="02020603050405020304" pitchFamily="18" charset="0"/>
              </a:rPr>
              <a:t>-State Concept</a:t>
            </a:r>
            <a:endParaRPr lang="en-US" sz="3200" b="1" dirty="0">
              <a:latin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n-US" sz="2800" dirty="0" smtClean="0">
              <a:latin typeface="Liberation Serif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>
              <a:latin typeface="Liberation Serif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latin typeface="Liberation Serif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>
              <a:latin typeface="Liberation Serif" panose="02020603050405020304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dirty="0" smtClean="0">
              <a:latin typeface="Liberation Serif" panose="02020603050405020304" pitchFamily="18" charset="0"/>
            </a:endParaRPr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buFontTx/>
              <a:buNone/>
              <a:defRPr/>
            </a:pPr>
            <a:r>
              <a:rPr lang="en-US" dirty="0" smtClean="0"/>
              <a:t>	</a:t>
            </a:r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3600" y="304800"/>
            <a:ext cx="457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609600" y="2133600"/>
            <a:ext cx="8077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Imagine you are the leader of a newly independent state in Africa or Asia. Determine what your government can do</a:t>
            </a:r>
          </a:p>
          <a:p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to </a:t>
            </a:r>
            <a:r>
              <a:rPr lang="en-US" sz="28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build a nation </a:t>
            </a: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that corresponds with the borders of your state. Consider the roles of education, government, military, and culture in your exercise in nation-building.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3820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Liberation Serif" panose="02020603050405020304" pitchFamily="18" charset="0"/>
              </a:rPr>
              <a:t>Centripetal forces</a:t>
            </a:r>
            <a:r>
              <a:rPr lang="en-US" dirty="0">
                <a:latin typeface="Liberation Serif" panose="02020603050405020304" pitchFamily="18" charset="0"/>
              </a:rPr>
              <a:t>: forces within the state that unify the people </a:t>
            </a:r>
            <a:endParaRPr lang="en-US" dirty="0" smtClean="0">
              <a:latin typeface="Liberation Serif" panose="02020603050405020304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Liberation Serif" panose="02020603050405020304" pitchFamily="18" charset="0"/>
              </a:rPr>
              <a:t>Centrifugal forces</a:t>
            </a:r>
            <a:r>
              <a:rPr lang="en-US" dirty="0" smtClean="0">
                <a:latin typeface="Liberation Serif" panose="02020603050405020304" pitchFamily="18" charset="0"/>
              </a:rPr>
              <a:t>: </a:t>
            </a:r>
            <a:r>
              <a:rPr lang="en-US" dirty="0">
                <a:latin typeface="Liberation Serif" panose="02020603050405020304" pitchFamily="18" charset="0"/>
              </a:rPr>
              <a:t>forces that divide them</a:t>
            </a:r>
            <a:r>
              <a:rPr lang="en-US" dirty="0" smtClean="0">
                <a:latin typeface="Liberation Serif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dirty="0" smtClean="0">
                <a:latin typeface="Liberation Serif" panose="02020603050405020304" pitchFamily="18" charset="0"/>
              </a:rPr>
              <a:t>A </a:t>
            </a:r>
            <a:r>
              <a:rPr lang="en-US" dirty="0">
                <a:latin typeface="Liberation Serif" panose="02020603050405020304" pitchFamily="18" charset="0"/>
              </a:rPr>
              <a:t>state continues to </a:t>
            </a:r>
            <a:r>
              <a:rPr lang="en-US" dirty="0" smtClean="0">
                <a:latin typeface="Liberation Serif" panose="02020603050405020304" pitchFamily="18" charset="0"/>
              </a:rPr>
              <a:t>exist depends </a:t>
            </a:r>
            <a:r>
              <a:rPr lang="en-US" dirty="0">
                <a:latin typeface="Liberation Serif" panose="02020603050405020304" pitchFamily="18" charset="0"/>
              </a:rPr>
              <a:t>on the balance </a:t>
            </a:r>
            <a:r>
              <a:rPr lang="en-US" dirty="0" smtClean="0">
                <a:latin typeface="Liberation Serif" panose="02020603050405020304" pitchFamily="18" charset="0"/>
              </a:rPr>
              <a:t>between centripetal </a:t>
            </a:r>
            <a:r>
              <a:rPr lang="en-US" dirty="0">
                <a:latin typeface="Liberation Serif" panose="02020603050405020304" pitchFamily="18" charset="0"/>
              </a:rPr>
              <a:t>and centrifugal </a:t>
            </a:r>
            <a:r>
              <a:rPr lang="en-US" dirty="0" smtClean="0">
                <a:latin typeface="Liberation Serif" panose="02020603050405020304" pitchFamily="18" charset="0"/>
              </a:rPr>
              <a:t>forces.</a:t>
            </a:r>
          </a:p>
          <a:p>
            <a:pPr eaLnBrk="1" hangingPunct="1">
              <a:defRPr/>
            </a:pPr>
            <a:endParaRPr lang="en-US" sz="2400" b="1" dirty="0" smtClean="0">
              <a:latin typeface="Liberation Serif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33400" y="304800"/>
            <a:ext cx="8458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Key Question</a:t>
            </a:r>
            <a:r>
              <a:rPr lang="en-US" sz="32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: How Do States Spatially Organize Their Governments?</a:t>
            </a:r>
            <a:endParaRPr lang="en-US" sz="32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4876800" cy="487363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Form of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92163"/>
            <a:ext cx="8229600" cy="4343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latin typeface="Liberation Serif" panose="02020603050405020304" pitchFamily="18" charset="0"/>
              </a:rPr>
              <a:t>Unitary </a:t>
            </a:r>
            <a:r>
              <a:rPr lang="en-US" sz="2400" dirty="0" smtClean="0">
                <a:latin typeface="Liberation Serif" panose="02020603050405020304" pitchFamily="18" charset="0"/>
              </a:rPr>
              <a:t>governments: centralized states whose administrative framework is designed to ensure the central government’s authority over all of the state.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Liberation Serif" panose="02020603050405020304" pitchFamily="18" charset="0"/>
              </a:rPr>
              <a:t>In a strong </a:t>
            </a:r>
            <a:r>
              <a:rPr lang="en-US" sz="2400" b="1" dirty="0" smtClean="0">
                <a:latin typeface="Liberation Serif" panose="02020603050405020304" pitchFamily="18" charset="0"/>
              </a:rPr>
              <a:t>federal </a:t>
            </a:r>
            <a:r>
              <a:rPr lang="en-US" sz="2400" dirty="0" smtClean="0">
                <a:latin typeface="Liberation Serif" panose="02020603050405020304" pitchFamily="18" charset="0"/>
              </a:rPr>
              <a:t>system, the regions have much control over government policies and funds, and in a weak federal system, the central government retains a significant measure of power.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Liberation Serif" panose="02020603050405020304" pitchFamily="18" charset="0"/>
              </a:rPr>
              <a:t>Federalism accommodates regional interests by vesting primary power in provinces, States, or other regional units over all matters except those explicitly given to the central government.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792163"/>
            <a:ext cx="86106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Devolution </a:t>
            </a: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is the movement of power from the central government to regional governments within the 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state.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Sometimes devolution is achieved by reworking a constitution to establish a federal system that recognizes the permanency of the regional 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governments.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In other places, governments devolve power without altering constitutions, almost as an 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experiment.</a:t>
            </a:r>
            <a:endParaRPr lang="en-US" sz="24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4876800" cy="487363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Devolution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92163"/>
            <a:ext cx="8229600" cy="4030663"/>
          </a:xfrm>
        </p:spPr>
        <p:txBody>
          <a:bodyPr/>
          <a:lstStyle/>
          <a:p>
            <a:r>
              <a:rPr lang="en-US" sz="2300" dirty="0" smtClean="0">
                <a:latin typeface="Liberation Serif" panose="02020603050405020304" pitchFamily="18" charset="0"/>
              </a:rPr>
              <a:t>Partitioning of state territory into </a:t>
            </a:r>
            <a:r>
              <a:rPr lang="en-US" sz="2300" dirty="0">
                <a:latin typeface="Liberation Serif" panose="02020603050405020304" pitchFamily="18" charset="0"/>
              </a:rPr>
              <a:t>electoral </a:t>
            </a:r>
            <a:r>
              <a:rPr lang="en-US" sz="2300" dirty="0" smtClean="0">
                <a:latin typeface="Liberation Serif" panose="02020603050405020304" pitchFamily="18" charset="0"/>
              </a:rPr>
              <a:t>districts. </a:t>
            </a:r>
            <a:endParaRPr lang="en-US" sz="2300" dirty="0">
              <a:latin typeface="Liberation Serif" panose="02020603050405020304" pitchFamily="18" charset="0"/>
            </a:endParaRPr>
          </a:p>
          <a:p>
            <a:r>
              <a:rPr lang="en-US" sz="2300" dirty="0">
                <a:latin typeface="Liberation Serif" panose="02020603050405020304" pitchFamily="18" charset="0"/>
              </a:rPr>
              <a:t>Electoral geographers examine </a:t>
            </a:r>
            <a:r>
              <a:rPr lang="en-US" sz="2300" dirty="0" smtClean="0">
                <a:latin typeface="Liberation Serif" panose="02020603050405020304" pitchFamily="18" charset="0"/>
              </a:rPr>
              <a:t>how the </a:t>
            </a:r>
            <a:r>
              <a:rPr lang="en-US" sz="2300" dirty="0">
                <a:latin typeface="Liberation Serif" panose="02020603050405020304" pitchFamily="18" charset="0"/>
              </a:rPr>
              <a:t>spatial configuration of electoral districts and the </a:t>
            </a:r>
            <a:r>
              <a:rPr lang="en-US" sz="2300" dirty="0" smtClean="0">
                <a:latin typeface="Liberation Serif" panose="02020603050405020304" pitchFamily="18" charset="0"/>
              </a:rPr>
              <a:t>voting patterns </a:t>
            </a:r>
            <a:r>
              <a:rPr lang="en-US" sz="2300" dirty="0">
                <a:latin typeface="Liberation Serif" panose="02020603050405020304" pitchFamily="18" charset="0"/>
              </a:rPr>
              <a:t>that emerge in particular elections </a:t>
            </a:r>
            <a:r>
              <a:rPr lang="en-US" sz="2300" dirty="0" smtClean="0">
                <a:latin typeface="Liberation Serif" panose="02020603050405020304" pitchFamily="18" charset="0"/>
              </a:rPr>
              <a:t>reflect and </a:t>
            </a:r>
            <a:r>
              <a:rPr lang="en-US" sz="2300" dirty="0">
                <a:latin typeface="Liberation Serif" panose="02020603050405020304" pitchFamily="18" charset="0"/>
              </a:rPr>
              <a:t>influence social and political </a:t>
            </a:r>
            <a:r>
              <a:rPr lang="en-US" sz="2300" dirty="0" smtClean="0">
                <a:latin typeface="Liberation Serif" panose="02020603050405020304" pitchFamily="18" charset="0"/>
              </a:rPr>
              <a:t>affairs. </a:t>
            </a:r>
            <a:endParaRPr lang="en-US" sz="2300" dirty="0">
              <a:latin typeface="Liberation Serif" panose="02020603050405020304" pitchFamily="18" charset="0"/>
            </a:endParaRPr>
          </a:p>
          <a:p>
            <a:pPr lvl="1">
              <a:buFont typeface="Arial"/>
              <a:buChar char="•"/>
            </a:pPr>
            <a:r>
              <a:rPr lang="en-US" sz="2300" dirty="0" smtClean="0">
                <a:latin typeface="Liberation Serif" panose="02020603050405020304" pitchFamily="18" charset="0"/>
              </a:rPr>
              <a:t>Ex.: </a:t>
            </a:r>
            <a:r>
              <a:rPr lang="en-US" sz="2300" dirty="0">
                <a:latin typeface="Liberation Serif" panose="02020603050405020304" pitchFamily="18" charset="0"/>
              </a:rPr>
              <a:t>1994 South Africa </a:t>
            </a:r>
          </a:p>
          <a:p>
            <a:r>
              <a:rPr lang="en-US" sz="2300" dirty="0">
                <a:latin typeface="Liberation Serif" panose="02020603050405020304" pitchFamily="18" charset="0"/>
              </a:rPr>
              <a:t>Geographers study patterns of voting behavior to assess the influence of their geographic situation </a:t>
            </a:r>
          </a:p>
          <a:p>
            <a:r>
              <a:rPr lang="en-US" sz="2300" b="1" dirty="0" smtClean="0">
                <a:latin typeface="Liberation Serif" panose="02020603050405020304" pitchFamily="18" charset="0"/>
              </a:rPr>
              <a:t>Reapportionment: </a:t>
            </a:r>
            <a:r>
              <a:rPr lang="en-US" sz="2300" dirty="0" smtClean="0">
                <a:latin typeface="Liberation Serif" panose="02020603050405020304" pitchFamily="18" charset="0"/>
              </a:rPr>
              <a:t>process </a:t>
            </a:r>
            <a:r>
              <a:rPr lang="en-US" sz="2300" dirty="0">
                <a:latin typeface="Liberation Serif" panose="02020603050405020304" pitchFamily="18" charset="0"/>
              </a:rPr>
              <a:t>by which districts </a:t>
            </a:r>
            <a:r>
              <a:rPr lang="en-US" sz="2300" dirty="0" smtClean="0">
                <a:latin typeface="Liberation Serif" panose="02020603050405020304" pitchFamily="18" charset="0"/>
              </a:rPr>
              <a:t>are moved </a:t>
            </a:r>
            <a:r>
              <a:rPr lang="en-US" sz="2300" dirty="0">
                <a:latin typeface="Liberation Serif" panose="02020603050405020304" pitchFamily="18" charset="0"/>
              </a:rPr>
              <a:t>according to population </a:t>
            </a:r>
            <a:r>
              <a:rPr lang="en-US" sz="2300" dirty="0" smtClean="0">
                <a:latin typeface="Liberation Serif" panose="02020603050405020304" pitchFamily="18" charset="0"/>
              </a:rPr>
              <a:t>shifts </a:t>
            </a:r>
            <a:r>
              <a:rPr lang="en-US" sz="2300" dirty="0">
                <a:latin typeface="Liberation Serif" panose="02020603050405020304" pitchFamily="18" charset="0"/>
              </a:rPr>
              <a:t>so </a:t>
            </a:r>
            <a:r>
              <a:rPr lang="en-US" sz="2300" dirty="0" smtClean="0">
                <a:latin typeface="Liberation Serif" panose="02020603050405020304" pitchFamily="18" charset="0"/>
              </a:rPr>
              <a:t>that each district has about </a:t>
            </a:r>
            <a:r>
              <a:rPr lang="en-US" sz="2300" dirty="0">
                <a:latin typeface="Liberation Serif" panose="02020603050405020304" pitchFamily="18" charset="0"/>
              </a:rPr>
              <a:t>the same number of people.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4876800" cy="487363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Electoral Geography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2800" dirty="0">
              <a:latin typeface="Liberation Serif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Liberation Serif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Liberation Serif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Liberation Serif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Liberation Serif" panose="02020603050405020304" pitchFamily="18" charset="0"/>
            </a:endParaRPr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/>
              <a:t>	</a:t>
            </a:r>
          </a:p>
          <a:p>
            <a:pPr lvl="1">
              <a:buFontTx/>
              <a:buNone/>
            </a:pPr>
            <a:endParaRPr lang="en-US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3600" y="304800"/>
            <a:ext cx="457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09600" y="2362200"/>
            <a:ext cx="8077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Choose an example of a </a:t>
            </a:r>
            <a:r>
              <a:rPr lang="en-US" sz="28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devolutionary movement</a:t>
            </a: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en-US" sz="28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and consider </a:t>
            </a: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which </a:t>
            </a:r>
            <a:r>
              <a:rPr lang="en-US" sz="28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geographic factors </a:t>
            </a: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favor, or work against</a:t>
            </a:r>
            <a:r>
              <a:rPr lang="en-US" sz="28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, greater </a:t>
            </a: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autonomy (self-governance) for the region</a:t>
            </a:r>
            <a:r>
              <a:rPr lang="en-US" sz="28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. Would granting </a:t>
            </a: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the region autonomy strengthen or weaken </a:t>
            </a:r>
            <a:r>
              <a:rPr lang="en-US" sz="28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the state </a:t>
            </a: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in which the region is currently situated?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1856"/>
            <a:ext cx="8686800" cy="611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782762"/>
          </a:xfrm>
        </p:spPr>
        <p:txBody>
          <a:bodyPr/>
          <a:lstStyle/>
          <a:p>
            <a:r>
              <a:rPr lang="en-US" sz="3200" b="1" dirty="0" smtClean="0">
                <a:latin typeface="Liberation Serif" panose="02020603050405020304" pitchFamily="18" charset="0"/>
              </a:rPr>
              <a:t>Key Question: </a:t>
            </a:r>
            <a:r>
              <a:rPr lang="en-US" sz="3200" dirty="0" smtClean="0">
                <a:latin typeface="Liberation Serif" panose="02020603050405020304" pitchFamily="18" charset="0"/>
              </a:rPr>
              <a:t>How Are Boundaries Established, and Why Do Boundary Disputes Occur?</a:t>
            </a:r>
            <a:endParaRPr lang="en-US" sz="3200" dirty="0">
              <a:latin typeface="Liberation Serif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229600" cy="1600200"/>
          </a:xfrm>
        </p:spPr>
        <p:txBody>
          <a:bodyPr/>
          <a:lstStyle/>
          <a:p>
            <a:r>
              <a:rPr lang="en-US" sz="2400" dirty="0" smtClean="0">
                <a:latin typeface="Liberation Serif" panose="02020603050405020304" pitchFamily="18" charset="0"/>
              </a:rPr>
              <a:t>A </a:t>
            </a:r>
            <a:r>
              <a:rPr lang="en-US" sz="2400" b="1" dirty="0" smtClean="0">
                <a:latin typeface="Liberation Serif" panose="02020603050405020304" pitchFamily="18" charset="0"/>
              </a:rPr>
              <a:t>boundary </a:t>
            </a:r>
            <a:r>
              <a:rPr lang="en-US" sz="2400" dirty="0" smtClean="0">
                <a:latin typeface="Liberation Serif" panose="02020603050405020304" pitchFamily="18" charset="0"/>
              </a:rPr>
              <a:t>between states is actually a vertical plane that cuts through the rocks below (called the subsoil) and the airspace above, dividing one state from another (</a:t>
            </a:r>
            <a:r>
              <a:rPr lang="en-US" sz="2400" b="1" dirty="0" smtClean="0">
                <a:latin typeface="Liberation Serif" panose="02020603050405020304" pitchFamily="18" charset="0"/>
              </a:rPr>
              <a:t>Fig. 8.18</a:t>
            </a:r>
            <a:r>
              <a:rPr lang="en-US" sz="2400" dirty="0" smtClean="0">
                <a:latin typeface="Liberation Serif" panose="02020603050405020304" pitchFamily="18" charset="0"/>
              </a:rPr>
              <a:t>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3429000"/>
            <a:ext cx="45720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Only where the vertical plane intersects the Earth’s surface (on land or at sea) does it form the line we see on the 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    ground.</a:t>
            </a:r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n-US" sz="16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The Vertical Plane of </a:t>
            </a:r>
            <a:r>
              <a:rPr lang="en-US" sz="16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a                  Political </a:t>
            </a:r>
            <a:r>
              <a:rPr lang="en-US" sz="16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Boundary</a:t>
            </a:r>
            <a:endParaRPr lang="en-US" sz="16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987" y="3192137"/>
            <a:ext cx="4356594" cy="3264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248400" cy="579438"/>
          </a:xfrm>
        </p:spPr>
        <p:txBody>
          <a:bodyPr/>
          <a:lstStyle/>
          <a:p>
            <a:pPr algn="l"/>
            <a:r>
              <a:rPr lang="en-US" sz="3200" b="1" dirty="0">
                <a:latin typeface="Liberation Serif" panose="02020603050405020304" pitchFamily="18" charset="0"/>
              </a:rPr>
              <a:t>Establishing Boundaries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2296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Liberation Serif" panose="02020603050405020304" pitchFamily="18" charset="0"/>
              </a:rPr>
              <a:t>States typically </a:t>
            </a:r>
            <a:r>
              <a:rPr lang="en-US" sz="2400" i="1" dirty="0">
                <a:latin typeface="Liberation Serif" panose="02020603050405020304" pitchFamily="18" charset="0"/>
              </a:rPr>
              <a:t>define </a:t>
            </a:r>
            <a:r>
              <a:rPr lang="en-US" sz="2400" dirty="0">
                <a:latin typeface="Liberation Serif" panose="02020603050405020304" pitchFamily="18" charset="0"/>
              </a:rPr>
              <a:t>the boundary in a treaty-like legal document in which actual points in the landscape </a:t>
            </a:r>
            <a:r>
              <a:rPr lang="en-US" sz="2400" dirty="0" smtClean="0">
                <a:latin typeface="Liberation Serif" panose="02020603050405020304" pitchFamily="18" charset="0"/>
              </a:rPr>
              <a:t>or points </a:t>
            </a:r>
            <a:r>
              <a:rPr lang="en-US" sz="2400" dirty="0">
                <a:latin typeface="Liberation Serif" panose="02020603050405020304" pitchFamily="18" charset="0"/>
              </a:rPr>
              <a:t>of latitude and longitude are described.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Liberation Serif" panose="02020603050405020304" pitchFamily="18" charset="0"/>
              </a:rPr>
              <a:t>Cartographers </a:t>
            </a:r>
            <a:r>
              <a:rPr lang="en-US" sz="2400" i="1" dirty="0">
                <a:latin typeface="Liberation Serif" panose="02020603050405020304" pitchFamily="18" charset="0"/>
              </a:rPr>
              <a:t>delimit </a:t>
            </a:r>
            <a:r>
              <a:rPr lang="en-US" sz="2400" dirty="0">
                <a:latin typeface="Liberation Serif" panose="02020603050405020304" pitchFamily="18" charset="0"/>
              </a:rPr>
              <a:t>the boundary by drawing on a map.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Liberation Serif" panose="02020603050405020304" pitchFamily="18" charset="0"/>
              </a:rPr>
              <a:t>If either or both of the states so desire, they can </a:t>
            </a:r>
            <a:r>
              <a:rPr lang="en-US" sz="2400" i="1" dirty="0">
                <a:latin typeface="Liberation Serif" panose="02020603050405020304" pitchFamily="18" charset="0"/>
              </a:rPr>
              <a:t>demarcate </a:t>
            </a:r>
            <a:r>
              <a:rPr lang="en-US" sz="2400" dirty="0">
                <a:latin typeface="Liberation Serif" panose="02020603050405020304" pitchFamily="18" charset="0"/>
              </a:rPr>
              <a:t>the boundary by using steel posts, concrete pillars, fences, walls, or some other visible means to mark the boundary on the ground.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36638"/>
            <a:ext cx="8229600" cy="3352800"/>
          </a:xfrm>
        </p:spPr>
        <p:txBody>
          <a:bodyPr/>
          <a:lstStyle/>
          <a:p>
            <a:r>
              <a:rPr lang="en-US" sz="28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Geometric boundaries </a:t>
            </a: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are drawn using grid systems such as latitude and longitude or township and range </a:t>
            </a:r>
            <a:endParaRPr lang="en-US" sz="2800" i="1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en-US" sz="28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Physical-political boundaries </a:t>
            </a: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follow an agreed upon figure in the natural landscape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Ex.: </a:t>
            </a:r>
            <a:r>
              <a:rPr lang="en-US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The center point of a river or crest of a mountain </a:t>
            </a:r>
            <a:r>
              <a:rPr lang="en-US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range. </a:t>
            </a:r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248400" cy="579438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Liberation Serif" panose="02020603050405020304" pitchFamily="18" charset="0"/>
              </a:rPr>
              <a:t>Boundary Disputes</a:t>
            </a:r>
            <a:endParaRPr lang="en-US" sz="3200" b="1" dirty="0">
              <a:latin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36638"/>
            <a:ext cx="8229600" cy="3352800"/>
          </a:xfrm>
        </p:spPr>
        <p:txBody>
          <a:bodyPr/>
          <a:lstStyle/>
          <a:p>
            <a:r>
              <a:rPr lang="en-US" sz="2200" i="1" dirty="0">
                <a:latin typeface="Liberation Serif" panose="02020603050405020304" pitchFamily="18" charset="0"/>
              </a:rPr>
              <a:t>Definitional boundary disputes </a:t>
            </a:r>
            <a:r>
              <a:rPr lang="en-US" sz="2200" dirty="0">
                <a:latin typeface="Liberation Serif" panose="02020603050405020304" pitchFamily="18" charset="0"/>
              </a:rPr>
              <a:t>focus on the legal language of the boundary agreement</a:t>
            </a:r>
            <a:r>
              <a:rPr lang="en-US" sz="2200" dirty="0" smtClean="0">
                <a:latin typeface="Liberation Serif" panose="02020603050405020304" pitchFamily="18" charset="0"/>
              </a:rPr>
              <a:t>.</a:t>
            </a:r>
            <a:endParaRPr lang="en-US" sz="2200" i="1" dirty="0">
              <a:latin typeface="Liberation Serif" panose="02020603050405020304" pitchFamily="18" charset="0"/>
            </a:endParaRPr>
          </a:p>
          <a:p>
            <a:r>
              <a:rPr lang="en-US" sz="2200" i="1" dirty="0" err="1">
                <a:latin typeface="Liberation Serif" panose="02020603050405020304" pitchFamily="18" charset="0"/>
              </a:rPr>
              <a:t>Locational</a:t>
            </a:r>
            <a:r>
              <a:rPr lang="en-US" sz="2200" i="1" dirty="0">
                <a:latin typeface="Liberation Serif" panose="02020603050405020304" pitchFamily="18" charset="0"/>
              </a:rPr>
              <a:t> boundary disputes </a:t>
            </a:r>
            <a:r>
              <a:rPr lang="en-US" sz="2200" dirty="0">
                <a:latin typeface="Liberation Serif" panose="02020603050405020304" pitchFamily="18" charset="0"/>
              </a:rPr>
              <a:t>center on the delimitation and possibly the demarcation of the boundary. The definition is not in dispute, but its interpretation is</a:t>
            </a:r>
            <a:r>
              <a:rPr lang="en-US" sz="2200" dirty="0" smtClean="0">
                <a:latin typeface="Liberation Serif" panose="02020603050405020304" pitchFamily="18" charset="0"/>
              </a:rPr>
              <a:t>.</a:t>
            </a:r>
            <a:endParaRPr lang="en-US" sz="2200" i="1" dirty="0" smtClean="0">
              <a:latin typeface="Liberation Serif" panose="02020603050405020304" pitchFamily="18" charset="0"/>
            </a:endParaRPr>
          </a:p>
          <a:p>
            <a:r>
              <a:rPr lang="en-US" sz="2200" i="1" dirty="0" smtClean="0">
                <a:latin typeface="Liberation Serif" panose="02020603050405020304" pitchFamily="18" charset="0"/>
              </a:rPr>
              <a:t>Operational </a:t>
            </a:r>
            <a:r>
              <a:rPr lang="en-US" sz="2200" i="1" dirty="0">
                <a:latin typeface="Liberation Serif" panose="02020603050405020304" pitchFamily="18" charset="0"/>
              </a:rPr>
              <a:t>boundary disputes </a:t>
            </a:r>
            <a:r>
              <a:rPr lang="en-US" sz="2200" dirty="0">
                <a:latin typeface="Liberation Serif" panose="02020603050405020304" pitchFamily="18" charset="0"/>
              </a:rPr>
              <a:t>involve neighbors who differ over the way their border should function</a:t>
            </a:r>
            <a:r>
              <a:rPr lang="en-US" sz="2200" dirty="0" smtClean="0">
                <a:latin typeface="Liberation Serif" panose="02020603050405020304" pitchFamily="18" charset="0"/>
              </a:rPr>
              <a:t>.</a:t>
            </a:r>
            <a:endParaRPr lang="en-US" sz="2200" dirty="0">
              <a:latin typeface="Liberation Serif" panose="02020603050405020304" pitchFamily="18" charset="0"/>
            </a:endParaRPr>
          </a:p>
          <a:p>
            <a:r>
              <a:rPr lang="en-US" sz="2200" i="1" dirty="0" err="1">
                <a:latin typeface="Liberation Serif" panose="02020603050405020304" pitchFamily="18" charset="0"/>
              </a:rPr>
              <a:t>Allocational</a:t>
            </a:r>
            <a:r>
              <a:rPr lang="en-US" sz="2200" i="1" dirty="0">
                <a:latin typeface="Liberation Serif" panose="02020603050405020304" pitchFamily="18" charset="0"/>
              </a:rPr>
              <a:t> boundary disputes </a:t>
            </a:r>
            <a:r>
              <a:rPr lang="en-US" sz="2200" dirty="0">
                <a:latin typeface="Liberation Serif" panose="02020603050405020304" pitchFamily="18" charset="0"/>
              </a:rPr>
              <a:t>are becoming more common as the search for resources intensifies.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6248400" cy="579438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Liberation Serif" panose="02020603050405020304" pitchFamily="18" charset="0"/>
              </a:rPr>
              <a:t>Types of </a:t>
            </a:r>
            <a:r>
              <a:rPr lang="en-US" sz="3200" b="1" dirty="0">
                <a:latin typeface="Liberation Serif" panose="02020603050405020304" pitchFamily="18" charset="0"/>
              </a:rPr>
              <a:t>Boundaries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2800" dirty="0">
              <a:latin typeface="Liberation Serif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Liberation Serif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Liberation Serif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Liberation Serif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Liberation Serif" panose="02020603050405020304" pitchFamily="18" charset="0"/>
            </a:endParaRPr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/>
              <a:t>	</a:t>
            </a:r>
          </a:p>
          <a:p>
            <a:pPr lvl="1">
              <a:buFontTx/>
              <a:buNone/>
            </a:pPr>
            <a:endParaRPr lang="en-US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3600" y="304800"/>
            <a:ext cx="457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762000" y="2209800"/>
            <a:ext cx="7620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People used to think </a:t>
            </a:r>
            <a:r>
              <a:rPr lang="en-US" sz="28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physical-political boundaries were always more stable than geometric boundaries</a:t>
            </a:r>
            <a:r>
              <a:rPr lang="en-US" sz="28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. Through studies of many places, political geographers have confirmed that </a:t>
            </a:r>
            <a:r>
              <a:rPr lang="en-US" sz="28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this idea is false</a:t>
            </a:r>
            <a:r>
              <a:rPr lang="en-US" sz="28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. Construct your own argument explaining why physical-political boundaries can create just as much instability as geometric boundaries.</a:t>
            </a:r>
            <a:endParaRPr lang="en-US" sz="28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latin typeface="Liberation Serif" panose="02020603050405020304" pitchFamily="18" charset="0"/>
              </a:rPr>
              <a:t>Classical Geopolitics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Liberation Serif" panose="02020603050405020304" pitchFamily="18" charset="0"/>
              </a:rPr>
              <a:t>Late 19</a:t>
            </a:r>
            <a:r>
              <a:rPr lang="en-US" sz="2400" baseline="30000" dirty="0">
                <a:latin typeface="Liberation Serif" panose="02020603050405020304" pitchFamily="18" charset="0"/>
              </a:rPr>
              <a:t>th</a:t>
            </a:r>
            <a:r>
              <a:rPr lang="en-US" sz="2400" dirty="0">
                <a:latin typeface="Liberation Serif" panose="02020603050405020304" pitchFamily="18" charset="0"/>
              </a:rPr>
              <a:t> century/early 20</a:t>
            </a:r>
            <a:r>
              <a:rPr lang="en-US" sz="2400" baseline="30000" dirty="0">
                <a:latin typeface="Liberation Serif" panose="02020603050405020304" pitchFamily="18" charset="0"/>
              </a:rPr>
              <a:t>th</a:t>
            </a:r>
            <a:r>
              <a:rPr lang="en-US" sz="2400" dirty="0">
                <a:latin typeface="Liberation Serif" panose="02020603050405020304" pitchFamily="18" charset="0"/>
              </a:rPr>
              <a:t> century </a:t>
            </a:r>
            <a:r>
              <a:rPr lang="en-US" sz="2400" dirty="0" err="1">
                <a:latin typeface="Liberation Serif" panose="02020603050405020304" pitchFamily="18" charset="0"/>
              </a:rPr>
              <a:t>geopoliticians</a:t>
            </a:r>
            <a:r>
              <a:rPr lang="en-US" sz="2400" dirty="0">
                <a:latin typeface="Liberation Serif" panose="02020603050405020304" pitchFamily="18" charset="0"/>
              </a:rPr>
              <a:t> were usually either part of the German school or the British/American </a:t>
            </a:r>
            <a:r>
              <a:rPr lang="en-US" sz="2400" dirty="0" smtClean="0">
                <a:latin typeface="Liberation Serif" panose="02020603050405020304" pitchFamily="18" charset="0"/>
              </a:rPr>
              <a:t>school.</a:t>
            </a:r>
            <a:endParaRPr lang="en-US" sz="2400" dirty="0">
              <a:latin typeface="Liberation Serif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latin typeface="Liberation Serif" panose="02020603050405020304" pitchFamily="18" charset="0"/>
              </a:rPr>
              <a:t>The German School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Liberation Serif" panose="02020603050405020304" pitchFamily="18" charset="0"/>
              </a:rPr>
              <a:t>Tried to explain why certain states were powerful and how they became powerful.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>
                <a:latin typeface="Liberation Serif" panose="02020603050405020304" pitchFamily="18" charset="0"/>
              </a:rPr>
              <a:t>Friedrick</a:t>
            </a:r>
            <a:r>
              <a:rPr lang="en-US" sz="2400" dirty="0" smtClean="0">
                <a:latin typeface="Liberation Serif" panose="02020603050405020304" pitchFamily="18" charset="0"/>
              </a:rPr>
              <a:t> </a:t>
            </a:r>
            <a:r>
              <a:rPr lang="en-US" sz="2400" dirty="0" err="1" smtClean="0">
                <a:latin typeface="Liberation Serif" panose="02020603050405020304" pitchFamily="18" charset="0"/>
              </a:rPr>
              <a:t>Ratzel</a:t>
            </a:r>
            <a:r>
              <a:rPr lang="en-US" sz="2400" dirty="0" smtClean="0">
                <a:latin typeface="Liberation Serif" panose="02020603050405020304" pitchFamily="18" charset="0"/>
              </a:rPr>
              <a:t>: influenced by Darwin; the state resembles a biological organism  whose life cycle extends from birth through maturity and, ultimately, decline and death.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sz="32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Key Question: </a:t>
            </a:r>
            <a:r>
              <a:rPr lang="en-US" sz="30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How Does the Study of Geopolitics Help Us Understand the World?</a:t>
            </a:r>
            <a:endParaRPr lang="en-US" sz="30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74637"/>
            <a:ext cx="84582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latin typeface="Liberation Serif" panose="02020603050405020304" pitchFamily="18" charset="0"/>
              </a:rPr>
              <a:t>The British/American School 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latin typeface="Liberation Serif" panose="02020603050405020304" pitchFamily="18" charset="0"/>
              </a:rPr>
              <a:t>Sir </a:t>
            </a:r>
            <a:r>
              <a:rPr lang="en-US" sz="2800" dirty="0" err="1">
                <a:latin typeface="Liberation Serif" panose="02020603050405020304" pitchFamily="18" charset="0"/>
              </a:rPr>
              <a:t>Halford</a:t>
            </a:r>
            <a:r>
              <a:rPr lang="en-US" sz="2800" dirty="0">
                <a:latin typeface="Liberation Serif" panose="02020603050405020304" pitchFamily="18" charset="0"/>
              </a:rPr>
              <a:t> J. Mackinder, “The Geographical Pivot of History” in the Royal Geographical Society’s </a:t>
            </a:r>
            <a:r>
              <a:rPr lang="en-US" sz="2800" i="1" dirty="0">
                <a:latin typeface="Liberation Serif" panose="02020603050405020304" pitchFamily="18" charset="0"/>
              </a:rPr>
              <a:t>Geographical Journal</a:t>
            </a:r>
            <a:r>
              <a:rPr lang="en-US" sz="2800" dirty="0">
                <a:latin typeface="Liberation Serif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latin typeface="Liberation Serif" panose="02020603050405020304" pitchFamily="18" charset="0"/>
              </a:rPr>
              <a:t>Land-based power, not sea power, would ultimately rule the world</a:t>
            </a:r>
            <a:r>
              <a:rPr lang="en-US" sz="2800" dirty="0" smtClean="0">
                <a:latin typeface="Liberation Serif" panose="02020603050405020304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latin typeface="Liberation Serif" panose="02020603050405020304" pitchFamily="18" charset="0"/>
              </a:rPr>
              <a:t>Influence of </a:t>
            </a:r>
            <a:r>
              <a:rPr lang="en-US" b="1" dirty="0" err="1" smtClean="0">
                <a:latin typeface="Liberation Serif" panose="02020603050405020304" pitchFamily="18" charset="0"/>
              </a:rPr>
              <a:t>Geopoliticians</a:t>
            </a:r>
            <a:r>
              <a:rPr lang="en-US" b="1" dirty="0" smtClean="0">
                <a:latin typeface="Liberation Serif" panose="02020603050405020304" pitchFamily="18" charset="0"/>
              </a:rPr>
              <a:t> on Politics</a:t>
            </a:r>
            <a:endParaRPr lang="en-US" dirty="0" smtClean="0">
              <a:latin typeface="Liberation Serif" panose="02020603050405020304" pitchFamily="18" charset="0"/>
            </a:endParaRPr>
          </a:p>
          <a:p>
            <a:r>
              <a:rPr lang="en-US" sz="2800" dirty="0" smtClean="0">
                <a:latin typeface="Liberation Serif" panose="02020603050405020304" pitchFamily="18" charset="0"/>
              </a:rPr>
              <a:t>NATO</a:t>
            </a:r>
          </a:p>
          <a:p>
            <a:r>
              <a:rPr lang="en-US" sz="2800" i="1" dirty="0" smtClean="0">
                <a:latin typeface="Liberation Serif" panose="02020603050405020304" pitchFamily="18" charset="0"/>
              </a:rPr>
              <a:t>Geopolitics: </a:t>
            </a:r>
            <a:r>
              <a:rPr lang="en-US" sz="2800" dirty="0" smtClean="0">
                <a:latin typeface="Liberation Serif" panose="02020603050405020304" pitchFamily="18" charset="0"/>
              </a:rPr>
              <a:t>term with negative connotations</a:t>
            </a:r>
            <a:endParaRPr lang="en-US" sz="2800" dirty="0">
              <a:latin typeface="Liberation Serif" panose="02020603050405020304" pitchFamily="18" charset="0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2400" dirty="0">
              <a:latin typeface="Liberation Serif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latin typeface="Liberation Serif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279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4582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latin typeface="Liberation Serif" panose="02020603050405020304" pitchFamily="18" charset="0"/>
              </a:rPr>
              <a:t>Critical Geopolitics</a:t>
            </a:r>
            <a:endParaRPr lang="en-US" b="1" dirty="0">
              <a:latin typeface="Liberation Serif" panose="02020603050405020304" pitchFamily="18" charset="0"/>
            </a:endParaRPr>
          </a:p>
          <a:p>
            <a:r>
              <a:rPr lang="en-US" sz="2800" b="1" dirty="0">
                <a:latin typeface="Liberation Serif" panose="02020603050405020304" pitchFamily="18" charset="0"/>
              </a:rPr>
              <a:t>Critical </a:t>
            </a:r>
            <a:r>
              <a:rPr lang="en-US" sz="2800" b="1" dirty="0" smtClean="0">
                <a:latin typeface="Liberation Serif" panose="02020603050405020304" pitchFamily="18" charset="0"/>
              </a:rPr>
              <a:t>Geopolitics: </a:t>
            </a:r>
            <a:r>
              <a:rPr lang="en-US" sz="2800" dirty="0" smtClean="0">
                <a:latin typeface="Liberation Serif" panose="02020603050405020304" pitchFamily="18" charset="0"/>
              </a:rPr>
              <a:t>intellectuals </a:t>
            </a:r>
            <a:r>
              <a:rPr lang="en-US" sz="2800" dirty="0">
                <a:latin typeface="Liberation Serif" panose="02020603050405020304" pitchFamily="18" charset="0"/>
              </a:rPr>
              <a:t>of statecraft construct ideas about geographical circumstances and places, these ideas influence and reinforce their political behaviors and policy choices, and </a:t>
            </a:r>
            <a:r>
              <a:rPr lang="en-US" sz="2800" dirty="0" smtClean="0">
                <a:latin typeface="Liberation Serif" panose="02020603050405020304" pitchFamily="18" charset="0"/>
              </a:rPr>
              <a:t>then affect </a:t>
            </a:r>
            <a:r>
              <a:rPr lang="en-US" sz="2800" dirty="0">
                <a:latin typeface="Liberation Serif" panose="02020603050405020304" pitchFamily="18" charset="0"/>
              </a:rPr>
              <a:t>what happens and how </a:t>
            </a:r>
            <a:r>
              <a:rPr lang="en-US" sz="2800" dirty="0" smtClean="0">
                <a:latin typeface="Liberation Serif" panose="02020603050405020304" pitchFamily="18" charset="0"/>
              </a:rPr>
              <a:t>most people </a:t>
            </a:r>
            <a:r>
              <a:rPr lang="en-US" sz="2800" dirty="0">
                <a:latin typeface="Liberation Serif" panose="02020603050405020304" pitchFamily="18" charset="0"/>
              </a:rPr>
              <a:t>interpret </a:t>
            </a:r>
            <a:r>
              <a:rPr lang="en-US" sz="2800" dirty="0" smtClean="0">
                <a:latin typeface="Liberation Serif" panose="02020603050405020304" pitchFamily="18" charset="0"/>
              </a:rPr>
              <a:t>what happens.</a:t>
            </a:r>
            <a:endParaRPr lang="en-US" sz="2800" dirty="0">
              <a:latin typeface="Liberation Serif" panose="02020603050405020304" pitchFamily="18" charset="0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2400" dirty="0">
              <a:latin typeface="Liberation Serif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latin typeface="Liberation Serif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798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4582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latin typeface="Liberation Serif" panose="02020603050405020304" pitchFamily="18" charset="0"/>
              </a:rPr>
              <a:t>Geopolitical World Order</a:t>
            </a:r>
            <a:endParaRPr lang="en-US" b="1" dirty="0">
              <a:latin typeface="Liberation Serif" panose="02020603050405020304" pitchFamily="18" charset="0"/>
            </a:endParaRPr>
          </a:p>
          <a:p>
            <a:r>
              <a:rPr lang="en-US" sz="2800" dirty="0" smtClean="0">
                <a:latin typeface="Liberation Serif" panose="02020603050405020304" pitchFamily="18" charset="0"/>
              </a:rPr>
              <a:t>Cold War: bipolar, with Soviet versus West alliances </a:t>
            </a:r>
          </a:p>
          <a:p>
            <a:r>
              <a:rPr lang="en-US" sz="2800" b="1" dirty="0">
                <a:latin typeface="Liberation Serif" panose="02020603050405020304" pitchFamily="18" charset="0"/>
              </a:rPr>
              <a:t>Unilateralism: </a:t>
            </a:r>
            <a:r>
              <a:rPr lang="en-US" sz="2800" dirty="0">
                <a:latin typeface="Liberation Serif" panose="02020603050405020304" pitchFamily="18" charset="0"/>
              </a:rPr>
              <a:t>one country (e.g., United States) in position of dominance, with other countries following its </a:t>
            </a:r>
            <a:r>
              <a:rPr lang="en-US" sz="2800" dirty="0" smtClean="0">
                <a:latin typeface="Liberation Serif" panose="02020603050405020304" pitchFamily="18" charset="0"/>
              </a:rPr>
              <a:t>lead</a:t>
            </a:r>
          </a:p>
          <a:p>
            <a:r>
              <a:rPr lang="en-US" sz="2800" dirty="0" smtClean="0">
                <a:latin typeface="Liberation Serif" panose="02020603050405020304" pitchFamily="18" charset="0"/>
              </a:rPr>
              <a:t>New World Order: Global cooperation to bring discipline to rogue states</a:t>
            </a:r>
          </a:p>
          <a:p>
            <a:pPr lvl="1"/>
            <a:r>
              <a:rPr lang="en-US" sz="2400" dirty="0">
                <a:latin typeface="Liberation Serif" panose="02020603050405020304" pitchFamily="18" charset="0"/>
              </a:rPr>
              <a:t>Return with </a:t>
            </a:r>
            <a:r>
              <a:rPr lang="en-US" sz="2400" dirty="0" smtClean="0">
                <a:latin typeface="Liberation Serif" panose="02020603050405020304" pitchFamily="18" charset="0"/>
              </a:rPr>
              <a:t>to Cold War split with Russian </a:t>
            </a:r>
            <a:r>
              <a:rPr lang="en-US" sz="2400" dirty="0">
                <a:latin typeface="Liberation Serif" panose="02020603050405020304" pitchFamily="18" charset="0"/>
              </a:rPr>
              <a:t>assertiveness</a:t>
            </a:r>
            <a:r>
              <a:rPr lang="en-US" sz="2400" dirty="0" smtClean="0">
                <a:latin typeface="Liberation Serif" panose="02020603050405020304" pitchFamily="18" charset="0"/>
              </a:rPr>
              <a:t>?</a:t>
            </a:r>
          </a:p>
          <a:p>
            <a:pPr lvl="1"/>
            <a:r>
              <a:rPr lang="en-US" sz="2400" dirty="0" smtClean="0">
                <a:latin typeface="Liberation Serif" panose="02020603050405020304" pitchFamily="18" charset="0"/>
              </a:rPr>
              <a:t>Nuclear Weapons can invert the power structure </a:t>
            </a:r>
            <a:r>
              <a:rPr lang="en-US" sz="1800" dirty="0" smtClean="0">
                <a:latin typeface="Liberation Serif" panose="02020603050405020304" pitchFamily="18" charset="0"/>
              </a:rPr>
              <a:t>(e.g.-North Korea scares people more than it would otherwise)</a:t>
            </a:r>
            <a:endParaRPr lang="en-US" sz="1800" dirty="0">
              <a:latin typeface="Liberation Serif" panose="02020603050405020304" pitchFamily="18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Liberation Serif" panose="02020603050405020304" pitchFamily="18" charset="0"/>
            </a:endParaRPr>
          </a:p>
          <a:p>
            <a:endParaRPr lang="en-US" sz="2800" dirty="0" smtClean="0">
              <a:latin typeface="Liberation Serif" panose="02020603050405020304" pitchFamily="18" charset="0"/>
            </a:endParaRPr>
          </a:p>
          <a:p>
            <a:endParaRPr lang="en-US" sz="2800" dirty="0">
              <a:latin typeface="Liberation Serif" panose="02020603050405020304" pitchFamily="18" charset="0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2400" dirty="0">
              <a:latin typeface="Liberation Serif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latin typeface="Liberation Serif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738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2059"/>
            <a:ext cx="8610600" cy="4495800"/>
          </a:xfrm>
        </p:spPr>
        <p:txBody>
          <a:bodyPr/>
          <a:lstStyle/>
          <a:p>
            <a:r>
              <a:rPr lang="en-US" sz="2800" b="1" dirty="0">
                <a:latin typeface="Liberation Serif" panose="02020603050405020304" pitchFamily="18" charset="0"/>
              </a:rPr>
              <a:t>Supranational </a:t>
            </a:r>
            <a:r>
              <a:rPr lang="en-US" sz="2800" b="1" dirty="0" smtClean="0">
                <a:latin typeface="Liberation Serif" panose="02020603050405020304" pitchFamily="18" charset="0"/>
              </a:rPr>
              <a:t>organization: </a:t>
            </a:r>
            <a:r>
              <a:rPr lang="en-US" sz="2800" dirty="0" smtClean="0">
                <a:latin typeface="Liberation Serif" panose="02020603050405020304" pitchFamily="18" charset="0"/>
              </a:rPr>
              <a:t>three </a:t>
            </a:r>
            <a:r>
              <a:rPr lang="en-US" sz="2800" dirty="0">
                <a:latin typeface="Liberation Serif" panose="02020603050405020304" pitchFamily="18" charset="0"/>
              </a:rPr>
              <a:t>or more states that forge an association and form an administrative structure for mutual benefit and in pursuit of shared </a:t>
            </a:r>
            <a:r>
              <a:rPr lang="en-US" sz="2800" dirty="0" smtClean="0">
                <a:latin typeface="Liberation Serif" panose="02020603050405020304" pitchFamily="18" charset="0"/>
              </a:rPr>
              <a:t>goals</a:t>
            </a:r>
          </a:p>
          <a:p>
            <a:pPr lvl="1"/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Key Question: </a:t>
            </a:r>
            <a:r>
              <a:rPr lang="en-US" sz="28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What Are Supranational Organizations and What Are Their Implications </a:t>
            </a: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for the </a:t>
            </a:r>
            <a:r>
              <a:rPr lang="en-US" sz="28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State?</a:t>
            </a:r>
            <a:endParaRPr lang="en-US" sz="16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4161877"/>
            <a:ext cx="2590800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14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Figure </a:t>
            </a:r>
            <a:r>
              <a:rPr lang="en-US" sz="14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8.21 </a:t>
            </a:r>
            <a:endParaRPr lang="en-US" sz="1400" b="1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4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Select Supranational Organizations. </a:t>
            </a:r>
            <a:r>
              <a:rPr lang="en-US" sz="1400" i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Data from: </a:t>
            </a:r>
            <a:r>
              <a:rPr lang="en-US" sz="1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Crawford, Jo-Ann and Roberto V. </a:t>
            </a:r>
            <a:r>
              <a:rPr lang="en-US" sz="1400" dirty="0" err="1">
                <a:latin typeface="Liberation Serif" panose="02020603050405020304" pitchFamily="18" charset="0"/>
                <a:cs typeface="Liberation Serif" panose="02020603050405020304" pitchFamily="18" charset="0"/>
              </a:rPr>
              <a:t>Fiorentino</a:t>
            </a:r>
            <a:r>
              <a:rPr lang="en-US" sz="1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, “Changing Landscape of Regional Trade Agreements,”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World Trade Organization. http://www.wto.org/english/res_e/booksp_e/discussion_papers8_e.pdf.</a:t>
            </a:r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7" y="2418453"/>
            <a:ext cx="5932583" cy="4194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1773936"/>
            <a:ext cx="8577072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6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Liberation Serif" panose="02020603050405020304" pitchFamily="18" charset="0"/>
              </a:rPr>
              <a:t>History of Global </a:t>
            </a:r>
            <a:r>
              <a:rPr lang="en-US" b="1" dirty="0" err="1" smtClean="0">
                <a:latin typeface="Liberation Serif" panose="02020603050405020304" pitchFamily="18" charset="0"/>
              </a:rPr>
              <a:t>Supranationalism</a:t>
            </a:r>
            <a:endParaRPr lang="en-US" b="1" dirty="0" smtClean="0">
              <a:latin typeface="Liberation Serif" panose="02020603050405020304" pitchFamily="18" charset="0"/>
            </a:endParaRPr>
          </a:p>
          <a:p>
            <a:pPr lvl="1">
              <a:buFont typeface="Arial"/>
              <a:buChar char="•"/>
            </a:pPr>
            <a:r>
              <a:rPr lang="en-US" sz="2700" dirty="0" smtClean="0">
                <a:latin typeface="Liberation Serif" panose="02020603050405020304" pitchFamily="18" charset="0"/>
              </a:rPr>
              <a:t>Started with League of Nations in 1919</a:t>
            </a:r>
          </a:p>
          <a:p>
            <a:pPr lvl="1">
              <a:buFont typeface="Arial"/>
              <a:buChar char="•"/>
            </a:pPr>
            <a:r>
              <a:rPr lang="en-US" sz="2700" dirty="0" smtClean="0">
                <a:latin typeface="Liberation Serif" panose="02020603050405020304" pitchFamily="18" charset="0"/>
              </a:rPr>
              <a:t>United </a:t>
            </a:r>
            <a:r>
              <a:rPr lang="en-US" sz="2700" dirty="0">
                <a:latin typeface="Liberation Serif" panose="02020603050405020304" pitchFamily="18" charset="0"/>
              </a:rPr>
              <a:t>Nations (UN), FAO, WTO, UNESCO</a:t>
            </a:r>
          </a:p>
          <a:p>
            <a:pPr marL="0" indent="0">
              <a:buNone/>
            </a:pPr>
            <a:r>
              <a:rPr lang="en-US" b="1" dirty="0">
                <a:latin typeface="Liberation Serif" panose="02020603050405020304" pitchFamily="18" charset="0"/>
              </a:rPr>
              <a:t>Regional Supranational Organizations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Liberation Serif" panose="02020603050405020304" pitchFamily="18" charset="0"/>
              </a:rPr>
              <a:t>Benelux, Marshall </a:t>
            </a:r>
            <a:r>
              <a:rPr lang="en-US" dirty="0" smtClean="0">
                <a:latin typeface="Liberation Serif" panose="02020603050405020304" pitchFamily="18" charset="0"/>
              </a:rPr>
              <a:t>Plan, EC, then EU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6629401" y="4334232"/>
            <a:ext cx="25145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FontTx/>
              <a:buNone/>
            </a:pPr>
            <a:r>
              <a:rPr lang="en-US" sz="14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Figure </a:t>
            </a:r>
            <a:r>
              <a:rPr lang="en-US" sz="14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8.22</a:t>
            </a:r>
            <a:endParaRPr lang="en-US" sz="1400" b="1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lvl="1" indent="0">
              <a:buFontTx/>
              <a:buNone/>
            </a:pPr>
            <a:r>
              <a:rPr lang="en-US" sz="14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Member States of the United Nations. </a:t>
            </a:r>
            <a:r>
              <a:rPr lang="en-US" sz="1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This map shows charter members, members after 1945 (with dates of entry), and nonmembers of the United Nations. </a:t>
            </a:r>
            <a:r>
              <a:rPr lang="en-US" sz="1400" i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Data from: </a:t>
            </a:r>
            <a:r>
              <a:rPr lang="en-US" sz="1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the United Nations</a:t>
            </a:r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4" y="2936661"/>
            <a:ext cx="6400800" cy="344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5486400" cy="762000"/>
          </a:xfrm>
        </p:spPr>
        <p:txBody>
          <a:bodyPr/>
          <a:lstStyle/>
          <a:p>
            <a:pPr algn="l"/>
            <a:r>
              <a:rPr lang="en-US" sz="32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European</a:t>
            </a:r>
            <a:r>
              <a:rPr lang="en-US" sz="32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en-US" sz="32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Union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5334000" cy="4343400"/>
          </a:xfrm>
        </p:spPr>
        <p:txBody>
          <a:bodyPr/>
          <a:lstStyle/>
          <a:p>
            <a:r>
              <a:rPr lang="en-US" sz="2800" dirty="0">
                <a:latin typeface="Liberation Serif" panose="02020603050405020304" pitchFamily="18" charset="0"/>
              </a:rPr>
              <a:t>After </a:t>
            </a:r>
            <a:r>
              <a:rPr lang="en-US" sz="2800" dirty="0" smtClean="0">
                <a:latin typeface="Liberation Serif" panose="02020603050405020304" pitchFamily="18" charset="0"/>
              </a:rPr>
              <a:t>Marshall </a:t>
            </a:r>
            <a:r>
              <a:rPr lang="en-US" sz="2800" dirty="0">
                <a:latin typeface="Liberation Serif" panose="02020603050405020304" pitchFamily="18" charset="0"/>
              </a:rPr>
              <a:t>Plan, the Organization for European </a:t>
            </a:r>
            <a:r>
              <a:rPr lang="en-US" sz="2800" dirty="0" smtClean="0">
                <a:latin typeface="Liberation Serif" panose="02020603050405020304" pitchFamily="18" charset="0"/>
              </a:rPr>
              <a:t>Economic Cooperation </a:t>
            </a:r>
            <a:r>
              <a:rPr lang="en-US" sz="2800" dirty="0">
                <a:latin typeface="Liberation Serif" panose="02020603050405020304" pitchFamily="18" charset="0"/>
              </a:rPr>
              <a:t>(OEEC</a:t>
            </a:r>
            <a:r>
              <a:rPr lang="en-US" sz="2800" dirty="0" smtClean="0">
                <a:latin typeface="Liberation Serif" panose="02020603050405020304" pitchFamily="18" charset="0"/>
              </a:rPr>
              <a:t>) formed.</a:t>
            </a:r>
            <a:endParaRPr lang="en-US" sz="2800" dirty="0">
              <a:latin typeface="Liberation Serif" panose="02020603050405020304" pitchFamily="18" charset="0"/>
            </a:endParaRPr>
          </a:p>
          <a:p>
            <a:r>
              <a:rPr lang="en-US" sz="2800" dirty="0">
                <a:latin typeface="Liberation Serif" panose="02020603050405020304" pitchFamily="18" charset="0"/>
              </a:rPr>
              <a:t>EU </a:t>
            </a:r>
            <a:r>
              <a:rPr lang="en-US" sz="2800" dirty="0" smtClean="0">
                <a:latin typeface="Liberation Serif" panose="02020603050405020304" pitchFamily="18" charset="0"/>
              </a:rPr>
              <a:t>formed </a:t>
            </a:r>
            <a:r>
              <a:rPr lang="en-US" sz="2800" dirty="0">
                <a:latin typeface="Liberation Serif" panose="02020603050405020304" pitchFamily="18" charset="0"/>
              </a:rPr>
              <a:t>in </a:t>
            </a:r>
            <a:r>
              <a:rPr lang="en-US" sz="2800" dirty="0" smtClean="0">
                <a:latin typeface="Liberation Serif" panose="02020603050405020304" pitchFamily="18" charset="0"/>
              </a:rPr>
              <a:t>1993.</a:t>
            </a:r>
            <a:endParaRPr lang="en-US" sz="2800" dirty="0">
              <a:latin typeface="Liberation Serif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latin typeface="Liberation Serif" panose="02020603050405020304" pitchFamily="18" charset="0"/>
              </a:rPr>
              <a:t>Not </a:t>
            </a:r>
            <a:r>
              <a:rPr lang="en-US" sz="2800" dirty="0">
                <a:latin typeface="Liberation Serif" panose="02020603050405020304" pitchFamily="18" charset="0"/>
              </a:rPr>
              <a:t>all EU member states are currently a part of the euro-zone, but the euro has emerged as a significant global currency.</a:t>
            </a:r>
          </a:p>
          <a:p>
            <a:pPr lvl="1">
              <a:buFontTx/>
              <a:buNone/>
            </a:pPr>
            <a:endParaRPr lang="en-US" b="1" dirty="0">
              <a:latin typeface="Liberation Serif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84903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Figure </a:t>
            </a:r>
            <a:r>
              <a:rPr lang="en-US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8.25, Cortina</a:t>
            </a:r>
            <a:r>
              <a:rPr lang="en-US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, Italy. </a:t>
            </a:r>
            <a:r>
              <a:rPr lang="en-US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A market in northern Italy advertises the price of fruit in euros.© Alexander B. Murphy</a:t>
            </a:r>
            <a:r>
              <a:rPr lang="en-US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27" y="153035"/>
            <a:ext cx="3279648" cy="5425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3429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Economics associations: NAFTA, CIS, etc.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European Union: “taken on a life of its own”</a:t>
            </a:r>
          </a:p>
          <a:p>
            <a:pPr>
              <a:buFont typeface="Arial"/>
              <a:buChar char="•"/>
            </a:pPr>
            <a:r>
              <a:rPr lang="en-US" sz="2800" b="1" dirty="0" err="1" smtClean="0">
                <a:latin typeface="Liberation Serif" panose="02020603050405020304" pitchFamily="18" charset="0"/>
              </a:rPr>
              <a:t>Deterritorialization</a:t>
            </a:r>
            <a:r>
              <a:rPr lang="en-US" sz="2800" b="1" dirty="0">
                <a:latin typeface="Liberation Serif" panose="02020603050405020304" pitchFamily="18" charset="0"/>
              </a:rPr>
              <a:t>: </a:t>
            </a:r>
            <a:r>
              <a:rPr lang="en-US" sz="2800" dirty="0" smtClean="0">
                <a:latin typeface="Liberation Serif" panose="02020603050405020304" pitchFamily="18" charset="0"/>
              </a:rPr>
              <a:t>globalization</a:t>
            </a:r>
            <a:r>
              <a:rPr lang="en-US" sz="2800" dirty="0">
                <a:latin typeface="Liberation Serif" panose="02020603050405020304" pitchFamily="18" charset="0"/>
              </a:rPr>
              <a:t>, networked communities, </a:t>
            </a:r>
            <a:r>
              <a:rPr lang="en-US" sz="2800" dirty="0" smtClean="0">
                <a:latin typeface="Liberation Serif" panose="02020603050405020304" pitchFamily="18" charset="0"/>
              </a:rPr>
              <a:t>etc. undermine </a:t>
            </a:r>
            <a:r>
              <a:rPr lang="en-US" sz="2800" dirty="0">
                <a:latin typeface="Liberation Serif" panose="02020603050405020304" pitchFamily="18" charset="0"/>
              </a:rPr>
              <a:t>the state’s traditional territorial authority</a:t>
            </a:r>
          </a:p>
          <a:p>
            <a:pPr>
              <a:buFont typeface="Arial"/>
              <a:buChar char="•"/>
            </a:pPr>
            <a:r>
              <a:rPr lang="en-US" sz="2800" b="1" dirty="0" err="1" smtClean="0">
                <a:latin typeface="Liberation Serif" panose="02020603050405020304" pitchFamily="18" charset="0"/>
              </a:rPr>
              <a:t>Reterritorialization</a:t>
            </a:r>
            <a:r>
              <a:rPr lang="en-US" sz="2800" b="1" dirty="0">
                <a:latin typeface="Liberation Serif" panose="02020603050405020304" pitchFamily="18" charset="0"/>
              </a:rPr>
              <a:t>: </a:t>
            </a:r>
            <a:r>
              <a:rPr lang="en-US" sz="2800" dirty="0">
                <a:latin typeface="Liberation Serif" panose="02020603050405020304" pitchFamily="18" charset="0"/>
              </a:rPr>
              <a:t>the state is </a:t>
            </a:r>
            <a:r>
              <a:rPr lang="en-US" sz="2800" dirty="0" smtClean="0">
                <a:latin typeface="Liberation Serif" panose="02020603050405020304" pitchFamily="18" charset="0"/>
              </a:rPr>
              <a:t>moving to </a:t>
            </a:r>
            <a:r>
              <a:rPr lang="en-US" sz="2800" dirty="0">
                <a:latin typeface="Liberation Serif" panose="02020603050405020304" pitchFamily="18" charset="0"/>
              </a:rPr>
              <a:t>solidify control over its territory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10600" cy="990600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How Does </a:t>
            </a:r>
            <a:r>
              <a:rPr lang="en-US" sz="3200" b="1" dirty="0" err="1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Supranationalism</a:t>
            </a:r>
            <a:r>
              <a:rPr lang="en-US" sz="32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 Affect the State?</a:t>
            </a:r>
            <a:endParaRPr lang="en-US" sz="3200" b="1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Geography Education: </a:t>
            </a:r>
          </a:p>
          <a:p>
            <a:pPr lvl="1"/>
            <a:r>
              <a:rPr lang="en-US" dirty="0" smtClean="0">
                <a:hlinkClick r:id="rId2"/>
              </a:rPr>
              <a:t>Political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Devolution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Conflict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Gerrymandering</a:t>
            </a:r>
            <a:r>
              <a:rPr lang="en-US" dirty="0" smtClean="0"/>
              <a:t>, </a:t>
            </a:r>
            <a:r>
              <a:rPr lang="en-US" dirty="0" err="1" smtClean="0">
                <a:hlinkClick r:id="rId6"/>
              </a:rPr>
              <a:t>Supranationalism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Borders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Geopolitics</a:t>
            </a:r>
            <a:r>
              <a:rPr lang="en-US" dirty="0" smtClean="0"/>
              <a:t>, </a:t>
            </a:r>
            <a:r>
              <a:rPr lang="en-US" dirty="0" smtClean="0">
                <a:hlinkClick r:id="rId9"/>
              </a:rPr>
              <a:t>Territoriality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smtClean="0"/>
              <a:t>Copyright © 2015 John Wiley &amp; Sons, Inc. All rights reserved. 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967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381000"/>
            <a:ext cx="8625840" cy="60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Liberation Serif" panose="02020603050405020304" pitchFamily="18" charset="0"/>
              </a:rPr>
              <a:t>Political geography </a:t>
            </a:r>
            <a:r>
              <a:rPr lang="en-US" sz="2800" dirty="0">
                <a:latin typeface="Liberation Serif" panose="02020603050405020304" pitchFamily="18" charset="0"/>
              </a:rPr>
              <a:t>is the study of the </a:t>
            </a:r>
            <a:r>
              <a:rPr lang="en-US" sz="2800" dirty="0" smtClean="0">
                <a:latin typeface="Liberation Serif" panose="02020603050405020304" pitchFamily="18" charset="0"/>
              </a:rPr>
              <a:t>political organization </a:t>
            </a:r>
            <a:r>
              <a:rPr lang="en-US" sz="2800" dirty="0">
                <a:latin typeface="Liberation Serif" panose="02020603050405020304" pitchFamily="18" charset="0"/>
              </a:rPr>
              <a:t>of the </a:t>
            </a:r>
            <a:r>
              <a:rPr lang="en-US" sz="2800" dirty="0" smtClean="0">
                <a:latin typeface="Liberation Serif" panose="02020603050405020304" pitchFamily="18" charset="0"/>
              </a:rPr>
              <a:t>world.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Liberation Serif" panose="02020603050405020304" pitchFamily="18" charset="0"/>
              </a:rPr>
              <a:t>A </a:t>
            </a:r>
            <a:r>
              <a:rPr lang="en-US" sz="2800" b="1" dirty="0">
                <a:latin typeface="Liberation Serif" panose="02020603050405020304" pitchFamily="18" charset="0"/>
              </a:rPr>
              <a:t>state </a:t>
            </a:r>
            <a:r>
              <a:rPr lang="en-US" sz="2800" dirty="0">
                <a:latin typeface="Liberation Serif" panose="02020603050405020304" pitchFamily="18" charset="0"/>
              </a:rPr>
              <a:t>is</a:t>
            </a:r>
            <a:r>
              <a:rPr lang="en-US" sz="2800" dirty="0" smtClean="0">
                <a:latin typeface="Liberation Serif" panose="02020603050405020304" pitchFamily="18" charset="0"/>
              </a:rPr>
              <a:t> a politically organized </a:t>
            </a:r>
            <a:r>
              <a:rPr lang="en-US" sz="2800" dirty="0">
                <a:latin typeface="Liberation Serif" panose="02020603050405020304" pitchFamily="18" charset="0"/>
              </a:rPr>
              <a:t>territory with a permanent </a:t>
            </a:r>
            <a:r>
              <a:rPr lang="en-US" sz="2800" dirty="0" smtClean="0">
                <a:latin typeface="Liberation Serif" panose="02020603050405020304" pitchFamily="18" charset="0"/>
              </a:rPr>
              <a:t>population, a defined </a:t>
            </a:r>
            <a:r>
              <a:rPr lang="en-US" sz="2800" dirty="0">
                <a:latin typeface="Liberation Serif" panose="02020603050405020304" pitchFamily="18" charset="0"/>
              </a:rPr>
              <a:t>territory, and a government</a:t>
            </a:r>
            <a:r>
              <a:rPr lang="en-US" sz="2800" dirty="0" smtClean="0">
                <a:latin typeface="Liberation Serif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Liberation Serif" panose="02020603050405020304" pitchFamily="18" charset="0"/>
              </a:rPr>
              <a:t>Modern </a:t>
            </a:r>
            <a:r>
              <a:rPr lang="en-US" sz="2800" dirty="0">
                <a:latin typeface="Liberation Serif" panose="02020603050405020304" pitchFamily="18" charset="0"/>
              </a:rPr>
              <a:t>concept of </a:t>
            </a:r>
            <a:r>
              <a:rPr lang="en-US" sz="2800" b="1" dirty="0">
                <a:latin typeface="Liberation Serif" panose="02020603050405020304" pitchFamily="18" charset="0"/>
              </a:rPr>
              <a:t>territory </a:t>
            </a:r>
            <a:r>
              <a:rPr lang="en-US" sz="2800" dirty="0">
                <a:latin typeface="Liberation Serif" panose="02020603050405020304" pitchFamily="18" charset="0"/>
              </a:rPr>
              <a:t>arose in early </a:t>
            </a:r>
            <a:r>
              <a:rPr lang="en-US" sz="2800" dirty="0" smtClean="0">
                <a:latin typeface="Liberation Serif" panose="02020603050405020304" pitchFamily="18" charset="0"/>
              </a:rPr>
              <a:t>modern Europe </a:t>
            </a:r>
            <a:r>
              <a:rPr lang="en-US" sz="2800" dirty="0">
                <a:latin typeface="Liberation Serif" panose="02020603050405020304" pitchFamily="18" charset="0"/>
              </a:rPr>
              <a:t>as a system of political units </a:t>
            </a:r>
            <a:r>
              <a:rPr lang="en-US" sz="2800" dirty="0" smtClean="0">
                <a:latin typeface="Liberation Serif" panose="02020603050405020304" pitchFamily="18" charset="0"/>
              </a:rPr>
              <a:t>emerged with distinct </a:t>
            </a:r>
            <a:r>
              <a:rPr lang="en-US" sz="2800" dirty="0">
                <a:latin typeface="Liberation Serif" panose="02020603050405020304" pitchFamily="18" charset="0"/>
              </a:rPr>
              <a:t>boundaries </a:t>
            </a:r>
            <a:r>
              <a:rPr lang="en-US" sz="2800" dirty="0" smtClean="0">
                <a:latin typeface="Liberation Serif" panose="02020603050405020304" pitchFamily="18" charset="0"/>
              </a:rPr>
              <a:t>and independent governments.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Liberation Serif" panose="02020603050405020304" pitchFamily="18" charset="0"/>
              </a:rPr>
              <a:t>This process is called </a:t>
            </a:r>
            <a:r>
              <a:rPr lang="en-US" sz="2800" b="1" dirty="0" smtClean="0">
                <a:latin typeface="Liberation Serif" panose="02020603050405020304" pitchFamily="18" charset="0"/>
              </a:rPr>
              <a:t>territoriality</a:t>
            </a:r>
            <a:r>
              <a:rPr lang="en-US" sz="2800" dirty="0" smtClean="0">
                <a:latin typeface="Liberation Serif" panose="02020603050405020304" pitchFamily="18" charset="0"/>
              </a:rPr>
              <a:t>.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51472"/>
            <a:ext cx="853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Key Question: </a:t>
            </a:r>
            <a:r>
              <a:rPr lang="en-US" sz="32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How Is Space Politically Organized into States and Nations?</a:t>
            </a:r>
            <a:endParaRPr lang="en-US" sz="16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Liberation Serif" panose="02020603050405020304" pitchFamily="18" charset="0"/>
              </a:rPr>
              <a:t>Sovereignty</a:t>
            </a:r>
            <a:r>
              <a:rPr lang="en-US" sz="2800" dirty="0" smtClean="0">
                <a:latin typeface="Liberation Serif" panose="02020603050405020304" pitchFamily="18" charset="0"/>
              </a:rPr>
              <a:t>: a recognized right to control a territory both politically and militarily.</a:t>
            </a:r>
          </a:p>
          <a:p>
            <a:pPr eaLnBrk="1" hangingPunct="1"/>
            <a:r>
              <a:rPr lang="en-US" sz="2800" dirty="0" smtClean="0">
                <a:latin typeface="Liberation Serif" panose="02020603050405020304" pitchFamily="18" charset="0"/>
              </a:rPr>
              <a:t>Under international law, states are sovereign, and they have the right to defend their </a:t>
            </a:r>
            <a:r>
              <a:rPr lang="en-US" sz="2800" b="1" dirty="0" smtClean="0">
                <a:latin typeface="Liberation Serif" panose="02020603050405020304" pitchFamily="18" charset="0"/>
              </a:rPr>
              <a:t>territorial integrity </a:t>
            </a:r>
            <a:r>
              <a:rPr lang="en-US" sz="2800" dirty="0" smtClean="0">
                <a:latin typeface="Liberation Serif" panose="02020603050405020304" pitchFamily="18" charset="0"/>
              </a:rPr>
              <a:t>against incursion from other states.</a:t>
            </a:r>
            <a:endParaRPr lang="en-US" sz="2800" b="1" dirty="0" smtClean="0">
              <a:latin typeface="Liberation Serif" panose="02020603050405020304" pitchFamily="18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315200" cy="4294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6477000" cy="731838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The Modern State Idea</a:t>
            </a:r>
          </a:p>
        </p:txBody>
      </p:sp>
      <p:sp>
        <p:nvSpPr>
          <p:cNvPr id="25602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687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Liberation Serif" panose="02020603050405020304" pitchFamily="18" charset="0"/>
              </a:rPr>
              <a:t>Idea of the state appeared in various forms across world regions 400 or 500 years ago</a:t>
            </a:r>
          </a:p>
          <a:p>
            <a:pPr eaLnBrk="1" hangingPunct="1"/>
            <a:r>
              <a:rPr lang="en-US" sz="2800" dirty="0" smtClean="0">
                <a:latin typeface="Liberation Serif" panose="02020603050405020304" pitchFamily="18" charset="0"/>
              </a:rPr>
              <a:t>The European state idea most influenced the development of the modern state system</a:t>
            </a:r>
          </a:p>
          <a:p>
            <a:pPr eaLnBrk="1" hangingPunct="1"/>
            <a:r>
              <a:rPr lang="en-US" sz="2800" dirty="0" smtClean="0">
                <a:latin typeface="Liberation Serif" panose="02020603050405020304" pitchFamily="18" charset="0"/>
              </a:rPr>
              <a:t>Emerging political state was accompanied by </a:t>
            </a:r>
            <a:r>
              <a:rPr lang="en-US" sz="2800" b="1" dirty="0" smtClean="0">
                <a:latin typeface="Liberation Serif" panose="02020603050405020304" pitchFamily="18" charset="0"/>
              </a:rPr>
              <a:t>mercantilism</a:t>
            </a:r>
            <a:r>
              <a:rPr lang="en-US" sz="2800" dirty="0" smtClean="0">
                <a:latin typeface="Liberation Serif" panose="02020603050405020304" pitchFamily="18" charset="0"/>
              </a:rPr>
              <a:t>, which led to the accumulation of wealth through plunder, colonization, and the protection of home industries and foreign markets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6477000" cy="731838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The Modern State Idea</a:t>
            </a:r>
          </a:p>
        </p:txBody>
      </p:sp>
      <p:sp>
        <p:nvSpPr>
          <p:cNvPr id="25602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Liberation Serif" panose="02020603050405020304" pitchFamily="18" charset="0"/>
              </a:rPr>
              <a:t>The </a:t>
            </a:r>
            <a:r>
              <a:rPr lang="en-US" sz="2800" b="1" dirty="0">
                <a:latin typeface="Liberation Serif" panose="02020603050405020304" pitchFamily="18" charset="0"/>
              </a:rPr>
              <a:t>Peace of Westphalia</a:t>
            </a:r>
            <a:r>
              <a:rPr lang="en-US" sz="2800" dirty="0">
                <a:latin typeface="Liberation Serif" panose="02020603050405020304" pitchFamily="18" charset="0"/>
              </a:rPr>
              <a:t>, negotiated in 1648, marks the beginning of the modern state </a:t>
            </a:r>
            <a:r>
              <a:rPr lang="en-US" sz="2800" dirty="0" smtClean="0">
                <a:latin typeface="Liberation Serif" panose="02020603050405020304" pitchFamily="18" charset="0"/>
              </a:rPr>
              <a:t>system.</a:t>
            </a:r>
            <a:endParaRPr lang="en-US" sz="2800" dirty="0">
              <a:latin typeface="Liberation Serif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Liberation Serif" panose="02020603050405020304" pitchFamily="18" charset="0"/>
              </a:rPr>
              <a:t>In the </a:t>
            </a:r>
            <a:r>
              <a:rPr lang="en-US" sz="2800" dirty="0" err="1">
                <a:latin typeface="Liberation Serif" panose="02020603050405020304" pitchFamily="18" charset="0"/>
              </a:rPr>
              <a:t>Westphalian</a:t>
            </a:r>
            <a:r>
              <a:rPr lang="en-US" sz="2800" dirty="0">
                <a:latin typeface="Liberation Serif" panose="02020603050405020304" pitchFamily="18" charset="0"/>
              </a:rPr>
              <a:t> system it became the </a:t>
            </a:r>
            <a:r>
              <a:rPr lang="en-US" sz="2800" i="1" dirty="0">
                <a:latin typeface="Liberation Serif" panose="02020603050405020304" pitchFamily="18" charset="0"/>
              </a:rPr>
              <a:t>territory </a:t>
            </a:r>
            <a:r>
              <a:rPr lang="en-US" sz="2800" dirty="0">
                <a:latin typeface="Liberation Serif" panose="02020603050405020304" pitchFamily="18" charset="0"/>
              </a:rPr>
              <a:t>that defined the </a:t>
            </a:r>
            <a:r>
              <a:rPr lang="en-US" sz="2800" i="1" dirty="0" smtClean="0">
                <a:latin typeface="Liberation Serif" panose="02020603050405020304" pitchFamily="18" charset="0"/>
              </a:rPr>
              <a:t>society.</a:t>
            </a:r>
            <a:endParaRPr lang="en-US" sz="2800" i="1" dirty="0">
              <a:latin typeface="Liberation Serif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Liberation Serif" panose="02020603050405020304" pitchFamily="18" charset="0"/>
              </a:rPr>
              <a:t>Territory is treated as a fixed element of political identification, and states define exclusive, </a:t>
            </a:r>
            <a:r>
              <a:rPr lang="en-US" sz="2800" dirty="0" err="1">
                <a:latin typeface="Liberation Serif" panose="02020603050405020304" pitchFamily="18" charset="0"/>
              </a:rPr>
              <a:t>nonoverlapping</a:t>
            </a:r>
            <a:r>
              <a:rPr lang="en-US" sz="2800" dirty="0">
                <a:latin typeface="Liberation Serif" panose="02020603050405020304" pitchFamily="18" charset="0"/>
              </a:rPr>
              <a:t> territories.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843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420A318-5F3A-479B-ADF4-94690F8E708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F1658C15-6BC8-4F17-A42B-11059DEA204C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518BB1C-DFB0-42DA-9F07-EE8632749BC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1220A5A-2145-4C33-9AE5-408F97F9F305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E87598C9-9FF6-4184-9AE1-9C158692B993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28A8A66-0391-489F-BD63-E0B989F78D9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2930</Words>
  <Application>Microsoft Office PowerPoint</Application>
  <PresentationFormat>On-screen Show (4:3)</PresentationFormat>
  <Paragraphs>272</Paragraphs>
  <Slides>43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Liberation Serif</vt:lpstr>
      <vt:lpstr>Verdana</vt:lpstr>
      <vt:lpstr>Office Theme</vt:lpstr>
      <vt:lpstr>PowerPoint Presentation</vt:lpstr>
      <vt:lpstr>Chapter 8:  Political Geography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Modern State Idea</vt:lpstr>
      <vt:lpstr>The Modern State Idea</vt:lpstr>
      <vt:lpstr>Nations</vt:lpstr>
      <vt:lpstr>Nation-State</vt:lpstr>
      <vt:lpstr>Nation-State</vt:lpstr>
      <vt:lpstr>Multistate Nations, Multinational States, and Stateless Nations</vt:lpstr>
      <vt:lpstr>PowerPoint Presentation</vt:lpstr>
      <vt:lpstr>European Colonialism and the Diffusion of the Nation-State Model</vt:lpstr>
      <vt:lpstr>PowerPoint Presentation</vt:lpstr>
      <vt:lpstr>Construction of the Capitalist World Economy</vt:lpstr>
      <vt:lpstr>Construction of the Capitalist World Economy</vt:lpstr>
      <vt:lpstr>World Systems Theory</vt:lpstr>
      <vt:lpstr>World Systems Theory</vt:lpstr>
      <vt:lpstr>World Systems Theory</vt:lpstr>
      <vt:lpstr>Construction of the Capitalist World Economy</vt:lpstr>
      <vt:lpstr>PowerPoint Presentation</vt:lpstr>
      <vt:lpstr>PowerPoint Presentation</vt:lpstr>
      <vt:lpstr>PowerPoint Presentation</vt:lpstr>
      <vt:lpstr>Form of Government</vt:lpstr>
      <vt:lpstr>Devolution</vt:lpstr>
      <vt:lpstr>Electoral Geography</vt:lpstr>
      <vt:lpstr>PowerPoint Presentation</vt:lpstr>
      <vt:lpstr>Key Question: How Are Boundaries Established, and Why Do Boundary Disputes Occur?</vt:lpstr>
      <vt:lpstr>Establishing Boundaries</vt:lpstr>
      <vt:lpstr>Boundary Disputes</vt:lpstr>
      <vt:lpstr>Types of Boundaries</vt:lpstr>
      <vt:lpstr>PowerPoint Presentation</vt:lpstr>
      <vt:lpstr>Key Question: How Does the Study of Geopolitics Help Us Understand the World?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European Union </vt:lpstr>
      <vt:lpstr>How Does Supranationalism Affect the State?</vt:lpstr>
      <vt:lpstr>Additional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Population</dc:title>
  <dc:creator>Carolyn Coulter</dc:creator>
  <cp:lastModifiedBy>Anuj Garawal</cp:lastModifiedBy>
  <cp:revision>289</cp:revision>
  <dcterms:created xsi:type="dcterms:W3CDTF">2012-02-03T21:47:38Z</dcterms:created>
  <dcterms:modified xsi:type="dcterms:W3CDTF">2015-01-23T04:40:03Z</dcterms:modified>
</cp:coreProperties>
</file>