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9"/>
  </p:sldMasterIdLst>
  <p:notesMasterIdLst>
    <p:notesMasterId r:id="rId51"/>
  </p:notesMasterIdLst>
  <p:handoutMasterIdLst>
    <p:handoutMasterId r:id="rId52"/>
  </p:handoutMasterIdLst>
  <p:sldIdLst>
    <p:sldId id="383" r:id="rId10"/>
    <p:sldId id="257" r:id="rId11"/>
    <p:sldId id="375" r:id="rId12"/>
    <p:sldId id="263" r:id="rId13"/>
    <p:sldId id="288" r:id="rId14"/>
    <p:sldId id="264" r:id="rId15"/>
    <p:sldId id="275" r:id="rId16"/>
    <p:sldId id="376" r:id="rId17"/>
    <p:sldId id="276" r:id="rId18"/>
    <p:sldId id="277" r:id="rId19"/>
    <p:sldId id="278" r:id="rId20"/>
    <p:sldId id="280" r:id="rId21"/>
    <p:sldId id="282" r:id="rId22"/>
    <p:sldId id="341" r:id="rId23"/>
    <p:sldId id="342" r:id="rId24"/>
    <p:sldId id="343" r:id="rId25"/>
    <p:sldId id="344" r:id="rId26"/>
    <p:sldId id="345" r:id="rId27"/>
    <p:sldId id="346" r:id="rId28"/>
    <p:sldId id="347" r:id="rId29"/>
    <p:sldId id="348" r:id="rId30"/>
    <p:sldId id="349" r:id="rId31"/>
    <p:sldId id="351" r:id="rId32"/>
    <p:sldId id="352" r:id="rId33"/>
    <p:sldId id="353" r:id="rId34"/>
    <p:sldId id="354" r:id="rId35"/>
    <p:sldId id="355" r:id="rId36"/>
    <p:sldId id="357" r:id="rId37"/>
    <p:sldId id="358" r:id="rId38"/>
    <p:sldId id="359" r:id="rId39"/>
    <p:sldId id="361" r:id="rId40"/>
    <p:sldId id="362" r:id="rId41"/>
    <p:sldId id="363" r:id="rId42"/>
    <p:sldId id="365" r:id="rId43"/>
    <p:sldId id="367" r:id="rId44"/>
    <p:sldId id="368" r:id="rId45"/>
    <p:sldId id="369" r:id="rId46"/>
    <p:sldId id="370" r:id="rId47"/>
    <p:sldId id="371" r:id="rId48"/>
    <p:sldId id="373" r:id="rId49"/>
    <p:sldId id="37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7" clrIdx="1"/>
  <p:cmAuthor id="2" name="Rhode Island College" initials="RIC" lastIdx="6" clrIdx="2"/>
  <p:cmAuthor id="3" name="WileyService" initials="W"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5024" autoAdjust="0"/>
  </p:normalViewPr>
  <p:slideViewPr>
    <p:cSldViewPr>
      <p:cViewPr varScale="1">
        <p:scale>
          <a:sx n="89" d="100"/>
          <a:sy n="89" d="100"/>
        </p:scale>
        <p:origin x="10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4D54D6-322C-AA49-BDAA-751AF8C4418A}" type="datetimeFigureOut">
              <a:rPr lang="en-US" smtClean="0">
                <a:latin typeface="Liberation Serif" panose="02020603050405020304" pitchFamily="18" charset="0"/>
                <a:cs typeface="Liberation Serif" panose="02020603050405020304" pitchFamily="18" charset="0"/>
              </a:rPr>
              <a:pPr/>
              <a:t>1/16/2015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05660-F83B-D84F-9E70-8C7ACED735B4}"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442050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EA372B47-4B56-47BE-8B4D-E8D4CFD972CD}" type="slidenum">
              <a:rPr lang="en-US" smtClean="0"/>
              <a:pPr>
                <a:defRPr/>
              </a:pPr>
              <a:t>‹#›</a:t>
            </a:fld>
            <a:endParaRPr lang="en-US" dirty="0"/>
          </a:p>
        </p:txBody>
      </p:sp>
    </p:spTree>
    <p:extLst>
      <p:ext uri="{BB962C8B-B14F-4D97-AF65-F5344CB8AC3E}">
        <p14:creationId xmlns:p14="http://schemas.microsoft.com/office/powerpoint/2010/main" val="39938586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8C1EF48E-D23A-4E5B-83DB-8207B8DF9E29}" type="slidenum">
              <a:rPr lang="en-US" smtClean="0"/>
              <a:pPr/>
              <a:t>2</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84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B04E43C-9882-424D-BCF7-9EFA2A3B481D}"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862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B2F2D40-7DBE-47A5-A5B8-8064E2DDEFB9}" type="slidenum">
              <a:rPr lang="en-US" smtClean="0"/>
              <a:pPr/>
              <a:t>14</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smtClean="0"/>
              <a:t>Vladislav</a:t>
            </a:r>
            <a:r>
              <a:rPr lang="en-US" sz="1200" dirty="0" smtClean="0"/>
              <a:t> </a:t>
            </a:r>
            <a:r>
              <a:rPr lang="en-US" sz="1200" dirty="0" err="1" smtClean="0"/>
              <a:t>Illich-Svitych</a:t>
            </a:r>
            <a:r>
              <a:rPr lang="en-US" sz="1200" dirty="0" smtClean="0"/>
              <a:t> and </a:t>
            </a:r>
            <a:r>
              <a:rPr lang="en-US" sz="1200" dirty="0" err="1" smtClean="0"/>
              <a:t>Aharon</a:t>
            </a:r>
            <a:r>
              <a:rPr lang="en-US" sz="1200" dirty="0" smtClean="0"/>
              <a:t> </a:t>
            </a:r>
            <a:r>
              <a:rPr lang="en-US" sz="1200" dirty="0" err="1" smtClean="0"/>
              <a:t>Dolgopolsky</a:t>
            </a:r>
            <a:r>
              <a:rPr lang="en-US" sz="1200" dirty="0" smtClean="0"/>
              <a:t>: </a:t>
            </a:r>
            <a:r>
              <a:rPr lang="en-US" sz="1200" b="1" dirty="0" smtClean="0"/>
              <a:t>Nostratic</a:t>
            </a:r>
            <a:r>
              <a:rPr lang="en-US" sz="1200" dirty="0" smtClean="0"/>
              <a:t> language</a:t>
            </a:r>
          </a:p>
          <a:p>
            <a:pPr eaLnBrk="1" hangingPunct="1"/>
            <a:endParaRPr lang="en-US" dirty="0" smtClean="0"/>
          </a:p>
        </p:txBody>
      </p:sp>
    </p:spTree>
    <p:extLst>
      <p:ext uri="{BB962C8B-B14F-4D97-AF65-F5344CB8AC3E}">
        <p14:creationId xmlns:p14="http://schemas.microsoft.com/office/powerpoint/2010/main" val="96428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AE9F59A-2C54-42F7-86C8-F93F5EC49A86}" type="slidenum">
              <a:rPr lang="en-US" smtClean="0"/>
              <a:pPr/>
              <a:t>15</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sz="1200" dirty="0" smtClean="0"/>
              <a:t>German linguist August Schleicher: </a:t>
            </a:r>
            <a:r>
              <a:rPr lang="en-US" sz="1200" b="1" dirty="0" smtClean="0"/>
              <a:t>language divergence, </a:t>
            </a:r>
            <a:endParaRPr lang="en-US" dirty="0" smtClean="0"/>
          </a:p>
        </p:txBody>
      </p:sp>
    </p:spTree>
    <p:extLst>
      <p:ext uri="{BB962C8B-B14F-4D97-AF65-F5344CB8AC3E}">
        <p14:creationId xmlns:p14="http://schemas.microsoft.com/office/powerpoint/2010/main" val="195956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118D419-D166-4816-9B53-DC8AF64B9787}" type="slidenum">
              <a:rPr lang="en-US" smtClean="0"/>
              <a:pPr/>
              <a:t>16</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0998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23681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710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937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z="1000" smtClean="0"/>
          </a:p>
        </p:txBody>
      </p:sp>
      <p:sp>
        <p:nvSpPr>
          <p:cNvPr id="25603" name="Slide Number Placeholder 3"/>
          <p:cNvSpPr>
            <a:spLocks noGrp="1"/>
          </p:cNvSpPr>
          <p:nvPr>
            <p:ph type="sldNum" sz="quarter" idx="5"/>
          </p:nvPr>
        </p:nvSpPr>
        <p:spPr>
          <a:noFill/>
        </p:spPr>
        <p:txBody>
          <a:bodyPr/>
          <a:lstStyle/>
          <a:p>
            <a:fld id="{8CAECC5C-D1A9-4C94-87B9-5A8C8A4E0FDB}" type="slidenum">
              <a:rPr lang="en-US" smtClean="0"/>
              <a:pPr/>
              <a:t>20</a:t>
            </a:fld>
            <a:endParaRPr lang="en-US" smtClean="0"/>
          </a:p>
        </p:txBody>
      </p:sp>
    </p:spTree>
    <p:extLst>
      <p:ext uri="{BB962C8B-B14F-4D97-AF65-F5344CB8AC3E}">
        <p14:creationId xmlns:p14="http://schemas.microsoft.com/office/powerpoint/2010/main" val="1368322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41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D81A3E6-035B-40AC-93DD-221CA1FBD481}" type="slidenum">
              <a:rPr lang="en-US" smtClean="0"/>
              <a:pPr/>
              <a:t>22</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3194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01C06729-3CAB-4006-B144-ABBD1FFAFE2E}"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77908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Slide Number Placeholder 3"/>
          <p:cNvSpPr>
            <a:spLocks noGrp="1"/>
          </p:cNvSpPr>
          <p:nvPr>
            <p:ph type="sldNum" sz="quarter" idx="5"/>
          </p:nvPr>
        </p:nvSpPr>
        <p:spPr>
          <a:noFill/>
        </p:spPr>
        <p:txBody>
          <a:bodyPr/>
          <a:lstStyle/>
          <a:p>
            <a:fld id="{FDC7F2E1-93A8-44AF-9B83-52FF4E2381D1}" type="slidenum">
              <a:rPr lang="en-US" smtClean="0"/>
              <a:pPr/>
              <a:t>23</a:t>
            </a:fld>
            <a:endParaRPr lang="en-US" smtClean="0"/>
          </a:p>
        </p:txBody>
      </p:sp>
    </p:spTree>
    <p:extLst>
      <p:ext uri="{BB962C8B-B14F-4D97-AF65-F5344CB8AC3E}">
        <p14:creationId xmlns:p14="http://schemas.microsoft.com/office/powerpoint/2010/main" val="207172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b="1" dirty="0" smtClean="0"/>
              <a:t>Figure 6.13</a:t>
            </a:r>
          </a:p>
          <a:p>
            <a:r>
              <a:rPr lang="en-US" b="1" dirty="0" smtClean="0"/>
              <a:t>San </a:t>
            </a:r>
            <a:r>
              <a:rPr lang="en-US" b="1" dirty="0" err="1" smtClean="0"/>
              <a:t>Sebastián</a:t>
            </a:r>
            <a:r>
              <a:rPr lang="en-US" b="1" dirty="0" smtClean="0"/>
              <a:t>, Spain. </a:t>
            </a:r>
            <a:r>
              <a:rPr lang="en-US" dirty="0" err="1" smtClean="0"/>
              <a:t>Graffi</a:t>
            </a:r>
            <a:r>
              <a:rPr lang="en-US" dirty="0" smtClean="0"/>
              <a:t> </a:t>
            </a:r>
            <a:r>
              <a:rPr lang="en-US" dirty="0" err="1" smtClean="0"/>
              <a:t>ti</a:t>
            </a:r>
            <a:r>
              <a:rPr lang="en-US" dirty="0" smtClean="0"/>
              <a:t> on the wall of this building uses</a:t>
            </a:r>
          </a:p>
          <a:p>
            <a:r>
              <a:rPr lang="en-US" dirty="0" smtClean="0"/>
              <a:t>the English language, “Freedom for the Basque Country,” to show</a:t>
            </a:r>
          </a:p>
          <a:p>
            <a:r>
              <a:rPr lang="en-US" dirty="0" smtClean="0"/>
              <a:t>support for the Basque separatist movement. © Denise Powell</a:t>
            </a:r>
          </a:p>
        </p:txBody>
      </p:sp>
      <p:sp>
        <p:nvSpPr>
          <p:cNvPr id="33795" name="Slide Number Placeholder 3"/>
          <p:cNvSpPr>
            <a:spLocks noGrp="1"/>
          </p:cNvSpPr>
          <p:nvPr>
            <p:ph type="sldNum" sz="quarter" idx="5"/>
          </p:nvPr>
        </p:nvSpPr>
        <p:spPr>
          <a:noFill/>
        </p:spPr>
        <p:txBody>
          <a:bodyPr/>
          <a:lstStyle/>
          <a:p>
            <a:fld id="{581304AE-AE43-44FE-B228-D89B9AB07051}" type="slidenum">
              <a:rPr lang="en-US" smtClean="0"/>
              <a:pPr/>
              <a:t>24</a:t>
            </a:fld>
            <a:endParaRPr lang="en-US" smtClean="0"/>
          </a:p>
        </p:txBody>
      </p:sp>
    </p:spTree>
    <p:extLst>
      <p:ext uri="{BB962C8B-B14F-4D97-AF65-F5344CB8AC3E}">
        <p14:creationId xmlns:p14="http://schemas.microsoft.com/office/powerpoint/2010/main" val="180241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2232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812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5659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BC9715C0-0873-4235-9FC7-8EFA90CB0710}" type="slidenum">
              <a:rPr lang="en-US" smtClean="0"/>
              <a:pPr/>
              <a:t>28</a:t>
            </a:fld>
            <a:endParaRPr lang="en-US" smtClean="0"/>
          </a:p>
        </p:txBody>
      </p:sp>
    </p:spTree>
    <p:extLst>
      <p:ext uri="{BB962C8B-B14F-4D97-AF65-F5344CB8AC3E}">
        <p14:creationId xmlns:p14="http://schemas.microsoft.com/office/powerpoint/2010/main" val="2909371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834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5903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428BB843-1440-4266-8F34-FE2335E4DD3F}" type="slidenum">
              <a:rPr lang="en-US" smtClean="0"/>
              <a:pPr/>
              <a:t>31</a:t>
            </a:fld>
            <a:endParaRPr lang="en-US" smtClean="0"/>
          </a:p>
        </p:txBody>
      </p:sp>
    </p:spTree>
    <p:extLst>
      <p:ext uri="{BB962C8B-B14F-4D97-AF65-F5344CB8AC3E}">
        <p14:creationId xmlns:p14="http://schemas.microsoft.com/office/powerpoint/2010/main" val="351236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23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b="1" smtClean="0"/>
              <a:t>Figure 5.2</a:t>
            </a:r>
          </a:p>
          <a:p>
            <a:r>
              <a:rPr lang="en-US" b="1" smtClean="0"/>
              <a:t>United States. </a:t>
            </a:r>
            <a:r>
              <a:rPr lang="en-US" smtClean="0"/>
              <a:t>Although biologically there is only one human</a:t>
            </a:r>
          </a:p>
          <a:p>
            <a:r>
              <a:rPr lang="en-US" smtClean="0"/>
              <a:t>race, we are constantly asked to choose race “boxes” for ourselves.</a:t>
            </a:r>
          </a:p>
          <a:p>
            <a:r>
              <a:rPr lang="en-US" smtClean="0"/>
              <a:t>This page of the 2010 United States Census asks the</a:t>
            </a:r>
          </a:p>
          <a:p>
            <a:r>
              <a:rPr lang="en-US" smtClean="0"/>
              <a:t>individual, “What is your race?” and directs the individual to</a:t>
            </a:r>
          </a:p>
          <a:p>
            <a:r>
              <a:rPr lang="en-US" smtClean="0"/>
              <a:t>“Mark one or more races to indicate what you consider yourself to be.” © U.S. Census Bureau</a:t>
            </a:r>
          </a:p>
        </p:txBody>
      </p:sp>
      <p:sp>
        <p:nvSpPr>
          <p:cNvPr id="23555" name="Slide Number Placeholder 3"/>
          <p:cNvSpPr>
            <a:spLocks noGrp="1"/>
          </p:cNvSpPr>
          <p:nvPr>
            <p:ph type="sldNum" sz="quarter" idx="5"/>
          </p:nvPr>
        </p:nvSpPr>
        <p:spPr>
          <a:noFill/>
        </p:spPr>
        <p:txBody>
          <a:bodyPr/>
          <a:lstStyle/>
          <a:p>
            <a:fld id="{9800F962-CAEB-4E54-9CC8-016FF933D643}" type="slidenum">
              <a:rPr lang="en-US" smtClean="0"/>
              <a:pPr/>
              <a:t>5</a:t>
            </a:fld>
            <a:endParaRPr lang="en-US" smtClean="0"/>
          </a:p>
        </p:txBody>
      </p:sp>
    </p:spTree>
    <p:extLst>
      <p:ext uri="{BB962C8B-B14F-4D97-AF65-F5344CB8AC3E}">
        <p14:creationId xmlns:p14="http://schemas.microsoft.com/office/powerpoint/2010/main" val="2707161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5555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7940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971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0972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0322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b="1" smtClean="0"/>
              <a:t>Figure 6.19</a:t>
            </a:r>
          </a:p>
          <a:p>
            <a:r>
              <a:rPr lang="en-US" b="1" smtClean="0"/>
              <a:t>Llanfairpwllgwyngyllgogerychwyrndrobwllllantysiliogogogoch, Wales. </a:t>
            </a:r>
            <a:r>
              <a:rPr lang="en-US" smtClean="0"/>
              <a:t>The town with</a:t>
            </a:r>
          </a:p>
          <a:p>
            <a:r>
              <a:rPr lang="en-US" smtClean="0"/>
              <a:t>the self-proclaimed longest name in the world attracts hordes of tourists each year to a place</a:t>
            </a:r>
          </a:p>
          <a:p>
            <a:r>
              <a:rPr lang="en-US" smtClean="0"/>
              <a:t>whose claim to fame is largely its name. © Alexander B. Murphy.</a:t>
            </a:r>
          </a:p>
        </p:txBody>
      </p:sp>
      <p:sp>
        <p:nvSpPr>
          <p:cNvPr id="24579" name="Slide Number Placeholder 3"/>
          <p:cNvSpPr>
            <a:spLocks noGrp="1"/>
          </p:cNvSpPr>
          <p:nvPr>
            <p:ph type="sldNum" sz="quarter" idx="5"/>
          </p:nvPr>
        </p:nvSpPr>
        <p:spPr>
          <a:noFill/>
        </p:spPr>
        <p:txBody>
          <a:bodyPr/>
          <a:lstStyle/>
          <a:p>
            <a:fld id="{FABE9A13-EA48-4398-9CD2-BB9DF66D6BA0}" type="slidenum">
              <a:rPr lang="en-US" smtClean="0"/>
              <a:pPr/>
              <a:t>38</a:t>
            </a:fld>
            <a:endParaRPr lang="en-US" smtClean="0"/>
          </a:p>
        </p:txBody>
      </p:sp>
    </p:spTree>
    <p:extLst>
      <p:ext uri="{BB962C8B-B14F-4D97-AF65-F5344CB8AC3E}">
        <p14:creationId xmlns:p14="http://schemas.microsoft.com/office/powerpoint/2010/main" val="4214394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710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8109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448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706D918-366B-493C-A570-459AF8662AB3}"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b="1" smtClean="0"/>
              <a:t>Figure 6.6</a:t>
            </a:r>
          </a:p>
          <a:p>
            <a:r>
              <a:rPr lang="fr-FR" b="1" smtClean="0"/>
              <a:t>Quebec Province, Quebec. </a:t>
            </a:r>
            <a:r>
              <a:rPr lang="fr-FR" smtClean="0"/>
              <a:t>The imprint</a:t>
            </a:r>
          </a:p>
          <a:p>
            <a:r>
              <a:rPr lang="en-US" smtClean="0"/>
              <a:t>of the French Canadian culture is evident</a:t>
            </a:r>
          </a:p>
          <a:p>
            <a:r>
              <a:rPr lang="en-US" smtClean="0"/>
              <a:t>in the cultural landscape of Rue Saint-Louis</a:t>
            </a:r>
          </a:p>
          <a:p>
            <a:r>
              <a:rPr lang="en-US" smtClean="0"/>
              <a:t>in Quebec. Here, the architecture and</a:t>
            </a:r>
          </a:p>
          <a:p>
            <a:r>
              <a:rPr lang="en-US" smtClean="0"/>
              <a:t>store signs confi rm that this region is not</a:t>
            </a:r>
          </a:p>
          <a:p>
            <a:r>
              <a:rPr lang="en-US" smtClean="0"/>
              <a:t>simply Canadian; it is French Canadian.</a:t>
            </a:r>
          </a:p>
          <a:p>
            <a:r>
              <a:rPr lang="en-US" smtClean="0"/>
              <a:t>© Andre Jenny/Alamy.</a:t>
            </a:r>
          </a:p>
          <a:p>
            <a:endParaRPr lang="en-US" smtClean="0"/>
          </a:p>
        </p:txBody>
      </p:sp>
    </p:spTree>
    <p:extLst>
      <p:ext uri="{BB962C8B-B14F-4D97-AF65-F5344CB8AC3E}">
        <p14:creationId xmlns:p14="http://schemas.microsoft.com/office/powerpoint/2010/main" val="279225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FEE4EB1-CDD2-4568-AD5B-02295572D2FB}"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394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96ADB3-CE81-4D89-B8B0-D9901FBDFB5A}" type="slidenum">
              <a:rPr lang="en-US" smtClean="0"/>
              <a:pPr/>
              <a:t>9</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864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9140F34-8CF2-4E1A-8823-E95032F7CE7B}"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2226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CF0971E-37AD-4AE7-9A6D-62ADEAD1222F}"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5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0DE2A12-4902-43A7-A15B-B300916B513A}" type="slidenum">
              <a:rPr lang="en-US" smtClean="0"/>
              <a:pPr/>
              <a:t>12</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4516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52C195A7-C901-451E-A512-A615A6144D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2588C6E2-8008-4B6D-B22B-B40D536A9E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28199251-D866-4B43-8FD6-F4C20C9511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Copyright © 2015 John Wiley &amp; Sons, Inc. All rights reserved. </a:t>
            </a: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76DF5AC5-5B1A-4AB9-ADB7-04C16203BF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87F2446E-CAED-42AC-BBD2-0FE381DCB7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0BD343A9-95AC-448D-9571-7BD9A72B87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p:txBody>
          <a:bodyPr/>
          <a:lstStyle>
            <a:lvl1pPr>
              <a:defRPr/>
            </a:lvl1pPr>
          </a:lstStyle>
          <a:p>
            <a:pPr>
              <a:defRPr/>
            </a:pPr>
            <a:fld id="{E25F2B56-7D6A-4A80-8F27-C2517CA275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9" name="Slide Number Placeholder 5"/>
          <p:cNvSpPr>
            <a:spLocks noGrp="1"/>
          </p:cNvSpPr>
          <p:nvPr>
            <p:ph type="sldNum" sz="quarter" idx="12"/>
          </p:nvPr>
        </p:nvSpPr>
        <p:spPr/>
        <p:txBody>
          <a:bodyPr/>
          <a:lstStyle>
            <a:lvl1pPr>
              <a:defRPr/>
            </a:lvl1pPr>
          </a:lstStyle>
          <a:p>
            <a:pPr>
              <a:defRPr/>
            </a:pPr>
            <a:fld id="{94C1DD4E-C898-439F-8675-EC561C63C6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5" name="Slide Number Placeholder 5"/>
          <p:cNvSpPr>
            <a:spLocks noGrp="1"/>
          </p:cNvSpPr>
          <p:nvPr>
            <p:ph type="sldNum" sz="quarter" idx="12"/>
          </p:nvPr>
        </p:nvSpPr>
        <p:spPr/>
        <p:txBody>
          <a:bodyPr/>
          <a:lstStyle>
            <a:lvl1pPr>
              <a:defRPr/>
            </a:lvl1pPr>
          </a:lstStyle>
          <a:p>
            <a:pPr>
              <a:defRPr/>
            </a:pPr>
            <a:fld id="{2CBE271E-ABC9-4AD6-98C5-B87693DD41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4" name="Slide Number Placeholder 5"/>
          <p:cNvSpPr>
            <a:spLocks noGrp="1"/>
          </p:cNvSpPr>
          <p:nvPr>
            <p:ph type="sldNum" sz="quarter" idx="12"/>
          </p:nvPr>
        </p:nvSpPr>
        <p:spPr/>
        <p:txBody>
          <a:bodyPr/>
          <a:lstStyle>
            <a:lvl1pPr>
              <a:defRPr/>
            </a:lvl1pPr>
          </a:lstStyle>
          <a:p>
            <a:pPr>
              <a:defRPr/>
            </a:pPr>
            <a:fld id="{56B89706-A66C-48F5-9107-3A96270A7D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p:txBody>
          <a:bodyPr/>
          <a:lstStyle>
            <a:lvl1pPr>
              <a:defRPr/>
            </a:lvl1pPr>
          </a:lstStyle>
          <a:p>
            <a:pPr>
              <a:defRPr/>
            </a:pPr>
            <a:fld id="{76764BC5-C4EE-46B7-B8B6-8C7ABFD209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p:txBody>
          <a:bodyPr/>
          <a:lstStyle>
            <a:lvl1pPr>
              <a:defRPr/>
            </a:lvl1pPr>
          </a:lstStyle>
          <a:p>
            <a:pPr>
              <a:defRPr/>
            </a:pPr>
            <a:fld id="{78952A19-9B06-4FFD-8A1E-190A8D5852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3"/>
          </p:nvPr>
        </p:nvSpPr>
        <p:spPr>
          <a:xfrm>
            <a:off x="2171700" y="6492875"/>
            <a:ext cx="4800600" cy="365125"/>
          </a:xfrm>
          <a:prstGeom prst="rect">
            <a:avLst/>
          </a:prstGeom>
        </p:spPr>
        <p:txBody>
          <a:bodyPr vert="horz" lIns="91440" tIns="45720" rIns="91440" bIns="45720" rtlCol="0" anchor="b"/>
          <a:lstStyle>
            <a:lvl1pPr algn="ctr">
              <a:defRPr sz="10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fld id="{61F0B650-B658-4A18-9920-B2E4F07835F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onceptcaching.com/view_a_cache.php?cid=33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4.uwm.edu/FLL/linguistics/dialect" TargetMode="External"/><Relationship Id="rId7" Type="http://schemas.openxmlformats.org/officeDocument/2006/relationships/hyperlink" Target="http://www.scoop.it/t/geography-education/?tag=toponym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scoop.it/t/geography-education?tag=diffusion" TargetMode="External"/><Relationship Id="rId5" Type="http://schemas.openxmlformats.org/officeDocument/2006/relationships/hyperlink" Target="http://www.scoop.it/t/geography-education?tag=language" TargetMode="External"/><Relationship Id="rId4" Type="http://schemas.openxmlformats.org/officeDocument/2006/relationships/hyperlink" Target="http://www.bbc.co.uk/languag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354298"/>
            <a:ext cx="6858000" cy="1673798"/>
          </a:xfrm>
          <a:prstGeom prst="rect">
            <a:avLst/>
          </a:prstGeom>
        </p:spPr>
      </p:pic>
    </p:spTree>
    <p:extLst>
      <p:ext uri="{BB962C8B-B14F-4D97-AF65-F5344CB8AC3E}">
        <p14:creationId xmlns:p14="http://schemas.microsoft.com/office/powerpoint/2010/main" val="9777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371600"/>
            <a:ext cx="8229600" cy="4800600"/>
          </a:xfrm>
        </p:spPr>
        <p:txBody>
          <a:bodyPr/>
          <a:lstStyle/>
          <a:p>
            <a:pPr marL="0" indent="0" eaLnBrk="1" hangingPunct="1">
              <a:buFont typeface="Arial" charset="0"/>
              <a:buNone/>
              <a:defRPr/>
            </a:pPr>
            <a:endParaRPr lang="en-US" sz="2800" dirty="0" smtClean="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eaLnBrk="1" hangingPunct="1">
              <a:buFont typeface="Arial" charset="0"/>
              <a:buNone/>
              <a:defRPr/>
            </a:pPr>
            <a:endParaRPr lang="en-US" dirty="0" smtClean="0">
              <a:latin typeface="Liberation Serif" panose="02020603050405020304"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pic>
        <p:nvPicPr>
          <p:cNvPr id="31746" name="Picture 2"/>
          <p:cNvPicPr>
            <a:picLocks noChangeAspect="1" noChangeArrowheads="1"/>
          </p:cNvPicPr>
          <p:nvPr/>
        </p:nvPicPr>
        <p:blipFill>
          <a:blip r:embed="rId3" cstate="print"/>
          <a:srcRect/>
          <a:stretch>
            <a:fillRect/>
          </a:stretch>
        </p:blipFill>
        <p:spPr bwMode="auto">
          <a:xfrm>
            <a:off x="2133600" y="304800"/>
            <a:ext cx="4572000" cy="1447800"/>
          </a:xfrm>
          <a:prstGeom prst="rect">
            <a:avLst/>
          </a:prstGeom>
          <a:noFill/>
          <a:ln w="9525">
            <a:noFill/>
            <a:miter lim="800000"/>
            <a:headEnd/>
            <a:tailEnd/>
          </a:ln>
        </p:spPr>
      </p:pic>
      <p:sp>
        <p:nvSpPr>
          <p:cNvPr id="31747" name="TextBox 3"/>
          <p:cNvSpPr txBox="1">
            <a:spLocks noChangeArrowheads="1"/>
          </p:cNvSpPr>
          <p:nvPr/>
        </p:nvSpPr>
        <p:spPr bwMode="auto">
          <a:xfrm>
            <a:off x="609600" y="2133600"/>
            <a:ext cx="8077200" cy="3416320"/>
          </a:xfrm>
          <a:prstGeom prst="rect">
            <a:avLst/>
          </a:prstGeom>
          <a:noFill/>
          <a:ln w="9525">
            <a:noFill/>
            <a:miter lim="800000"/>
            <a:headEnd/>
            <a:tailEnd/>
          </a:ln>
        </p:spPr>
        <p:txBody>
          <a:bodyPr>
            <a:spAutoFit/>
          </a:bodyPr>
          <a:lstStyle/>
          <a:p>
            <a:pPr algn="just"/>
            <a:r>
              <a:rPr lang="en-US" sz="2400" dirty="0">
                <a:latin typeface="Liberation Serif" panose="02020603050405020304" pitchFamily="18" charset="0"/>
                <a:cs typeface="Liberation Serif" panose="02020603050405020304" pitchFamily="18" charset="0"/>
              </a:rPr>
              <a:t>Linguist Bert Vaux’s study of dialects in American English points to the </a:t>
            </a:r>
            <a:r>
              <a:rPr lang="en-US" sz="2400" b="1" dirty="0">
                <a:latin typeface="Liberation Serif" panose="02020603050405020304" pitchFamily="18" charset="0"/>
                <a:cs typeface="Liberation Serif" panose="02020603050405020304" pitchFamily="18" charset="0"/>
              </a:rPr>
              <a:t>differences in words </a:t>
            </a:r>
            <a:r>
              <a:rPr lang="en-US" sz="2400" dirty="0">
                <a:latin typeface="Liberation Serif" panose="02020603050405020304" pitchFamily="18" charset="0"/>
                <a:cs typeface="Liberation Serif" panose="02020603050405020304" pitchFamily="18" charset="0"/>
              </a:rPr>
              <a:t>for common things such as soft drinks and sandwiches. Describe a time when you said something and a speaker of another dialect </a:t>
            </a:r>
            <a:r>
              <a:rPr lang="en-US" sz="2400" b="1" dirty="0">
                <a:latin typeface="Liberation Serif" panose="02020603050405020304" pitchFamily="18" charset="0"/>
                <a:cs typeface="Liberation Serif" panose="02020603050405020304" pitchFamily="18" charset="0"/>
              </a:rPr>
              <a:t>did not understand the word you used</a:t>
            </a:r>
            <a:r>
              <a:rPr lang="en-US" sz="2400" dirty="0">
                <a:latin typeface="Liberation Serif" panose="02020603050405020304" pitchFamily="18" charset="0"/>
                <a:cs typeface="Liberation Serif" panose="02020603050405020304" pitchFamily="18" charset="0"/>
              </a:rPr>
              <a:t>. Where did the person with whom you were speaking come from? Was the word a term</a:t>
            </a:r>
          </a:p>
          <a:p>
            <a:pPr algn="just"/>
            <a:r>
              <a:rPr lang="en-US" sz="2400" dirty="0">
                <a:latin typeface="Liberation Serif" panose="02020603050405020304" pitchFamily="18" charset="0"/>
                <a:cs typeface="Liberation Serif" panose="02020603050405020304" pitchFamily="18" charset="0"/>
              </a:rPr>
              <a:t>for a common thing? Why do you think dialects have different words for common things, things found across dialects, such as soft drinks and sandwiches?</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250371" y="10886"/>
            <a:ext cx="8534400" cy="1323439"/>
          </a:xfrm>
          <a:prstGeom prst="rect">
            <a:avLst/>
          </a:prstGeom>
          <a:noFill/>
          <a:ln w="9525">
            <a:noFill/>
            <a:miter lim="800000"/>
            <a:headEnd/>
            <a:tailEnd/>
          </a:ln>
        </p:spPr>
        <p:txBody>
          <a:bodyPr wrap="square">
            <a:spAutoFit/>
          </a:bodyPr>
          <a:lstStyle/>
          <a:p>
            <a:pPr algn="ctr"/>
            <a:r>
              <a:rPr lang="en-US" sz="4400" dirty="0">
                <a:latin typeface="Liberation Serif" panose="02020603050405020304" pitchFamily="18" charset="0"/>
                <a:cs typeface="Liberation Serif" panose="02020603050405020304" pitchFamily="18" charset="0"/>
              </a:rPr>
              <a:t>Key Question: </a:t>
            </a:r>
            <a:r>
              <a:rPr lang="en-US" sz="3600" dirty="0">
                <a:latin typeface="Liberation Serif" panose="02020603050405020304" pitchFamily="18" charset="0"/>
                <a:cs typeface="Liberation Serif" panose="02020603050405020304" pitchFamily="18" charset="0"/>
              </a:rPr>
              <a:t>Why are languages distributed the way they are</a:t>
            </a:r>
            <a:r>
              <a:rPr lang="en-US" sz="3600" dirty="0" smtClean="0">
                <a:latin typeface="Liberation Serif" panose="02020603050405020304" pitchFamily="18" charset="0"/>
                <a:cs typeface="Liberation Serif" panose="02020603050405020304" pitchFamily="18" charset="0"/>
              </a:rPr>
              <a:t>?</a:t>
            </a:r>
            <a:endParaRPr lang="en-US" sz="36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87" y="1360842"/>
            <a:ext cx="7421427"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905000"/>
            <a:ext cx="8229600" cy="2209800"/>
          </a:xfrm>
        </p:spPr>
        <p:txBody>
          <a:bodyPr/>
          <a:lstStyle/>
          <a:p>
            <a:pPr eaLnBrk="1" hangingPunct="1"/>
            <a:r>
              <a:rPr lang="en-US" sz="2800" dirty="0" smtClean="0">
                <a:latin typeface="Liberation Serif" panose="02020603050405020304" pitchFamily="18" charset="0"/>
              </a:rPr>
              <a:t>Some linguists argue that there are not just a few but many dozens of language families.</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Language Classification:   </a:t>
            </a:r>
          </a:p>
          <a:p>
            <a:pPr algn="ctr"/>
            <a:r>
              <a:rPr lang="en-US" sz="3600" dirty="0" smtClean="0">
                <a:latin typeface="Liberation Serif" panose="02020603050405020304" pitchFamily="18" charset="0"/>
                <a:cs typeface="Liberation Serif" panose="02020603050405020304" pitchFamily="18" charset="0"/>
              </a:rPr>
              <a:t>open to debate</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211282"/>
            <a:ext cx="8610600" cy="3539430"/>
          </a:xfrm>
          <a:prstGeom prst="rect">
            <a:avLst/>
          </a:prstGeom>
        </p:spPr>
        <p:txBody>
          <a:bodyPr>
            <a:spAutoFit/>
          </a:bodyPr>
          <a:lstStyle/>
          <a:p>
            <a:pPr marL="457200" indent="-457200">
              <a:buFont typeface="Arial" pitchFamily="34" charset="0"/>
              <a:buChar char="•"/>
              <a:defRPr/>
            </a:pPr>
            <a:r>
              <a:rPr lang="en-US" sz="2800" b="1" dirty="0">
                <a:latin typeface="Liberation Serif" panose="02020603050405020304" pitchFamily="18" charset="0"/>
                <a:cs typeface="Liberation Serif" panose="02020603050405020304" pitchFamily="18" charset="0"/>
              </a:rPr>
              <a:t>S</a:t>
            </a:r>
            <a:r>
              <a:rPr lang="en-US" sz="2800" b="1" dirty="0" smtClean="0">
                <a:latin typeface="Liberation Serif" panose="02020603050405020304" pitchFamily="18" charset="0"/>
                <a:cs typeface="Liberation Serif" panose="02020603050405020304" pitchFamily="18" charset="0"/>
              </a:rPr>
              <a:t>ound </a:t>
            </a:r>
            <a:r>
              <a:rPr lang="en-US" sz="2800" b="1" dirty="0">
                <a:latin typeface="Liberation Serif" panose="02020603050405020304" pitchFamily="18" charset="0"/>
                <a:cs typeface="Liberation Serif" panose="02020603050405020304" pitchFamily="18" charset="0"/>
              </a:rPr>
              <a:t>shift </a:t>
            </a:r>
            <a:r>
              <a:rPr lang="en-US" sz="2800" dirty="0">
                <a:latin typeface="Liberation Serif" panose="02020603050405020304" pitchFamily="18" charset="0"/>
                <a:cs typeface="Liberation Serif" panose="02020603050405020304" pitchFamily="18" charset="0"/>
              </a:rPr>
              <a:t>is a slight change in a word across languages within a subfamily or through a language family from the present backward toward its </a:t>
            </a:r>
            <a:r>
              <a:rPr lang="en-US" sz="2800" dirty="0" smtClean="0">
                <a:latin typeface="Liberation Serif" panose="02020603050405020304" pitchFamily="18" charset="0"/>
                <a:cs typeface="Liberation Serif" panose="02020603050405020304" pitchFamily="18" charset="0"/>
              </a:rPr>
              <a:t>origin</a:t>
            </a:r>
            <a:endParaRPr lang="en-US" sz="2800" dirty="0">
              <a:latin typeface="Liberation Serif" panose="02020603050405020304" pitchFamily="18" charset="0"/>
              <a:cs typeface="Liberation Serif" panose="02020603050405020304" pitchFamily="18" charset="0"/>
            </a:endParaRPr>
          </a:p>
          <a:p>
            <a:pPr marL="457200" indent="-457200">
              <a:buFont typeface="Arial"/>
              <a:buChar char="•"/>
              <a:defRPr/>
            </a:pPr>
            <a:r>
              <a:rPr lang="en-US" sz="2800" dirty="0" smtClean="0">
                <a:latin typeface="Liberation Serif" panose="02020603050405020304" pitchFamily="18" charset="0"/>
                <a:cs typeface="Liberation Serif" panose="02020603050405020304" pitchFamily="18" charset="0"/>
              </a:rPr>
              <a:t>Ex.: </a:t>
            </a:r>
            <a:r>
              <a:rPr lang="en-US" sz="2800" dirty="0">
                <a:latin typeface="Liberation Serif" panose="02020603050405020304" pitchFamily="18" charset="0"/>
                <a:cs typeface="Liberation Serif" panose="02020603050405020304" pitchFamily="18" charset="0"/>
              </a:rPr>
              <a:t>Italian, Spanish and French </a:t>
            </a:r>
            <a:r>
              <a:rPr lang="en-US" sz="2800" dirty="0" smtClean="0">
                <a:latin typeface="Liberation Serif" panose="02020603050405020304" pitchFamily="18" charset="0"/>
                <a:cs typeface="Liberation Serif" panose="02020603050405020304" pitchFamily="18" charset="0"/>
              </a:rPr>
              <a:t>as </a:t>
            </a:r>
            <a:r>
              <a:rPr lang="en-US" sz="2800" dirty="0">
                <a:latin typeface="Liberation Serif" panose="02020603050405020304" pitchFamily="18" charset="0"/>
                <a:cs typeface="Liberation Serif" panose="02020603050405020304" pitchFamily="18" charset="0"/>
              </a:rPr>
              <a:t>members      </a:t>
            </a:r>
            <a:r>
              <a:rPr lang="en-US" sz="2800" dirty="0" smtClean="0">
                <a:latin typeface="Liberation Serif" panose="02020603050405020304" pitchFamily="18" charset="0"/>
                <a:cs typeface="Liberation Serif" panose="02020603050405020304" pitchFamily="18" charset="0"/>
              </a:rPr>
              <a:t> of </a:t>
            </a:r>
            <a:r>
              <a:rPr lang="en-US" sz="2800" dirty="0">
                <a:latin typeface="Liberation Serif" panose="02020603050405020304" pitchFamily="18" charset="0"/>
                <a:cs typeface="Liberation Serif" panose="02020603050405020304" pitchFamily="18" charset="0"/>
              </a:rPr>
              <a:t>the Romance language </a:t>
            </a:r>
            <a:r>
              <a:rPr lang="en-US" sz="2800" dirty="0" smtClean="0">
                <a:latin typeface="Liberation Serif" panose="02020603050405020304" pitchFamily="18" charset="0"/>
                <a:cs typeface="Liberation Serif" panose="02020603050405020304" pitchFamily="18" charset="0"/>
              </a:rPr>
              <a:t>subfamily</a:t>
            </a:r>
            <a:endParaRPr lang="en-US" sz="2800" dirty="0">
              <a:latin typeface="Liberation Serif" panose="02020603050405020304" pitchFamily="18" charset="0"/>
              <a:cs typeface="Liberation Serif" panose="02020603050405020304" pitchFamily="18" charset="0"/>
            </a:endParaRPr>
          </a:p>
          <a:p>
            <a:pPr marL="457200" indent="-457200">
              <a:buFont typeface="Arial" pitchFamily="34" charset="0"/>
              <a:buChar char="•"/>
              <a:defRPr/>
            </a:pPr>
            <a:r>
              <a:rPr lang="en-US" sz="2800" b="1" dirty="0">
                <a:latin typeface="Liberation Serif" panose="02020603050405020304" pitchFamily="18" charset="0"/>
                <a:cs typeface="Liberation Serif" panose="02020603050405020304" pitchFamily="18" charset="0"/>
              </a:rPr>
              <a:t>Proto-Indo-European </a:t>
            </a:r>
            <a:r>
              <a:rPr lang="en-US" sz="2800" dirty="0">
                <a:latin typeface="Liberation Serif" panose="02020603050405020304" pitchFamily="18" charset="0"/>
                <a:cs typeface="Liberation Serif" panose="02020603050405020304" pitchFamily="18" charset="0"/>
              </a:rPr>
              <a:t>language: first major linguistic hypothesis; from studies of Jakob Grimm and William </a:t>
            </a:r>
            <a:r>
              <a:rPr lang="en-US" sz="2800" dirty="0" smtClean="0">
                <a:latin typeface="Liberation Serif" panose="02020603050405020304" pitchFamily="18" charset="0"/>
                <a:cs typeface="Liberation Serif" panose="02020603050405020304" pitchFamily="18" charset="0"/>
              </a:rPr>
              <a:t>Jones</a:t>
            </a:r>
            <a:endParaRPr lang="en-US" sz="28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Language 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8343900" cy="1569660"/>
          </a:xfrm>
          <a:prstGeom prst="rect">
            <a:avLst/>
          </a:prstGeom>
          <a:noFill/>
        </p:spPr>
        <p:txBody>
          <a:bodyPr>
            <a:spAutoFit/>
          </a:bodyPr>
          <a:lstStyle/>
          <a:p>
            <a:pPr marL="285750" indent="-285750">
              <a:buFont typeface="Arial" charset="0"/>
              <a:buChar char="•"/>
            </a:pPr>
            <a:r>
              <a:rPr lang="en-US" sz="2400" b="1" dirty="0">
                <a:latin typeface="Liberation Serif" panose="02020603050405020304" pitchFamily="18" charset="0"/>
                <a:cs typeface="Liberation Serif" panose="02020603050405020304" pitchFamily="18" charset="0"/>
              </a:rPr>
              <a:t>Backward reconstruction: </a:t>
            </a:r>
            <a:r>
              <a:rPr lang="en-US" sz="2400" dirty="0">
                <a:latin typeface="Liberation Serif" panose="02020603050405020304" pitchFamily="18" charset="0"/>
                <a:cs typeface="Liberation Serif" panose="02020603050405020304" pitchFamily="18" charset="0"/>
              </a:rPr>
              <a:t>to track sound shifts and hardening of consonants “backward” toward the original language</a:t>
            </a:r>
          </a:p>
          <a:p>
            <a:pPr marL="285750" indent="-285750">
              <a:buFont typeface="Arial" charset="0"/>
              <a:buChar char="•"/>
            </a:pPr>
            <a:r>
              <a:rPr lang="en-US" sz="2400" b="1" dirty="0">
                <a:latin typeface="Liberation Serif" panose="02020603050405020304" pitchFamily="18" charset="0"/>
                <a:cs typeface="Liberation Serif" panose="02020603050405020304" pitchFamily="18" charset="0"/>
              </a:rPr>
              <a:t>Extinct language</a:t>
            </a:r>
            <a:r>
              <a:rPr lang="en-US" sz="2400" dirty="0">
                <a:latin typeface="Liberation Serif" panose="02020603050405020304" pitchFamily="18" charset="0"/>
                <a:cs typeface="Liberation Serif" panose="02020603050405020304" pitchFamily="18" charset="0"/>
              </a:rPr>
              <a:t>, a language without any native speakers</a:t>
            </a:r>
          </a:p>
          <a:p>
            <a:pPr marL="285750" indent="-285750">
              <a:buFont typeface="Arial" charset="0"/>
              <a:buChar char="•"/>
            </a:pPr>
            <a:r>
              <a:rPr lang="en-US" sz="2400" b="1" dirty="0">
                <a:latin typeface="Liberation Serif" panose="02020603050405020304" pitchFamily="18" charset="0"/>
                <a:cs typeface="Liberation Serif" panose="02020603050405020304" pitchFamily="18" charset="0"/>
              </a:rPr>
              <a:t>Deep reconstruction</a:t>
            </a:r>
            <a:r>
              <a:rPr lang="en-US" sz="2400" dirty="0">
                <a:latin typeface="Liberation Serif" panose="02020603050405020304" pitchFamily="18" charset="0"/>
                <a:cs typeface="Liberation Serif" panose="02020603050405020304" pitchFamily="18" charset="0"/>
              </a:rPr>
              <a:t>: </a:t>
            </a:r>
            <a:r>
              <a:rPr lang="en-US" sz="2400" dirty="0" smtClean="0">
                <a:latin typeface="Liberation Serif" panose="02020603050405020304" pitchFamily="18" charset="0"/>
                <a:cs typeface="Liberation Serif" panose="02020603050405020304" pitchFamily="18" charset="0"/>
              </a:rPr>
              <a:t>recreating </a:t>
            </a:r>
            <a:r>
              <a:rPr lang="en-US" sz="2400" dirty="0">
                <a:latin typeface="Liberation Serif" panose="02020603050405020304" pitchFamily="18" charset="0"/>
                <a:cs typeface="Liberation Serif" panose="02020603050405020304" pitchFamily="18" charset="0"/>
              </a:rPr>
              <a:t>the language that preceded </a:t>
            </a:r>
            <a:r>
              <a:rPr lang="en-US" sz="2400" dirty="0" smtClean="0">
                <a:latin typeface="Liberation Serif" panose="02020603050405020304" pitchFamily="18" charset="0"/>
                <a:cs typeface="Liberation Serif" panose="02020603050405020304" pitchFamily="18" charset="0"/>
              </a:rPr>
              <a:t>it</a:t>
            </a:r>
            <a:endParaRPr lang="en-US" sz="2400"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7" name="Rectangle 6"/>
          <p:cNvSpPr/>
          <p:nvPr/>
        </p:nvSpPr>
        <p:spPr>
          <a:xfrm>
            <a:off x="228600" y="381000"/>
            <a:ext cx="8763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Proto-Indo-European</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9"/>
          <p:cNvSpPr txBox="1">
            <a:spLocks noChangeArrowheads="1"/>
          </p:cNvSpPr>
          <p:nvPr/>
        </p:nvSpPr>
        <p:spPr bwMode="auto">
          <a:xfrm>
            <a:off x="342900" y="1524000"/>
            <a:ext cx="8534400" cy="3200876"/>
          </a:xfrm>
          <a:prstGeom prst="rect">
            <a:avLst/>
          </a:prstGeom>
          <a:noFill/>
          <a:ln w="9525">
            <a:noFill/>
            <a:miter lim="800000"/>
            <a:headEnd/>
            <a:tailEnd/>
          </a:ln>
        </p:spPr>
        <p:txBody>
          <a:bodyPr wrap="square">
            <a:spAutoFit/>
          </a:bodyPr>
          <a:lstStyle/>
          <a:p>
            <a:pPr marL="285750" indent="-285750">
              <a:spcAft>
                <a:spcPts val="400"/>
              </a:spcAft>
              <a:buFont typeface="Arial" charset="0"/>
              <a:buChar char="•"/>
            </a:pPr>
            <a:r>
              <a:rPr lang="en-US" sz="2400" b="1" dirty="0" smtClean="0">
                <a:latin typeface="Liberation Serif" panose="02020603050405020304" pitchFamily="18" charset="0"/>
                <a:cs typeface="Liberation Serif" panose="02020603050405020304" pitchFamily="18" charset="0"/>
              </a:rPr>
              <a:t>Language divergence, </a:t>
            </a:r>
            <a:r>
              <a:rPr lang="en-US" sz="2400" dirty="0" smtClean="0">
                <a:latin typeface="Liberation Serif" panose="02020603050405020304" pitchFamily="18" charset="0"/>
                <a:cs typeface="Liberation Serif" panose="02020603050405020304" pitchFamily="18" charset="0"/>
              </a:rPr>
              <a:t>where</a:t>
            </a:r>
            <a:r>
              <a:rPr lang="en-US" sz="2400" b="1" dirty="0" smtClean="0">
                <a:latin typeface="Liberation Serif" panose="02020603050405020304" pitchFamily="18" charset="0"/>
                <a:cs typeface="Liberation Serif" panose="02020603050405020304" pitchFamily="18" charset="0"/>
              </a:rPr>
              <a:t> </a:t>
            </a:r>
            <a:r>
              <a:rPr lang="en-US" sz="2400" dirty="0" smtClean="0">
                <a:latin typeface="Liberation Serif" panose="02020603050405020304" pitchFamily="18" charset="0"/>
                <a:cs typeface="Liberation Serif" panose="02020603050405020304" pitchFamily="18" charset="0"/>
              </a:rPr>
              <a:t>new language forms from old one.</a:t>
            </a:r>
            <a:endParaRPr lang="en-US" sz="2400" dirty="0">
              <a:latin typeface="Liberation Serif" panose="02020603050405020304" pitchFamily="18" charset="0"/>
              <a:cs typeface="Liberation Serif" panose="02020603050405020304" pitchFamily="18" charset="0"/>
            </a:endParaRPr>
          </a:p>
          <a:p>
            <a:pPr marL="285750" indent="-285750">
              <a:spcAft>
                <a:spcPts val="400"/>
              </a:spcAft>
              <a:buFont typeface="Arial" charset="0"/>
              <a:buChar char="•"/>
            </a:pPr>
            <a:r>
              <a:rPr lang="en-US" sz="2400" b="1" dirty="0">
                <a:latin typeface="Liberation Serif" panose="02020603050405020304" pitchFamily="18" charset="0"/>
                <a:cs typeface="Liberation Serif" panose="02020603050405020304" pitchFamily="18" charset="0"/>
              </a:rPr>
              <a:t>Language convergence: </a:t>
            </a:r>
            <a:r>
              <a:rPr lang="en-US" sz="2400" dirty="0">
                <a:latin typeface="Liberation Serif" panose="02020603050405020304" pitchFamily="18" charset="0"/>
                <a:cs typeface="Liberation Serif" panose="02020603050405020304" pitchFamily="18" charset="0"/>
              </a:rPr>
              <a:t>collapsing two languages into </a:t>
            </a:r>
            <a:r>
              <a:rPr lang="en-US" sz="2400" dirty="0" smtClean="0">
                <a:latin typeface="Liberation Serif" panose="02020603050405020304" pitchFamily="18" charset="0"/>
                <a:cs typeface="Liberation Serif" panose="02020603050405020304" pitchFamily="18" charset="0"/>
              </a:rPr>
              <a:t>one.</a:t>
            </a:r>
            <a:endParaRPr lang="en-US" sz="2400" dirty="0">
              <a:latin typeface="Liberation Serif" panose="02020603050405020304" pitchFamily="18" charset="0"/>
              <a:cs typeface="Liberation Serif" panose="02020603050405020304" pitchFamily="18" charset="0"/>
            </a:endParaRPr>
          </a:p>
          <a:p>
            <a:pPr marL="285750" indent="-285750">
              <a:spcAft>
                <a:spcPts val="400"/>
              </a:spcAft>
              <a:buFont typeface="Arial" charset="0"/>
              <a:buChar char="•"/>
            </a:pPr>
            <a:r>
              <a:rPr lang="en-US" sz="2400" dirty="0">
                <a:latin typeface="Liberation Serif" panose="02020603050405020304" pitchFamily="18" charset="0"/>
                <a:cs typeface="Liberation Serif" panose="02020603050405020304" pitchFamily="18" charset="0"/>
              </a:rPr>
              <a:t>Language extinction occurs when </a:t>
            </a:r>
            <a:r>
              <a:rPr lang="en-US" sz="2400" dirty="0" smtClean="0">
                <a:latin typeface="Liberation Serif" panose="02020603050405020304" pitchFamily="18" charset="0"/>
                <a:cs typeface="Liberation Serif" panose="02020603050405020304" pitchFamily="18" charset="0"/>
              </a:rPr>
              <a:t>all </a:t>
            </a:r>
            <a:r>
              <a:rPr lang="en-US" sz="2400" dirty="0">
                <a:latin typeface="Liberation Serif" panose="02020603050405020304" pitchFamily="18" charset="0"/>
                <a:cs typeface="Liberation Serif" panose="02020603050405020304" pitchFamily="18" charset="0"/>
              </a:rPr>
              <a:t>descendants perish or </a:t>
            </a:r>
            <a:r>
              <a:rPr lang="en-US" sz="2400" dirty="0" smtClean="0">
                <a:latin typeface="Liberation Serif" panose="02020603050405020304" pitchFamily="18" charset="0"/>
                <a:cs typeface="Liberation Serif" panose="02020603050405020304" pitchFamily="18" charset="0"/>
              </a:rPr>
              <a:t>they choose </a:t>
            </a:r>
            <a:r>
              <a:rPr lang="en-US" sz="2400" dirty="0">
                <a:latin typeface="Liberation Serif" panose="02020603050405020304" pitchFamily="18" charset="0"/>
                <a:cs typeface="Liberation Serif" panose="02020603050405020304" pitchFamily="18" charset="0"/>
              </a:rPr>
              <a:t>to use another language (typically occurs over several generations</a:t>
            </a:r>
            <a:r>
              <a:rPr lang="en-US" sz="2400" dirty="0" smtClean="0">
                <a:latin typeface="Liberation Serif" panose="02020603050405020304" pitchFamily="18" charset="0"/>
                <a:cs typeface="Liberation Serif" panose="02020603050405020304" pitchFamily="18" charset="0"/>
              </a:rPr>
              <a:t>).</a:t>
            </a:r>
            <a:endParaRPr lang="en-US" sz="2400" dirty="0">
              <a:latin typeface="Liberation Serif" panose="02020603050405020304" pitchFamily="18" charset="0"/>
              <a:cs typeface="Liberation Serif" panose="02020603050405020304" pitchFamily="18" charset="0"/>
            </a:endParaRPr>
          </a:p>
          <a:p>
            <a:pPr marL="285750" indent="-285750">
              <a:spcAft>
                <a:spcPts val="400"/>
              </a:spcAft>
              <a:buFont typeface="Arial" charset="0"/>
              <a:buChar char="•"/>
            </a:pPr>
            <a:r>
              <a:rPr lang="en-US" sz="2400" dirty="0">
                <a:latin typeface="Liberation Serif" panose="02020603050405020304" pitchFamily="18" charset="0"/>
                <a:cs typeface="Liberation Serif" panose="02020603050405020304" pitchFamily="18" charset="0"/>
              </a:rPr>
              <a:t>Linguists theorize that the hearth of the Proto-Indo-European language was somewhere in the vicinity of the Black Sea or east-central Europe.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228600"/>
            <a:ext cx="8763000" cy="1200329"/>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Locating the Hearth of </a:t>
            </a:r>
          </a:p>
          <a:p>
            <a:pPr algn="ctr"/>
            <a:r>
              <a:rPr lang="en-US" sz="3600" b="1" dirty="0" smtClean="0">
                <a:latin typeface="Liberation Serif" panose="02020603050405020304" pitchFamily="18" charset="0"/>
                <a:cs typeface="Liberation Serif" panose="02020603050405020304" pitchFamily="18" charset="0"/>
              </a:rPr>
              <a:t>Proto-Indo-European</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10e_fig_06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27367"/>
            <a:ext cx="5029200" cy="6436425"/>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342900" y="5029200"/>
            <a:ext cx="8115300" cy="1231106"/>
          </a:xfrm>
          <a:prstGeom prst="rect">
            <a:avLst/>
          </a:prstGeom>
          <a:noFill/>
          <a:ln w="9525">
            <a:noFill/>
            <a:miter lim="800000"/>
            <a:headEnd/>
            <a:tailEnd/>
          </a:ln>
        </p:spPr>
        <p:txBody>
          <a:bodyPr wrap="square">
            <a:spAutoFit/>
          </a:bodyPr>
          <a:lstStyle/>
          <a:p>
            <a:r>
              <a:rPr lang="en-US" sz="1600" b="1" dirty="0">
                <a:latin typeface="Liberation Serif" panose="02020603050405020304" pitchFamily="18" charset="0"/>
                <a:cs typeface="Liberation Serif" panose="02020603050405020304" pitchFamily="18" charset="0"/>
              </a:rPr>
              <a:t>Figure 6.10</a:t>
            </a:r>
          </a:p>
          <a:p>
            <a:r>
              <a:rPr lang="en-US" sz="1600" b="1" dirty="0">
                <a:latin typeface="Liberation Serif" panose="02020603050405020304" pitchFamily="18" charset="0"/>
                <a:cs typeface="Liberation Serif" panose="02020603050405020304" pitchFamily="18" charset="0"/>
              </a:rPr>
              <a:t>Northwest Amazon, Colombia.</a:t>
            </a:r>
          </a:p>
          <a:p>
            <a:r>
              <a:rPr lang="en-US" sz="1400" dirty="0">
                <a:latin typeface="Liberation Serif" panose="02020603050405020304" pitchFamily="18" charset="0"/>
                <a:cs typeface="Liberation Serif" panose="02020603050405020304" pitchFamily="18" charset="0"/>
              </a:rPr>
              <a:t>The </a:t>
            </a:r>
            <a:r>
              <a:rPr lang="en-US" sz="1400" dirty="0" err="1">
                <a:latin typeface="Liberation Serif" panose="02020603050405020304" pitchFamily="18" charset="0"/>
                <a:cs typeface="Liberation Serif" panose="02020603050405020304" pitchFamily="18" charset="0"/>
              </a:rPr>
              <a:t>Barasana</a:t>
            </a:r>
            <a:r>
              <a:rPr lang="en-US" sz="1400" dirty="0">
                <a:latin typeface="Liberation Serif" panose="02020603050405020304" pitchFamily="18" charset="0"/>
                <a:cs typeface="Liberation Serif" panose="02020603050405020304" pitchFamily="18" charset="0"/>
              </a:rPr>
              <a:t> people, who live in the northwest Amazon </a:t>
            </a:r>
            <a:r>
              <a:rPr lang="en-US" sz="1400" dirty="0" smtClean="0">
                <a:latin typeface="Liberation Serif" panose="02020603050405020304" pitchFamily="18" charset="0"/>
                <a:cs typeface="Liberation Serif" panose="02020603050405020304" pitchFamily="18" charset="0"/>
              </a:rPr>
              <a:t>in Colombia</a:t>
            </a:r>
            <a:r>
              <a:rPr lang="en-US" sz="1400" dirty="0">
                <a:latin typeface="Liberation Serif" panose="02020603050405020304" pitchFamily="18" charset="0"/>
                <a:cs typeface="Liberation Serif" panose="02020603050405020304" pitchFamily="18" charset="0"/>
              </a:rPr>
              <a:t>, have maintained their language and land-use </a:t>
            </a:r>
            <a:r>
              <a:rPr lang="en-US" sz="1400" dirty="0" smtClean="0">
                <a:latin typeface="Liberation Serif" panose="02020603050405020304" pitchFamily="18" charset="0"/>
                <a:cs typeface="Liberation Serif" panose="02020603050405020304" pitchFamily="18" charset="0"/>
              </a:rPr>
              <a:t>systems despite </a:t>
            </a:r>
            <a:r>
              <a:rPr lang="en-US" sz="1400" dirty="0">
                <a:latin typeface="Liberation Serif" panose="02020603050405020304" pitchFamily="18" charset="0"/>
                <a:cs typeface="Liberation Serif" panose="02020603050405020304" pitchFamily="18" charset="0"/>
              </a:rPr>
              <a:t>external pressures. In 1991, the government of Colombia recognized the legal right of the </a:t>
            </a:r>
            <a:r>
              <a:rPr lang="en-US" sz="1400" dirty="0" err="1">
                <a:latin typeface="Liberation Serif" panose="02020603050405020304" pitchFamily="18" charset="0"/>
                <a:cs typeface="Liberation Serif" panose="02020603050405020304" pitchFamily="18" charset="0"/>
              </a:rPr>
              <a:t>Barasana</a:t>
            </a:r>
            <a:r>
              <a:rPr lang="en-US" sz="1400" dirty="0">
                <a:latin typeface="Liberation Serif" panose="02020603050405020304" pitchFamily="18" charset="0"/>
                <a:cs typeface="Liberation Serif" panose="02020603050405020304" pitchFamily="18" charset="0"/>
              </a:rPr>
              <a:t> to their land, which </a:t>
            </a:r>
            <a:r>
              <a:rPr lang="en-US" sz="1400" dirty="0" smtClean="0">
                <a:latin typeface="Liberation Serif" panose="02020603050405020304" pitchFamily="18" charset="0"/>
                <a:cs typeface="Liberation Serif" panose="02020603050405020304" pitchFamily="18" charset="0"/>
              </a:rPr>
              <a:t>has aided </a:t>
            </a:r>
            <a:r>
              <a:rPr lang="en-US" sz="1400" dirty="0">
                <a:latin typeface="Liberation Serif" panose="02020603050405020304" pitchFamily="18" charset="0"/>
                <a:cs typeface="Liberation Serif" panose="02020603050405020304" pitchFamily="18" charset="0"/>
              </a:rPr>
              <a:t>the maintenance of their language. ©Eye Ubiquitous/</a:t>
            </a:r>
            <a:r>
              <a:rPr lang="en-US" sz="1400" dirty="0" err="1">
                <a:latin typeface="Liberation Serif" panose="02020603050405020304" pitchFamily="18" charset="0"/>
                <a:cs typeface="Liberation Serif" panose="02020603050405020304" pitchFamily="18" charset="0"/>
              </a:rPr>
              <a:t>Superstock</a:t>
            </a:r>
            <a:endParaRPr lang="en-US" sz="1400" dirty="0">
              <a:latin typeface="Liberation Serif" panose="02020603050405020304" pitchFamily="18" charset="0"/>
              <a:cs typeface="Liberation Serif" panose="02020603050405020304" pitchFamily="18" charset="0"/>
            </a:endParaRPr>
          </a:p>
        </p:txBody>
      </p:sp>
      <p:pic>
        <p:nvPicPr>
          <p:cNvPr id="2" name="Picture 1" descr="fou10e_fig_06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76200"/>
            <a:ext cx="7010400" cy="4877235"/>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95300" y="1828800"/>
            <a:ext cx="8229600" cy="3352800"/>
          </a:xfrm>
        </p:spPr>
        <p:txBody>
          <a:bodyPr/>
          <a:lstStyle/>
          <a:p>
            <a:pPr eaLnBrk="1" hangingPunct="1"/>
            <a:r>
              <a:rPr lang="en-US" sz="2800" dirty="0" smtClean="0">
                <a:latin typeface="Liberation Serif" panose="02020603050405020304" pitchFamily="18" charset="0"/>
              </a:rPr>
              <a:t>Commonality among language diffusion theories is a focus on Europe.</a:t>
            </a:r>
          </a:p>
          <a:p>
            <a:pPr eaLnBrk="1" hangingPunct="1"/>
            <a:r>
              <a:rPr lang="en-US" sz="2800" dirty="0" smtClean="0">
                <a:latin typeface="Liberation Serif" panose="02020603050405020304" pitchFamily="18" charset="0"/>
              </a:rPr>
              <a:t>For Proto-Indo-European, it is clear that that the language diffused into Europe over time, and that a significant body of historical research and archaeology focuses on the early peopling of Europe.</a:t>
            </a:r>
            <a:endParaRPr lang="en-US" sz="2800" b="1"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381000"/>
            <a:ext cx="8763000" cy="1138773"/>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
            </a:r>
            <a:br>
              <a:rPr lang="en-US" sz="3600" b="1" dirty="0">
                <a:latin typeface="Liberation Serif" panose="02020603050405020304" pitchFamily="18" charset="0"/>
                <a:cs typeface="Liberation Serif" panose="02020603050405020304" pitchFamily="18" charset="0"/>
              </a:rPr>
            </a:br>
            <a:r>
              <a:rPr lang="en-US" sz="3200" b="1" dirty="0" smtClean="0">
                <a:latin typeface="Liberation Serif" panose="02020603050405020304" pitchFamily="18" charset="0"/>
                <a:cs typeface="Liberation Serif" panose="02020603050405020304" pitchFamily="18" charset="0"/>
              </a:rPr>
              <a:t>Proto-Indo-European Diffusion Routes</a:t>
            </a:r>
            <a:endParaRPr lang="en-US" sz="32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3553" name="Content Placeholder 1"/>
          <p:cNvSpPr>
            <a:spLocks noGrp="1"/>
          </p:cNvSpPr>
          <p:nvPr>
            <p:ph idx="4294967295"/>
          </p:nvPr>
        </p:nvSpPr>
        <p:spPr>
          <a:xfrm>
            <a:off x="457200" y="1143000"/>
            <a:ext cx="8229600" cy="5162550"/>
          </a:xfrm>
        </p:spPr>
        <p:txBody>
          <a:bodyPr/>
          <a:lstStyle/>
          <a:p>
            <a:pPr eaLnBrk="1" hangingPunct="1">
              <a:spcBef>
                <a:spcPts val="600"/>
              </a:spcBef>
            </a:pPr>
            <a:r>
              <a:rPr lang="en-US" sz="2400" b="1" dirty="0" smtClean="0">
                <a:latin typeface="Liberation Serif" panose="02020603050405020304" pitchFamily="18" charset="0"/>
              </a:rPr>
              <a:t>Conquest theory</a:t>
            </a:r>
            <a:r>
              <a:rPr lang="en-US" sz="2400" dirty="0" smtClean="0">
                <a:latin typeface="Liberation Serif" panose="02020603050405020304" pitchFamily="18" charset="0"/>
              </a:rPr>
              <a:t>: early speakers of Proto-Indo- European spread east to west on horseback, overpowering earlier inhabitants and beginning the diffusion/differentiation of Indo-European tongues.</a:t>
            </a:r>
          </a:p>
          <a:p>
            <a:pPr eaLnBrk="1" hangingPunct="1">
              <a:spcBef>
                <a:spcPts val="600"/>
              </a:spcBef>
            </a:pPr>
            <a:r>
              <a:rPr lang="en-US" sz="2400" dirty="0" smtClean="0">
                <a:latin typeface="Liberation Serif" panose="02020603050405020304" pitchFamily="18" charset="0"/>
              </a:rPr>
              <a:t>An alternative agricultural theory proposes that Proto-Indo-European diffused westward through Europe with the diffusion of agriculture.</a:t>
            </a:r>
          </a:p>
          <a:p>
            <a:pPr eaLnBrk="1" hangingPunct="1">
              <a:spcBef>
                <a:spcPts val="600"/>
              </a:spcBef>
            </a:pPr>
            <a:r>
              <a:rPr lang="en-US" sz="2400" b="1" dirty="0" smtClean="0">
                <a:latin typeface="Liberation Serif" panose="02020603050405020304" pitchFamily="18" charset="0"/>
              </a:rPr>
              <a:t>Dispersal hypothesis</a:t>
            </a:r>
            <a:r>
              <a:rPr lang="en-US" sz="2400" dirty="0" smtClean="0">
                <a:latin typeface="Liberation Serif" panose="02020603050405020304" pitchFamily="18" charset="0"/>
              </a:rPr>
              <a:t>: the Indo-European languages that arose from Proto-Indo-European were first carried eastward into Southwest Asia, next around the Caspian Sea, and then across the Russian-Ukrainian plains and on into the Balkans.</a:t>
            </a:r>
          </a:p>
        </p:txBody>
      </p:sp>
      <p:sp>
        <p:nvSpPr>
          <p:cNvPr id="5" name="Title 2"/>
          <p:cNvSpPr txBox="1">
            <a:spLocks/>
          </p:cNvSpPr>
          <p:nvPr/>
        </p:nvSpPr>
        <p:spPr>
          <a:xfrm>
            <a:off x="457200" y="381000"/>
            <a:ext cx="85344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Liberation Serif" panose="02020603050405020304" pitchFamily="18" charset="0"/>
              </a:rPr>
              <a:t>Proto-Indo-European Diffusion Routes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30618" y="1447800"/>
            <a:ext cx="3517782" cy="5046821"/>
            <a:chOff x="2730618" y="1447800"/>
            <a:chExt cx="3517782" cy="5046821"/>
          </a:xfrm>
        </p:grpSpPr>
        <p:pic>
          <p:nvPicPr>
            <p:cNvPr id="14338" name="Picture 6">
              <a:hlinkClick r:id="rId3"/>
            </p:cNvPr>
            <p:cNvPicPr>
              <a:picLocks noChangeAspect="1" noChangeArrowheads="1"/>
            </p:cNvPicPr>
            <p:nvPr/>
          </p:nvPicPr>
          <p:blipFill>
            <a:blip r:embed="rId4" cstate="print"/>
            <a:srcRect/>
            <a:stretch>
              <a:fillRect/>
            </a:stretch>
          </p:blipFill>
          <p:spPr bwMode="auto">
            <a:xfrm>
              <a:off x="2730618" y="1447800"/>
              <a:ext cx="3517782" cy="4803900"/>
            </a:xfrm>
            <a:prstGeom prst="rect">
              <a:avLst/>
            </a:prstGeom>
            <a:noFill/>
            <a:ln w="9525">
              <a:noFill/>
              <a:miter lim="800000"/>
              <a:headEnd/>
              <a:tailEnd/>
            </a:ln>
          </p:spPr>
        </p:pic>
        <p:sp>
          <p:nvSpPr>
            <p:cNvPr id="7" name="TextBox 6"/>
            <p:cNvSpPr txBox="1"/>
            <p:nvPr/>
          </p:nvSpPr>
          <p:spPr>
            <a:xfrm>
              <a:off x="3460809" y="6248400"/>
              <a:ext cx="2057400" cy="246221"/>
            </a:xfrm>
            <a:prstGeom prst="rect">
              <a:avLst/>
            </a:prstGeom>
            <a:noFill/>
          </p:spPr>
          <p:txBody>
            <a:bodyPr wrap="square" rtlCol="0">
              <a:spAutoFit/>
            </a:bodyPr>
            <a:lstStyle/>
            <a:p>
              <a:pPr algn="ctr"/>
              <a:r>
                <a:rPr lang="en-US" sz="1000" dirty="0" smtClean="0">
                  <a:latin typeface="Liberation Serif" panose="02020603050405020304" pitchFamily="18" charset="0"/>
                  <a:cs typeface="Liberation Serif" panose="02020603050405020304" pitchFamily="18" charset="0"/>
                </a:rPr>
                <a:t>© Barbara Weightman</a:t>
              </a:r>
              <a:endParaRPr lang="en-US" sz="1000" dirty="0">
                <a:latin typeface="Liberation Serif" panose="02020603050405020304" pitchFamily="18" charset="0"/>
                <a:cs typeface="Liberation Serif" panose="02020603050405020304" pitchFamily="18" charset="0"/>
              </a:endParaRPr>
            </a:p>
          </p:txBody>
        </p:sp>
      </p:grpSp>
      <p:sp>
        <p:nvSpPr>
          <p:cNvPr id="14337" name="Rectangle 2"/>
          <p:cNvSpPr>
            <a:spLocks noGrp="1" noChangeArrowheads="1"/>
          </p:cNvSpPr>
          <p:nvPr>
            <p:ph type="title"/>
          </p:nvPr>
        </p:nvSpPr>
        <p:spPr>
          <a:xfrm>
            <a:off x="407988" y="0"/>
            <a:ext cx="8229600" cy="1477963"/>
          </a:xfrm>
        </p:spPr>
        <p:txBody>
          <a:bodyPr/>
          <a:lstStyle/>
          <a:p>
            <a:pPr eaLnBrk="1" hangingPunct="1"/>
            <a:r>
              <a:rPr lang="en-US" dirty="0" smtClean="0">
                <a:latin typeface="Liberation Serif" panose="02020603050405020304" pitchFamily="18" charset="0"/>
              </a:rPr>
              <a:t>Chapter 6: </a:t>
            </a:r>
            <a:br>
              <a:rPr lang="en-US" dirty="0" smtClean="0">
                <a:latin typeface="Liberation Serif" panose="02020603050405020304" pitchFamily="18" charset="0"/>
              </a:rPr>
            </a:br>
            <a:r>
              <a:rPr lang="en-US" dirty="0" smtClean="0">
                <a:latin typeface="Liberation Serif" panose="02020603050405020304" pitchFamily="18" charset="0"/>
              </a:rPr>
              <a:t>Language</a:t>
            </a:r>
          </a:p>
        </p:txBody>
      </p:sp>
      <p:sp>
        <p:nvSpPr>
          <p:cNvPr id="14339" name="TextBox 4"/>
          <p:cNvSpPr txBox="1">
            <a:spLocks noChangeArrowheads="1"/>
          </p:cNvSpPr>
          <p:nvPr/>
        </p:nvSpPr>
        <p:spPr bwMode="auto">
          <a:xfrm>
            <a:off x="2743200" y="1531938"/>
            <a:ext cx="2362200" cy="584775"/>
          </a:xfrm>
          <a:prstGeom prst="rect">
            <a:avLst/>
          </a:prstGeom>
          <a:noFill/>
          <a:ln w="9525">
            <a:noFill/>
            <a:miter lim="800000"/>
            <a:headEnd/>
            <a:tailEnd/>
          </a:ln>
        </p:spPr>
        <p:txBody>
          <a:bodyPr>
            <a:spAutoFit/>
          </a:bodyPr>
          <a:lstStyle/>
          <a:p>
            <a:r>
              <a:rPr lang="en-US" sz="1600" i="1" dirty="0">
                <a:latin typeface="Liberation Serif" panose="02020603050405020304" pitchFamily="18" charset="0"/>
                <a:cs typeface="Liberation Serif" panose="02020603050405020304" pitchFamily="18" charset="0"/>
              </a:rPr>
              <a:t>Concept Caching:</a:t>
            </a:r>
          </a:p>
          <a:p>
            <a:r>
              <a:rPr lang="en-US" sz="1600" i="1" dirty="0">
                <a:latin typeface="Liberation Serif" panose="02020603050405020304" pitchFamily="18" charset="0"/>
                <a:cs typeface="Liberation Serif" panose="02020603050405020304" pitchFamily="18" charset="0"/>
              </a:rPr>
              <a:t>Burmese Script -Burma</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p:cNvSpPr txBox="1">
            <a:spLocks noChangeArrowheads="1"/>
          </p:cNvSpPr>
          <p:nvPr/>
        </p:nvSpPr>
        <p:spPr bwMode="auto">
          <a:xfrm>
            <a:off x="76200" y="4191000"/>
            <a:ext cx="3962400" cy="1569660"/>
          </a:xfrm>
          <a:prstGeom prst="rect">
            <a:avLst/>
          </a:prstGeom>
          <a:noFill/>
          <a:ln w="9525">
            <a:noFill/>
            <a:miter lim="800000"/>
            <a:headEnd/>
            <a:tailEnd/>
          </a:ln>
        </p:spPr>
        <p:txBody>
          <a:bodyPr>
            <a:spAutoFit/>
          </a:bodyPr>
          <a:lstStyle/>
          <a:p>
            <a:r>
              <a:rPr lang="en-US" sz="1600" b="1" dirty="0">
                <a:latin typeface="Liberation Serif" panose="02020603050405020304" pitchFamily="18" charset="0"/>
                <a:cs typeface="Liberation Serif" panose="02020603050405020304" pitchFamily="18" charset="0"/>
              </a:rPr>
              <a:t>Figure 6.11</a:t>
            </a:r>
          </a:p>
          <a:p>
            <a:r>
              <a:rPr lang="en-US" sz="1600" b="1" dirty="0">
                <a:latin typeface="Liberation Serif" panose="02020603050405020304" pitchFamily="18" charset="0"/>
                <a:cs typeface="Liberation Serif" panose="02020603050405020304" pitchFamily="18" charset="0"/>
              </a:rPr>
              <a:t>Indo-European Language Family: Proposed Westward Dispersal. </a:t>
            </a:r>
            <a:r>
              <a:rPr lang="en-US" sz="1600" dirty="0">
                <a:latin typeface="Liberation Serif" panose="02020603050405020304" pitchFamily="18" charset="0"/>
                <a:cs typeface="Liberation Serif" panose="02020603050405020304" pitchFamily="18" charset="0"/>
              </a:rPr>
              <a:t>Approximate timings</a:t>
            </a:r>
          </a:p>
          <a:p>
            <a:r>
              <a:rPr lang="en-US" sz="1600" dirty="0">
                <a:latin typeface="Liberation Serif" panose="02020603050405020304" pitchFamily="18" charset="0"/>
                <a:cs typeface="Liberation Serif" panose="02020603050405020304" pitchFamily="18" charset="0"/>
              </a:rPr>
              <a:t>and routes for the westward dispersal of the Indo-European languages.</a:t>
            </a:r>
          </a:p>
        </p:txBody>
      </p:sp>
      <p:sp>
        <p:nvSpPr>
          <p:cNvPr id="24580" name="TextBox 7"/>
          <p:cNvSpPr txBox="1">
            <a:spLocks noChangeArrowheads="1"/>
          </p:cNvSpPr>
          <p:nvPr/>
        </p:nvSpPr>
        <p:spPr bwMode="auto">
          <a:xfrm>
            <a:off x="4419600" y="3352800"/>
            <a:ext cx="4521200" cy="2062103"/>
          </a:xfrm>
          <a:prstGeom prst="rect">
            <a:avLst/>
          </a:prstGeom>
          <a:noFill/>
          <a:ln w="9525">
            <a:noFill/>
            <a:miter lim="800000"/>
            <a:headEnd/>
            <a:tailEnd/>
          </a:ln>
        </p:spPr>
        <p:txBody>
          <a:bodyPr>
            <a:spAutoFit/>
          </a:bodyPr>
          <a:lstStyle/>
          <a:p>
            <a:r>
              <a:rPr lang="en-US" sz="1600" b="1" dirty="0">
                <a:latin typeface="Liberation Serif" panose="02020603050405020304" pitchFamily="18" charset="0"/>
                <a:cs typeface="Liberation Serif" panose="02020603050405020304" pitchFamily="18" charset="0"/>
              </a:rPr>
              <a:t>Figure 6.12</a:t>
            </a:r>
          </a:p>
          <a:p>
            <a:r>
              <a:rPr lang="en-US" sz="1600" b="1" dirty="0">
                <a:latin typeface="Liberation Serif" panose="02020603050405020304" pitchFamily="18" charset="0"/>
                <a:cs typeface="Liberation Serif" panose="02020603050405020304" pitchFamily="18" charset="0"/>
              </a:rPr>
              <a:t>Indo-European Language Family: Proposed Hearth and Dispersal Hypothesis. </a:t>
            </a:r>
            <a:r>
              <a:rPr lang="en-US" sz="1600" dirty="0">
                <a:latin typeface="Liberation Serif" panose="02020603050405020304" pitchFamily="18" charset="0"/>
                <a:cs typeface="Liberation Serif" panose="02020603050405020304" pitchFamily="18" charset="0"/>
              </a:rPr>
              <a:t>This theory proposes that the Indo-European language family began in the Caucasus Mountain region and dispersed eastward before diffusing westward. </a:t>
            </a:r>
            <a:r>
              <a:rPr lang="en-US" sz="1600" i="1" dirty="0">
                <a:latin typeface="Liberation Serif" panose="02020603050405020304" pitchFamily="18" charset="0"/>
                <a:cs typeface="Liberation Serif" panose="02020603050405020304" pitchFamily="18" charset="0"/>
              </a:rPr>
              <a:t>Adapted with permission from</a:t>
            </a:r>
            <a:r>
              <a:rPr lang="en-US" sz="1600" dirty="0">
                <a:latin typeface="Liberation Serif" panose="02020603050405020304" pitchFamily="18" charset="0"/>
                <a:cs typeface="Liberation Serif" panose="02020603050405020304" pitchFamily="18" charset="0"/>
              </a:rPr>
              <a:t>: </a:t>
            </a:r>
            <a:r>
              <a:rPr lang="en-US" sz="1600" dirty="0" err="1">
                <a:latin typeface="Liberation Serif" panose="02020603050405020304" pitchFamily="18" charset="0"/>
                <a:cs typeface="Liberation Serif" panose="02020603050405020304" pitchFamily="18" charset="0"/>
              </a:rPr>
              <a:t>Gamkrelidze</a:t>
            </a:r>
            <a:r>
              <a:rPr lang="en-US" sz="1600" dirty="0">
                <a:latin typeface="Liberation Serif" panose="02020603050405020304" pitchFamily="18" charset="0"/>
                <a:cs typeface="Liberation Serif" panose="02020603050405020304" pitchFamily="18" charset="0"/>
              </a:rPr>
              <a:t> and </a:t>
            </a:r>
            <a:r>
              <a:rPr lang="en-US" sz="1600" dirty="0" err="1">
                <a:latin typeface="Liberation Serif" panose="02020603050405020304" pitchFamily="18" charset="0"/>
                <a:cs typeface="Liberation Serif" panose="02020603050405020304" pitchFamily="18" charset="0"/>
              </a:rPr>
              <a:t>Ivanov</a:t>
            </a:r>
            <a:r>
              <a:rPr lang="en-US" sz="1600" dirty="0">
                <a:latin typeface="Liberation Serif" panose="02020603050405020304" pitchFamily="18" charset="0"/>
                <a:cs typeface="Liberation Serif" panose="02020603050405020304" pitchFamily="18" charset="0"/>
              </a:rPr>
              <a:t>, 1990, p. 112.</a:t>
            </a:r>
          </a:p>
        </p:txBody>
      </p:sp>
      <p:pic>
        <p:nvPicPr>
          <p:cNvPr id="2" name="Picture 1" descr="fou10e_fig_06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58" y="381000"/>
            <a:ext cx="4164832" cy="3657600"/>
          </a:xfrm>
          <a:prstGeom prst="rect">
            <a:avLst/>
          </a:prstGeom>
        </p:spPr>
      </p:pic>
      <p:pic>
        <p:nvPicPr>
          <p:cNvPr id="3" name="Picture 2" descr="fou10e_fig_06_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2938" y="379420"/>
            <a:ext cx="4478662" cy="2744780"/>
          </a:xfrm>
          <a:prstGeom prst="rect">
            <a:avLst/>
          </a:prstGeom>
        </p:spPr>
      </p:pic>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457200" y="76200"/>
            <a:ext cx="8001000" cy="914400"/>
          </a:xfrm>
        </p:spPr>
        <p:txBody>
          <a:bodyPr/>
          <a:lstStyle/>
          <a:p>
            <a:pPr eaLnBrk="1" hangingPunct="1"/>
            <a:r>
              <a:rPr lang="en-US" sz="3200" b="1" dirty="0" smtClean="0">
                <a:latin typeface="Liberation Serif" panose="02020603050405020304" pitchFamily="18" charset="0"/>
              </a:rPr>
              <a:t>The Languages of Europe</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 y="969599"/>
            <a:ext cx="8869680" cy="543120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371600"/>
            <a:ext cx="8382000" cy="4154984"/>
          </a:xfrm>
          <a:prstGeom prst="rect">
            <a:avLst/>
          </a:prstGeom>
          <a:noFill/>
        </p:spPr>
        <p:txBody>
          <a:bodyPr>
            <a:spAutoFit/>
          </a:bodyPr>
          <a:lstStyle/>
          <a:p>
            <a:pPr marL="285750" indent="-285750">
              <a:buFont typeface="Arial" pitchFamily="34" charset="0"/>
              <a:buChar char="•"/>
              <a:defRPr/>
            </a:pPr>
            <a:r>
              <a:rPr lang="en-US" sz="2400" b="1" dirty="0">
                <a:latin typeface="Liberation Serif" panose="02020603050405020304" pitchFamily="18" charset="0"/>
                <a:cs typeface="Liberation Serif" panose="02020603050405020304" pitchFamily="18" charset="0"/>
              </a:rPr>
              <a:t>Romance languages</a:t>
            </a:r>
            <a:r>
              <a:rPr lang="en-US" sz="2400" dirty="0">
                <a:latin typeface="Liberation Serif" panose="02020603050405020304" pitchFamily="18" charset="0"/>
                <a:cs typeface="Liberation Serif" panose="02020603050405020304" pitchFamily="18" charset="0"/>
              </a:rPr>
              <a:t>: </a:t>
            </a:r>
          </a:p>
          <a:p>
            <a:pPr marL="742950" lvl="1" indent="-285750">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French</a:t>
            </a:r>
            <a:r>
              <a:rPr lang="en-US" sz="2400" dirty="0">
                <a:latin typeface="Liberation Serif" panose="02020603050405020304" pitchFamily="18" charset="0"/>
                <a:cs typeface="Liberation Serif" panose="02020603050405020304" pitchFamily="18" charset="0"/>
              </a:rPr>
              <a:t>, Italian, Spanish, Romanian, and </a:t>
            </a:r>
            <a:r>
              <a:rPr lang="en-US" sz="2400" dirty="0" smtClean="0">
                <a:latin typeface="Liberation Serif" panose="02020603050405020304" pitchFamily="18" charset="0"/>
                <a:cs typeface="Liberation Serif" panose="02020603050405020304" pitchFamily="18" charset="0"/>
              </a:rPr>
              <a:t>Portuguese</a:t>
            </a:r>
          </a:p>
          <a:p>
            <a:pPr marL="742950" lvl="1" indent="-285750">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Have much in common because of their Latin connection</a:t>
            </a:r>
            <a:r>
              <a:rPr lang="en-US" sz="2400" dirty="0">
                <a:latin typeface="Liberation Serif" panose="02020603050405020304" pitchFamily="18" charset="0"/>
                <a:cs typeface="Liberation Serif" panose="02020603050405020304" pitchFamily="18" charset="0"/>
              </a:rPr>
              <a:t>, but </a:t>
            </a:r>
            <a:r>
              <a:rPr lang="en-US" sz="2400" dirty="0" smtClean="0">
                <a:latin typeface="Liberation Serif" panose="02020603050405020304" pitchFamily="18" charset="0"/>
                <a:cs typeface="Liberation Serif" panose="02020603050405020304" pitchFamily="18" charset="0"/>
              </a:rPr>
              <a:t>are </a:t>
            </a:r>
            <a:r>
              <a:rPr lang="en-US" sz="2400" dirty="0">
                <a:latin typeface="Liberation Serif" panose="02020603050405020304" pitchFamily="18" charset="0"/>
                <a:cs typeface="Liberation Serif" panose="02020603050405020304" pitchFamily="18" charset="0"/>
              </a:rPr>
              <a:t>not mutually </a:t>
            </a:r>
            <a:r>
              <a:rPr lang="en-US" sz="2400" dirty="0" smtClean="0">
                <a:latin typeface="Liberation Serif" panose="02020603050405020304" pitchFamily="18" charset="0"/>
                <a:cs typeface="Liberation Serif" panose="02020603050405020304" pitchFamily="18" charset="0"/>
              </a:rPr>
              <a:t>comprehensible</a:t>
            </a:r>
            <a:endParaRPr lang="en-US" sz="2400" dirty="0">
              <a:latin typeface="Liberation Serif" panose="02020603050405020304" pitchFamily="18" charset="0"/>
              <a:cs typeface="Liberation Serif" panose="02020603050405020304" pitchFamily="18" charset="0"/>
            </a:endParaRPr>
          </a:p>
          <a:p>
            <a:pPr marL="285750" indent="-285750">
              <a:buFont typeface="Arial" pitchFamily="34" charset="0"/>
              <a:buChar char="•"/>
              <a:defRPr/>
            </a:pPr>
            <a:r>
              <a:rPr lang="en-US" sz="2400" b="1" dirty="0">
                <a:latin typeface="Liberation Serif" panose="02020603050405020304" pitchFamily="18" charset="0"/>
                <a:cs typeface="Liberation Serif" panose="02020603050405020304" pitchFamily="18" charset="0"/>
              </a:rPr>
              <a:t>Germanic languages </a:t>
            </a:r>
            <a:r>
              <a:rPr lang="en-US" sz="2400" dirty="0">
                <a:latin typeface="Liberation Serif" panose="02020603050405020304" pitchFamily="18" charset="0"/>
                <a:cs typeface="Liberation Serif" panose="02020603050405020304" pitchFamily="18" charset="0"/>
              </a:rPr>
              <a:t>(English, German, Danish, Norwegian, </a:t>
            </a:r>
            <a:r>
              <a:rPr lang="en-US" sz="2400" dirty="0" smtClean="0">
                <a:latin typeface="Liberation Serif" panose="02020603050405020304" pitchFamily="18" charset="0"/>
                <a:cs typeface="Liberation Serif" panose="02020603050405020304" pitchFamily="18" charset="0"/>
              </a:rPr>
              <a:t>and </a:t>
            </a:r>
            <a:r>
              <a:rPr lang="en-US" sz="2400" dirty="0">
                <a:latin typeface="Liberation Serif" panose="02020603050405020304" pitchFamily="18" charset="0"/>
                <a:cs typeface="Liberation Serif" panose="02020603050405020304" pitchFamily="18" charset="0"/>
              </a:rPr>
              <a:t>Swedish) reflect the expansion of peoples out of northern Europe </a:t>
            </a:r>
            <a:r>
              <a:rPr lang="en-US" sz="2400" dirty="0" smtClean="0">
                <a:latin typeface="Liberation Serif" panose="02020603050405020304" pitchFamily="18" charset="0"/>
                <a:cs typeface="Liberation Serif" panose="02020603050405020304" pitchFamily="18" charset="0"/>
              </a:rPr>
              <a:t>west and </a:t>
            </a:r>
            <a:r>
              <a:rPr lang="en-US" sz="2400" dirty="0">
                <a:latin typeface="Liberation Serif" panose="02020603050405020304" pitchFamily="18" charset="0"/>
                <a:cs typeface="Liberation Serif" panose="02020603050405020304" pitchFamily="18" charset="0"/>
              </a:rPr>
              <a:t>south</a:t>
            </a:r>
            <a:r>
              <a:rPr lang="en-US" sz="2400" dirty="0" smtClean="0">
                <a:latin typeface="Liberation Serif" panose="02020603050405020304" pitchFamily="18" charset="0"/>
                <a:cs typeface="Liberation Serif" panose="02020603050405020304" pitchFamily="18" charset="0"/>
              </a:rPr>
              <a:t>.</a:t>
            </a:r>
            <a:endParaRPr lang="en-US" sz="2400" dirty="0">
              <a:latin typeface="Liberation Serif" panose="02020603050405020304" pitchFamily="18" charset="0"/>
              <a:cs typeface="Liberation Serif" panose="02020603050405020304" pitchFamily="18" charset="0"/>
            </a:endParaRPr>
          </a:p>
          <a:p>
            <a:pPr marL="285750" indent="-285750">
              <a:buFont typeface="Arial" pitchFamily="34" charset="0"/>
              <a:buChar char="•"/>
              <a:defRPr/>
            </a:pPr>
            <a:r>
              <a:rPr lang="en-US" sz="2400" b="1" dirty="0">
                <a:latin typeface="Liberation Serif" panose="02020603050405020304" pitchFamily="18" charset="0"/>
                <a:cs typeface="Liberation Serif" panose="02020603050405020304" pitchFamily="18" charset="0"/>
              </a:rPr>
              <a:t>Slavic languages </a:t>
            </a:r>
            <a:r>
              <a:rPr lang="en-US" sz="2400" dirty="0">
                <a:latin typeface="Liberation Serif" panose="02020603050405020304" pitchFamily="18" charset="0"/>
                <a:cs typeface="Liberation Serif" panose="02020603050405020304" pitchFamily="18" charset="0"/>
              </a:rPr>
              <a:t>(Russian, Polish, Czech, Slovak, Ukrainian, Slovenian, Serbo-Croatian, </a:t>
            </a:r>
            <a:r>
              <a:rPr lang="en-US" sz="2400" dirty="0" smtClean="0">
                <a:latin typeface="Liberation Serif" panose="02020603050405020304" pitchFamily="18" charset="0"/>
                <a:cs typeface="Liberation Serif" panose="02020603050405020304" pitchFamily="18" charset="0"/>
              </a:rPr>
              <a:t>&amp; </a:t>
            </a:r>
            <a:r>
              <a:rPr lang="en-US" sz="2400" dirty="0">
                <a:latin typeface="Liberation Serif" panose="02020603050405020304" pitchFamily="18" charset="0"/>
                <a:cs typeface="Liberation Serif" panose="02020603050405020304" pitchFamily="18" charset="0"/>
              </a:rPr>
              <a:t>Bulgarian) developed as Slavic people migrated from a base in present-day Ukraine </a:t>
            </a:r>
            <a:r>
              <a:rPr lang="en-US" sz="2400" dirty="0" smtClean="0">
                <a:latin typeface="Liberation Serif" panose="02020603050405020304" pitchFamily="18" charset="0"/>
                <a:cs typeface="Liberation Serif" panose="02020603050405020304" pitchFamily="18" charset="0"/>
              </a:rPr>
              <a:t>about 2,000 </a:t>
            </a:r>
            <a:r>
              <a:rPr lang="en-US" sz="2400" dirty="0">
                <a:latin typeface="Liberation Serif" panose="02020603050405020304" pitchFamily="18" charset="0"/>
                <a:cs typeface="Liberation Serif" panose="02020603050405020304" pitchFamily="18" charset="0"/>
              </a:rPr>
              <a:t>years ago.</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3"/>
          <p:cNvSpPr>
            <a:spLocks noGrp="1"/>
          </p:cNvSpPr>
          <p:nvPr>
            <p:ph type="title"/>
          </p:nvPr>
        </p:nvSpPr>
        <p:spPr>
          <a:xfrm>
            <a:off x="457200" y="533400"/>
            <a:ext cx="8001000" cy="914400"/>
          </a:xfrm>
        </p:spPr>
        <p:txBody>
          <a:bodyPr/>
          <a:lstStyle/>
          <a:p>
            <a:pPr algn="l" eaLnBrk="1" hangingPunct="1"/>
            <a:r>
              <a:rPr lang="en-US" sz="3200" b="1" dirty="0" smtClean="0">
                <a:latin typeface="Liberation Serif" panose="02020603050405020304" pitchFamily="18" charset="0"/>
              </a:rPr>
              <a:t>Language Subfamilies in Europe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Mount Vesuvius</a:t>
            </a:r>
          </a:p>
        </p:txBody>
      </p:sp>
      <p:sp>
        <p:nvSpPr>
          <p:cNvPr id="8" name="Content Placeholder 7"/>
          <p:cNvSpPr>
            <a:spLocks noGrp="1"/>
          </p:cNvSpPr>
          <p:nvPr>
            <p:ph idx="1"/>
          </p:nvPr>
        </p:nvSpPr>
        <p:spPr>
          <a:xfrm>
            <a:off x="152400" y="1219200"/>
            <a:ext cx="8763000" cy="4651375"/>
          </a:xfrm>
        </p:spPr>
        <p:txBody>
          <a:bodyPr/>
          <a:lstStyle/>
          <a:p>
            <a:pPr eaLnBrk="1" hangingPunct="1">
              <a:defRPr/>
            </a:pPr>
            <a:r>
              <a:rPr lang="en-US" sz="2400" dirty="0">
                <a:latin typeface="Liberation Serif" panose="02020603050405020304" pitchFamily="18" charset="0"/>
              </a:rPr>
              <a:t>A comparison of Europe’s linguistic and </a:t>
            </a:r>
            <a:r>
              <a:rPr lang="en-US" sz="2400" dirty="0" smtClean="0">
                <a:latin typeface="Liberation Serif" panose="02020603050405020304" pitchFamily="18" charset="0"/>
              </a:rPr>
              <a:t>political maps </a:t>
            </a:r>
            <a:r>
              <a:rPr lang="en-US" sz="2400" dirty="0">
                <a:latin typeface="Liberation Serif" panose="02020603050405020304" pitchFamily="18" charset="0"/>
              </a:rPr>
              <a:t>shows a high correlation between the </a:t>
            </a:r>
            <a:r>
              <a:rPr lang="en-US" sz="2400" dirty="0" smtClean="0">
                <a:latin typeface="Liberation Serif" panose="02020603050405020304" pitchFamily="18" charset="0"/>
              </a:rPr>
              <a:t>languages spoken </a:t>
            </a:r>
            <a:r>
              <a:rPr lang="en-US" sz="2400" dirty="0">
                <a:latin typeface="Liberation Serif" panose="02020603050405020304" pitchFamily="18" charset="0"/>
              </a:rPr>
              <a:t>and the political organization of </a:t>
            </a:r>
            <a:r>
              <a:rPr lang="en-US" sz="2400" dirty="0" smtClean="0">
                <a:latin typeface="Liberation Serif" panose="02020603050405020304" pitchFamily="18" charset="0"/>
              </a:rPr>
              <a:t>space.</a:t>
            </a:r>
          </a:p>
          <a:p>
            <a:pPr eaLnBrk="1" hangingPunct="1">
              <a:defRPr/>
            </a:pPr>
            <a:r>
              <a:rPr lang="en-US" sz="2400" dirty="0" smtClean="0">
                <a:latin typeface="Liberation Serif" panose="02020603050405020304" pitchFamily="18" charset="0"/>
                <a:cs typeface="Liberation Serif" panose="02020603050405020304" pitchFamily="18" charset="0"/>
              </a:rPr>
              <a:t>A few important exceptions: French speakers in Belgium, Switzerland, and Italy; German speakers in Hungary; Hungarian speakers in Slovakia Romania and Yugoslavia; Romanian speakers in Moldavia and Greece; Turkish speakers in Bulgaria; Albanian speakers in Serbia.</a:t>
            </a:r>
          </a:p>
          <a:p>
            <a:pPr eaLnBrk="1" hangingPunct="1">
              <a:defRPr/>
            </a:pPr>
            <a:r>
              <a:rPr lang="en-US" sz="2400" dirty="0" smtClean="0">
                <a:latin typeface="Liberation Serif" panose="02020603050405020304" pitchFamily="18" charset="0"/>
              </a:rPr>
              <a:t>The Basque language of Euskera</a:t>
            </a:r>
            <a:r>
              <a:rPr lang="en-US" sz="2400" dirty="0">
                <a:latin typeface="Liberation Serif" panose="02020603050405020304" pitchFamily="18" charset="0"/>
              </a:rPr>
              <a:t> covers a very small land </a:t>
            </a:r>
            <a:r>
              <a:rPr lang="en-US" sz="2400" dirty="0" smtClean="0">
                <a:latin typeface="Liberation Serif" panose="02020603050405020304" pitchFamily="18" charset="0"/>
              </a:rPr>
              <a:t>area</a:t>
            </a:r>
            <a:r>
              <a:rPr lang="en-US" sz="2400" dirty="0">
                <a:latin typeface="Liberation Serif" panose="02020603050405020304" pitchFamily="18" charset="0"/>
              </a:rPr>
              <a:t> </a:t>
            </a:r>
            <a:r>
              <a:rPr lang="en-US" sz="2400" dirty="0" smtClean="0">
                <a:latin typeface="Liberation Serif" panose="02020603050405020304" pitchFamily="18" charset="0"/>
              </a:rPr>
              <a:t>and is </a:t>
            </a:r>
            <a:r>
              <a:rPr lang="en-US" sz="2400" i="1" dirty="0">
                <a:latin typeface="Liberation Serif" panose="02020603050405020304" pitchFamily="18" charset="0"/>
              </a:rPr>
              <a:t>in no way related to </a:t>
            </a:r>
            <a:r>
              <a:rPr lang="en-US" sz="2400" dirty="0">
                <a:latin typeface="Liberation Serif" panose="02020603050405020304" pitchFamily="18" charset="0"/>
              </a:rPr>
              <a:t>any other </a:t>
            </a:r>
            <a:r>
              <a:rPr lang="en-US" sz="2400" dirty="0" smtClean="0">
                <a:latin typeface="Liberation Serif" panose="02020603050405020304" pitchFamily="18" charset="0"/>
              </a:rPr>
              <a:t>language family </a:t>
            </a:r>
            <a:r>
              <a:rPr lang="en-US" sz="2400" dirty="0">
                <a:latin typeface="Liberation Serif" panose="02020603050405020304" pitchFamily="18" charset="0"/>
              </a:rPr>
              <a:t>in </a:t>
            </a:r>
            <a:r>
              <a:rPr lang="en-US" sz="2400" dirty="0" smtClean="0">
                <a:latin typeface="Liberation Serif" panose="02020603050405020304" pitchFamily="18" charset="0"/>
              </a:rPr>
              <a:t>Europe.</a:t>
            </a:r>
            <a:endParaRPr lang="en-US" sz="2400" dirty="0">
              <a:latin typeface="Liberation Serif" panose="02020603050405020304" pitchFamily="18" charset="0"/>
              <a:cs typeface="Liberation Serif" panose="02020603050405020304" pitchFamily="18" charset="0"/>
            </a:endParaRP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10" name="Title 3"/>
          <p:cNvSpPr>
            <a:spLocks noGrp="1"/>
          </p:cNvSpPr>
          <p:nvPr>
            <p:ph type="title"/>
          </p:nvPr>
        </p:nvSpPr>
        <p:spPr>
          <a:xfrm>
            <a:off x="304800" y="152400"/>
            <a:ext cx="8001000" cy="914400"/>
          </a:xfrm>
        </p:spPr>
        <p:txBody>
          <a:bodyPr/>
          <a:lstStyle/>
          <a:p>
            <a:r>
              <a:rPr lang="en-US" sz="3200" b="1" dirty="0" smtClean="0">
                <a:latin typeface="Liberation Serif" panose="02020603050405020304" pitchFamily="18" charset="0"/>
              </a:rPr>
              <a:t>Relationship to the Political Pattern</a:t>
            </a:r>
            <a:endParaRPr lang="en-US" sz="3200" b="1"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3" name="Picture 2" descr="fou10e_fig_06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81002"/>
            <a:ext cx="6346005" cy="4517752"/>
          </a:xfrm>
          <a:prstGeom prst="rect">
            <a:avLst/>
          </a:prstGeom>
        </p:spPr>
      </p:pic>
      <p:sp>
        <p:nvSpPr>
          <p:cNvPr id="5" name="TextBox 4"/>
          <p:cNvSpPr txBox="1"/>
          <p:nvPr/>
        </p:nvSpPr>
        <p:spPr>
          <a:xfrm>
            <a:off x="914400" y="4953000"/>
            <a:ext cx="6305957" cy="1477328"/>
          </a:xfrm>
          <a:prstGeom prst="rect">
            <a:avLst/>
          </a:prstGeom>
          <a:noFill/>
        </p:spPr>
        <p:txBody>
          <a:bodyPr wrap="none" rtlCol="0">
            <a:spAutoFit/>
          </a:bodyPr>
          <a:lstStyle/>
          <a:p>
            <a:r>
              <a:rPr lang="en-US" b="1" dirty="0">
                <a:latin typeface="Liberation Serif" panose="02020603050405020304" pitchFamily="18" charset="0"/>
                <a:cs typeface="Liberation Serif" panose="02020603050405020304" pitchFamily="18" charset="0"/>
              </a:rPr>
              <a:t>Figure 6.13</a:t>
            </a:r>
          </a:p>
          <a:p>
            <a:r>
              <a:rPr lang="en-US" b="1" dirty="0">
                <a:latin typeface="Liberation Serif" panose="02020603050405020304" pitchFamily="18" charset="0"/>
                <a:cs typeface="Liberation Serif" panose="02020603050405020304" pitchFamily="18" charset="0"/>
              </a:rPr>
              <a:t>San </a:t>
            </a:r>
            <a:r>
              <a:rPr lang="en-US" b="1" dirty="0" err="1">
                <a:latin typeface="Liberation Serif" panose="02020603050405020304" pitchFamily="18" charset="0"/>
                <a:cs typeface="Liberation Serif" panose="02020603050405020304" pitchFamily="18" charset="0"/>
              </a:rPr>
              <a:t>Sebastián</a:t>
            </a:r>
            <a:r>
              <a:rPr lang="en-US" b="1" dirty="0">
                <a:latin typeface="Liberation Serif" panose="02020603050405020304" pitchFamily="18" charset="0"/>
                <a:cs typeface="Liberation Serif" panose="02020603050405020304" pitchFamily="18" charset="0"/>
              </a:rPr>
              <a:t>, Spain. </a:t>
            </a:r>
            <a:r>
              <a:rPr lang="en-US" dirty="0" smtClean="0">
                <a:latin typeface="Liberation Serif" panose="02020603050405020304" pitchFamily="18" charset="0"/>
                <a:cs typeface="Liberation Serif" panose="02020603050405020304" pitchFamily="18" charset="0"/>
              </a:rPr>
              <a:t>Graffiti </a:t>
            </a:r>
            <a:r>
              <a:rPr lang="en-US" dirty="0">
                <a:latin typeface="Liberation Serif" panose="02020603050405020304" pitchFamily="18" charset="0"/>
                <a:cs typeface="Liberation Serif" panose="02020603050405020304" pitchFamily="18" charset="0"/>
              </a:rPr>
              <a:t>on the wall of this building uses</a:t>
            </a:r>
          </a:p>
          <a:p>
            <a:r>
              <a:rPr lang="en-US" dirty="0">
                <a:latin typeface="Liberation Serif" panose="02020603050405020304" pitchFamily="18" charset="0"/>
                <a:cs typeface="Liberation Serif" panose="02020603050405020304" pitchFamily="18" charset="0"/>
              </a:rPr>
              <a:t>the English language, “Freedom for the Basque Country,” to show</a:t>
            </a:r>
          </a:p>
          <a:p>
            <a:r>
              <a:rPr lang="en-US" dirty="0">
                <a:latin typeface="Liberation Serif" panose="02020603050405020304" pitchFamily="18" charset="0"/>
                <a:cs typeface="Liberation Serif" panose="02020603050405020304" pitchFamily="18" charset="0"/>
              </a:rPr>
              <a:t>support for the Basque separatist movement. © Denise Powell</a:t>
            </a:r>
          </a:p>
          <a:p>
            <a:endParaRPr lang="en-US" dirty="0">
              <a:solidFill>
                <a:srgbClr val="4BACC6"/>
              </a:solidFill>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995398"/>
            <a:ext cx="4495800" cy="3581400"/>
          </a:xfrm>
        </p:spPr>
        <p:txBody>
          <a:bodyPr/>
          <a:lstStyle/>
          <a:p>
            <a:pPr eaLnBrk="1" hangingPunct="1">
              <a:defRPr/>
            </a:pPr>
            <a:r>
              <a:rPr lang="en-US" sz="2800" dirty="0" smtClean="0">
                <a:latin typeface="Liberation Serif" panose="02020603050405020304" pitchFamily="18" charset="0"/>
              </a:rPr>
              <a:t>Niger-Congo </a:t>
            </a:r>
            <a:r>
              <a:rPr lang="en-US" sz="2800" dirty="0">
                <a:latin typeface="Liberation Serif" panose="02020603050405020304" pitchFamily="18" charset="0"/>
              </a:rPr>
              <a:t>language </a:t>
            </a:r>
            <a:r>
              <a:rPr lang="en-US" sz="2800" dirty="0" smtClean="0">
                <a:latin typeface="Liberation Serif" panose="02020603050405020304" pitchFamily="18" charset="0"/>
              </a:rPr>
              <a:t>family dominates.</a:t>
            </a:r>
          </a:p>
          <a:p>
            <a:pPr eaLnBrk="1" hangingPunct="1">
              <a:defRPr/>
            </a:pPr>
            <a:r>
              <a:rPr lang="en-US" sz="2800" dirty="0" smtClean="0">
                <a:latin typeface="Liberation Serif" panose="02020603050405020304" pitchFamily="18" charset="0"/>
              </a:rPr>
              <a:t>Oldest </a:t>
            </a:r>
            <a:r>
              <a:rPr lang="en-US" sz="2800" dirty="0" err="1" smtClean="0">
                <a:latin typeface="Liberation Serif" panose="02020603050405020304" pitchFamily="18" charset="0"/>
              </a:rPr>
              <a:t>Subsaharan</a:t>
            </a:r>
            <a:r>
              <a:rPr lang="en-US" sz="2800" dirty="0" smtClean="0">
                <a:latin typeface="Liberation Serif" panose="02020603050405020304" pitchFamily="18" charset="0"/>
              </a:rPr>
              <a:t> languages are the </a:t>
            </a:r>
            <a:r>
              <a:rPr lang="en-US" sz="2800" dirty="0" err="1" smtClean="0">
                <a:latin typeface="Liberation Serif" panose="02020603050405020304" pitchFamily="18" charset="0"/>
              </a:rPr>
              <a:t>Khoisan</a:t>
            </a:r>
            <a:r>
              <a:rPr lang="en-US" sz="2800" dirty="0" smtClean="0">
                <a:latin typeface="Liberation Serif" panose="02020603050405020304" pitchFamily="18" charset="0"/>
              </a:rPr>
              <a:t> languages, which include a “click” sound.</a:t>
            </a:r>
          </a:p>
          <a:p>
            <a:pPr eaLnBrk="1" hangingPunct="1">
              <a:defRPr/>
            </a:pPr>
            <a:endParaRPr lang="en-US" sz="2400" dirty="0" smtClean="0">
              <a:latin typeface="Liberation Serif" panose="02020603050405020304" pitchFamily="18" charset="0"/>
            </a:endParaRPr>
          </a:p>
          <a:p>
            <a:pPr marL="0" indent="0" eaLnBrk="1" hangingPunct="1">
              <a:buFont typeface="Arial" charset="0"/>
              <a:buNone/>
              <a:defRPr/>
            </a:pPr>
            <a:r>
              <a:rPr lang="en-US" sz="2400" b="1" dirty="0">
                <a:latin typeface="Liberation Serif" panose="02020603050405020304" pitchFamily="18" charset="0"/>
              </a:rPr>
              <a:t/>
            </a:r>
            <a:br>
              <a:rPr lang="en-US" sz="2400" b="1" dirty="0">
                <a:latin typeface="Liberation Serif" panose="02020603050405020304" pitchFamily="18" charset="0"/>
              </a:rPr>
            </a:br>
            <a:endParaRPr lang="en-US" sz="2400" b="1" dirty="0" smtClean="0">
              <a:latin typeface="Liberation Serif" panose="02020603050405020304" pitchFamily="18" charset="0"/>
            </a:endParaRPr>
          </a:p>
          <a:p>
            <a:pPr marL="0" indent="0" eaLnBrk="1" hangingPunct="1">
              <a:buFont typeface="Arial" charset="0"/>
              <a:buNone/>
              <a:defRPr/>
            </a:pPr>
            <a:endParaRPr lang="en-US" sz="2400" b="1" dirty="0">
              <a:latin typeface="Liberation Serif" panose="02020603050405020304" pitchFamily="18" charset="0"/>
            </a:endParaRPr>
          </a:p>
          <a:p>
            <a:pPr marL="0" indent="0" eaLnBrk="1" hangingPunct="1">
              <a:buFont typeface="Arial" charset="0"/>
              <a:buNone/>
              <a:defRPr/>
            </a:pPr>
            <a:r>
              <a:rPr lang="en-US" sz="2400" b="1" dirty="0" smtClean="0">
                <a:latin typeface="Liberation Serif" panose="02020603050405020304" pitchFamily="18" charset="0"/>
              </a:rPr>
              <a:t>	</a:t>
            </a:r>
            <a:endParaRPr lang="en-US" sz="2400" b="1" dirty="0">
              <a:solidFill>
                <a:srgbClr val="FF0000"/>
              </a:solidFill>
              <a:latin typeface="Liberation Serif" panose="02020603050405020304" pitchFamily="18" charset="0"/>
            </a:endParaRPr>
          </a:p>
        </p:txBody>
      </p:sp>
      <p:pic>
        <p:nvPicPr>
          <p:cNvPr id="2" name="Picture 1" descr="fou10e_fig_06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369" y="1097915"/>
            <a:ext cx="4183640" cy="5394960"/>
          </a:xfrm>
          <a:prstGeom prst="rect">
            <a:avLst/>
          </a:prstGeom>
        </p:spPr>
      </p:pic>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8" name="Rectangle 7"/>
          <p:cNvSpPr/>
          <p:nvPr/>
        </p:nvSpPr>
        <p:spPr>
          <a:xfrm>
            <a:off x="228600" y="152400"/>
            <a:ext cx="8763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Languages of </a:t>
            </a:r>
            <a:r>
              <a:rPr lang="en-US" sz="3600" b="1" dirty="0" smtClean="0">
                <a:latin typeface="Liberation Serif" panose="02020603050405020304" pitchFamily="18" charset="0"/>
                <a:cs typeface="Liberation Serif" panose="02020603050405020304" pitchFamily="18" charset="0"/>
              </a:rPr>
              <a:t> </a:t>
            </a:r>
            <a:r>
              <a:rPr lang="en-US" sz="3600" b="1" dirty="0" err="1" smtClean="0">
                <a:latin typeface="Liberation Serif" panose="02020603050405020304" pitchFamily="18" charset="0"/>
                <a:cs typeface="Liberation Serif" panose="02020603050405020304" pitchFamily="18" charset="0"/>
              </a:rPr>
              <a:t>Subsaharan</a:t>
            </a:r>
            <a:r>
              <a:rPr lang="en-US" sz="3600" b="1" dirty="0" smtClean="0">
                <a:latin typeface="Liberation Serif" panose="02020603050405020304" pitchFamily="18" charset="0"/>
                <a:cs typeface="Liberation Serif" panose="02020603050405020304" pitchFamily="18" charset="0"/>
              </a:rPr>
              <a:t> </a:t>
            </a:r>
            <a:r>
              <a:rPr lang="en-US" sz="3600" b="1" dirty="0">
                <a:latin typeface="Liberation Serif" panose="02020603050405020304" pitchFamily="18" charset="0"/>
                <a:cs typeface="Liberation Serif" panose="02020603050405020304" pitchFamily="18" charset="0"/>
              </a:rPr>
              <a:t>Africa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72838"/>
            <a:ext cx="8229600" cy="3231654"/>
          </a:xfrm>
          <a:prstGeom prst="rect">
            <a:avLst/>
          </a:prstGeom>
          <a:noFill/>
        </p:spPr>
        <p:txBody>
          <a:bodyPr>
            <a:spAutoFit/>
          </a:bodyPr>
          <a:lstStyle/>
          <a:p>
            <a:pPr marL="457200" indent="-457200">
              <a:buFont typeface="Arial" pitchFamily="34" charset="0"/>
              <a:buChar char="•"/>
              <a:defRPr/>
            </a:pPr>
            <a:r>
              <a:rPr lang="en-US" sz="2200" dirty="0" smtClean="0">
                <a:latin typeface="Liberation Serif" panose="02020603050405020304" pitchFamily="18" charset="0"/>
                <a:cs typeface="Liberation Serif" panose="02020603050405020304" pitchFamily="18" charset="0"/>
              </a:rPr>
              <a:t>Nigeria’s 141 million people speak more than 500 different languages.</a:t>
            </a:r>
            <a:endParaRPr lang="en-US" sz="2200" dirty="0">
              <a:latin typeface="Liberation Serif" panose="02020603050405020304" pitchFamily="18" charset="0"/>
              <a:cs typeface="Liberation Serif" panose="02020603050405020304" pitchFamily="18" charset="0"/>
            </a:endParaRPr>
          </a:p>
          <a:p>
            <a:pPr marL="457200" indent="-457200">
              <a:buFont typeface="Arial" pitchFamily="34" charset="0"/>
              <a:buChar char="•"/>
              <a:defRPr/>
            </a:pPr>
            <a:r>
              <a:rPr lang="en-US" sz="2200" dirty="0">
                <a:latin typeface="Liberation Serif" panose="02020603050405020304" pitchFamily="18" charset="0"/>
                <a:cs typeface="Liberation Serif" panose="02020603050405020304" pitchFamily="18" charset="0"/>
              </a:rPr>
              <a:t>The three most prominent languages are distributed regionally: </a:t>
            </a:r>
            <a:endParaRPr lang="en-US" sz="2200" dirty="0" smtClean="0">
              <a:latin typeface="Liberation Serif" panose="02020603050405020304" pitchFamily="18" charset="0"/>
              <a:cs typeface="Liberation Serif" panose="02020603050405020304" pitchFamily="18" charset="0"/>
            </a:endParaRPr>
          </a:p>
          <a:p>
            <a:pPr marL="914400" lvl="1" indent="-457200">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Hausa in </a:t>
            </a:r>
            <a:r>
              <a:rPr lang="en-US" sz="2400" dirty="0">
                <a:latin typeface="Liberation Serif" panose="02020603050405020304" pitchFamily="18" charset="0"/>
                <a:cs typeface="Liberation Serif" panose="02020603050405020304" pitchFamily="18" charset="0"/>
              </a:rPr>
              <a:t>the </a:t>
            </a:r>
            <a:r>
              <a:rPr lang="en-US" sz="2400" dirty="0" smtClean="0">
                <a:latin typeface="Liberation Serif" panose="02020603050405020304" pitchFamily="18" charset="0"/>
                <a:cs typeface="Liberation Serif" panose="02020603050405020304" pitchFamily="18" charset="0"/>
              </a:rPr>
              <a:t>north; 35 million people</a:t>
            </a:r>
          </a:p>
          <a:p>
            <a:pPr marL="914400" lvl="1" indent="-457200">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Yoruba in </a:t>
            </a:r>
            <a:r>
              <a:rPr lang="en-US" sz="2400" dirty="0">
                <a:latin typeface="Liberation Serif" panose="02020603050405020304" pitchFamily="18" charset="0"/>
                <a:cs typeface="Liberation Serif" panose="02020603050405020304" pitchFamily="18" charset="0"/>
              </a:rPr>
              <a:t>the </a:t>
            </a:r>
            <a:r>
              <a:rPr lang="en-US" sz="2400" dirty="0" smtClean="0">
                <a:latin typeface="Liberation Serif" panose="02020603050405020304" pitchFamily="18" charset="0"/>
                <a:cs typeface="Liberation Serif" panose="02020603050405020304" pitchFamily="18" charset="0"/>
              </a:rPr>
              <a:t>southwest; 25 million people</a:t>
            </a:r>
          </a:p>
          <a:p>
            <a:pPr marL="914400" lvl="1" indent="-457200">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Ibo in </a:t>
            </a:r>
            <a:r>
              <a:rPr lang="en-US" sz="2400" dirty="0">
                <a:latin typeface="Liberation Serif" panose="02020603050405020304" pitchFamily="18" charset="0"/>
                <a:cs typeface="Liberation Serif" panose="02020603050405020304" pitchFamily="18" charset="0"/>
              </a:rPr>
              <a:t>the </a:t>
            </a:r>
            <a:r>
              <a:rPr lang="en-US" sz="2400" dirty="0" smtClean="0">
                <a:latin typeface="Liberation Serif" panose="02020603050405020304" pitchFamily="18" charset="0"/>
                <a:cs typeface="Liberation Serif" panose="02020603050405020304" pitchFamily="18" charset="0"/>
              </a:rPr>
              <a:t>southeast; over 25 </a:t>
            </a:r>
            <a:r>
              <a:rPr lang="en-US" sz="2400" dirty="0">
                <a:latin typeface="Liberation Serif" panose="02020603050405020304" pitchFamily="18" charset="0"/>
                <a:cs typeface="Liberation Serif" panose="02020603050405020304" pitchFamily="18" charset="0"/>
              </a:rPr>
              <a:t>million </a:t>
            </a:r>
            <a:r>
              <a:rPr lang="en-US" sz="2400" dirty="0" smtClean="0">
                <a:latin typeface="Liberation Serif" panose="02020603050405020304" pitchFamily="18" charset="0"/>
                <a:cs typeface="Liberation Serif" panose="02020603050405020304" pitchFamily="18" charset="0"/>
              </a:rPr>
              <a:t>people</a:t>
            </a:r>
            <a:endParaRPr lang="en-US" sz="2400" dirty="0">
              <a:latin typeface="Liberation Serif" panose="02020603050405020304" pitchFamily="18" charset="0"/>
              <a:cs typeface="Liberation Serif" panose="02020603050405020304" pitchFamily="18" charset="0"/>
            </a:endParaRPr>
          </a:p>
          <a:p>
            <a:pPr marL="342900" indent="-342900">
              <a:buFont typeface="Arial" pitchFamily="34" charset="0"/>
              <a:buChar char="•"/>
              <a:defRPr/>
            </a:pPr>
            <a:r>
              <a:rPr lang="en-US" sz="2200" dirty="0">
                <a:latin typeface="Liberation Serif" panose="02020603050405020304" pitchFamily="18" charset="0"/>
                <a:cs typeface="Liberation Serif" panose="02020603050405020304" pitchFamily="18" charset="0"/>
              </a:rPr>
              <a:t>When Nigeria gained </a:t>
            </a:r>
            <a:r>
              <a:rPr lang="en-US" sz="2200" dirty="0" smtClean="0">
                <a:latin typeface="Liberation Serif" panose="02020603050405020304" pitchFamily="18" charset="0"/>
                <a:cs typeface="Liberation Serif" panose="02020603050405020304" pitchFamily="18" charset="0"/>
              </a:rPr>
              <a:t>independence </a:t>
            </a:r>
            <a:r>
              <a:rPr lang="en-US" sz="2200" dirty="0">
                <a:latin typeface="Liberation Serif" panose="02020603050405020304" pitchFamily="18" charset="0"/>
                <a:cs typeface="Liberation Serif" panose="02020603050405020304" pitchFamily="18" charset="0"/>
              </a:rPr>
              <a:t>in 1962, </a:t>
            </a:r>
            <a:r>
              <a:rPr lang="en-US" sz="2200" dirty="0" smtClean="0">
                <a:latin typeface="Liberation Serif" panose="02020603050405020304" pitchFamily="18" charset="0"/>
                <a:cs typeface="Liberation Serif" panose="02020603050405020304" pitchFamily="18" charset="0"/>
              </a:rPr>
              <a:t>it adopted </a:t>
            </a:r>
            <a:r>
              <a:rPr lang="en-US" sz="2200" dirty="0">
                <a:latin typeface="Liberation Serif" panose="02020603050405020304" pitchFamily="18" charset="0"/>
                <a:cs typeface="Liberation Serif" panose="02020603050405020304" pitchFamily="18" charset="0"/>
              </a:rPr>
              <a:t>English as the “official” language, as the three major regional languages are too politically charged and thus unsuitable as national </a:t>
            </a:r>
            <a:r>
              <a:rPr lang="en-US" sz="2200" dirty="0" smtClean="0">
                <a:latin typeface="Liberation Serif" panose="02020603050405020304" pitchFamily="18" charset="0"/>
                <a:cs typeface="Liberation Serif" panose="02020603050405020304" pitchFamily="18" charset="0"/>
              </a:rPr>
              <a:t>languages.</a:t>
            </a:r>
            <a:endParaRPr lang="en-US" sz="22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7" name="Rectangle 6"/>
          <p:cNvSpPr/>
          <p:nvPr/>
        </p:nvSpPr>
        <p:spPr>
          <a:xfrm>
            <a:off x="228600" y="381000"/>
            <a:ext cx="8763000" cy="646331"/>
          </a:xfrm>
          <a:prstGeom prst="rect">
            <a:avLst/>
          </a:prstGeom>
        </p:spPr>
        <p:txBody>
          <a:bodyPr wrap="square">
            <a:spAutoFit/>
          </a:bodyPr>
          <a:lstStyle/>
          <a:p>
            <a:r>
              <a:rPr lang="en-US" sz="3600" b="1" dirty="0">
                <a:latin typeface="Liberation Serif" panose="02020603050405020304" pitchFamily="18" charset="0"/>
                <a:cs typeface="Liberation Serif" panose="02020603050405020304" pitchFamily="18" charset="0"/>
              </a:rPr>
              <a:t>Languages of </a:t>
            </a:r>
            <a:r>
              <a:rPr lang="en-US" sz="3600" b="1" dirty="0" err="1">
                <a:latin typeface="Liberation Serif" panose="02020603050405020304" pitchFamily="18" charset="0"/>
                <a:cs typeface="Liberation Serif" panose="02020603050405020304" pitchFamily="18" charset="0"/>
              </a:rPr>
              <a:t>Subsaharan</a:t>
            </a:r>
            <a:r>
              <a:rPr lang="en-US" sz="3600" b="1" dirty="0">
                <a:latin typeface="Liberation Serif" panose="02020603050405020304" pitchFamily="18" charset="0"/>
                <a:cs typeface="Liberation Serif" panose="02020603050405020304" pitchFamily="18" charset="0"/>
              </a:rPr>
              <a:t> Africa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609600" y="1828800"/>
            <a:ext cx="8229600" cy="5029200"/>
          </a:xfrm>
        </p:spPr>
        <p:txBody>
          <a:bodyPr/>
          <a:lstStyle/>
          <a:p>
            <a:pPr marL="0" indent="0" eaLnBrk="1" hangingPunct="1">
              <a:buFont typeface="Arial" charset="0"/>
              <a:buNone/>
            </a:pPr>
            <a:endParaRPr lang="en-US" dirty="0" smtClean="0">
              <a:latin typeface="Liberation Serif" panose="02020603050405020304" pitchFamily="18" charset="0"/>
            </a:endParaRPr>
          </a:p>
          <a:p>
            <a:pPr marL="0" indent="0" eaLnBrk="1" hangingPunct="1">
              <a:buFont typeface="Arial" charset="0"/>
              <a:buNone/>
            </a:pPr>
            <a:r>
              <a:rPr lang="en-US" dirty="0" smtClean="0">
                <a:latin typeface="Liberation Serif" panose="02020603050405020304" pitchFamily="18" charset="0"/>
              </a:rPr>
              <a:t>                </a:t>
            </a:r>
          </a:p>
        </p:txBody>
      </p:sp>
      <p:pic>
        <p:nvPicPr>
          <p:cNvPr id="36866" name="Picture 2"/>
          <p:cNvPicPr>
            <a:picLocks noChangeAspect="1" noChangeArrowheads="1"/>
          </p:cNvPicPr>
          <p:nvPr/>
        </p:nvPicPr>
        <p:blipFill>
          <a:blip r:embed="rId3" cstate="print"/>
          <a:srcRect/>
          <a:stretch>
            <a:fillRect/>
          </a:stretch>
        </p:blipFill>
        <p:spPr bwMode="auto">
          <a:xfrm>
            <a:off x="2057400" y="228600"/>
            <a:ext cx="4572000" cy="1447800"/>
          </a:xfrm>
          <a:prstGeom prst="rect">
            <a:avLst/>
          </a:prstGeom>
          <a:noFill/>
          <a:ln w="9525">
            <a:noFill/>
            <a:miter lim="800000"/>
            <a:headEnd/>
            <a:tailEnd/>
          </a:ln>
        </p:spPr>
      </p:pic>
      <p:sp>
        <p:nvSpPr>
          <p:cNvPr id="36867" name="TextBox 10"/>
          <p:cNvSpPr txBox="1">
            <a:spLocks noChangeArrowheads="1"/>
          </p:cNvSpPr>
          <p:nvPr/>
        </p:nvSpPr>
        <p:spPr bwMode="auto">
          <a:xfrm>
            <a:off x="533400" y="2057400"/>
            <a:ext cx="7543800" cy="2677656"/>
          </a:xfrm>
          <a:prstGeom prst="rect">
            <a:avLst/>
          </a:prstGeom>
          <a:noFill/>
          <a:ln w="9525">
            <a:noFill/>
            <a:miter lim="800000"/>
            <a:headEnd/>
            <a:tailEnd/>
          </a:ln>
        </p:spPr>
        <p:txBody>
          <a:bodyPr>
            <a:spAutoFit/>
          </a:bodyPr>
          <a:lstStyle/>
          <a:p>
            <a:pPr algn="just"/>
            <a:r>
              <a:rPr lang="en-US" sz="2400" dirty="0">
                <a:latin typeface="Liberation Serif" panose="02020603050405020304" pitchFamily="18" charset="0"/>
                <a:cs typeface="Liberation Serif" panose="02020603050405020304" pitchFamily="18" charset="0"/>
              </a:rPr>
              <a:t>Education also affects the distribution of languages across the globe and within regions and countries. Thinking about different regions of the world, consider how </a:t>
            </a:r>
            <a:r>
              <a:rPr lang="en-US" sz="2400" b="1" dirty="0">
                <a:latin typeface="Liberation Serif" panose="02020603050405020304" pitchFamily="18" charset="0"/>
                <a:cs typeface="Liberation Serif" panose="02020603050405020304" pitchFamily="18" charset="0"/>
              </a:rPr>
              <a:t>education plays </a:t>
            </a:r>
            <a:r>
              <a:rPr lang="en-US" sz="2400" b="1" dirty="0" smtClean="0">
                <a:latin typeface="Liberation Serif" panose="02020603050405020304" pitchFamily="18" charset="0"/>
                <a:cs typeface="Liberation Serif" panose="02020603050405020304" pitchFamily="18" charset="0"/>
              </a:rPr>
              <a:t>a role </a:t>
            </a:r>
            <a:r>
              <a:rPr lang="en-US" sz="2400" b="1" dirty="0">
                <a:latin typeface="Liberation Serif" panose="02020603050405020304" pitchFamily="18" charset="0"/>
                <a:cs typeface="Liberation Serif" panose="02020603050405020304" pitchFamily="18" charset="0"/>
              </a:rPr>
              <a:t>in the distribution of English speakers</a:t>
            </a:r>
            <a:r>
              <a:rPr lang="en-US" sz="2400" dirty="0">
                <a:latin typeface="Liberation Serif" panose="02020603050405020304" pitchFamily="18" charset="0"/>
                <a:cs typeface="Liberation Serif" panose="02020603050405020304" pitchFamily="18" charset="0"/>
              </a:rPr>
              <a:t>. Who learns English in each of these regions and why? What role does education play in the global distribution of English speakers?</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1458248"/>
            <a:ext cx="8534400" cy="3277820"/>
          </a:xfrm>
          <a:prstGeom prst="rect">
            <a:avLst/>
          </a:prstGeom>
          <a:noFill/>
        </p:spPr>
        <p:txBody>
          <a:bodyPr>
            <a:spAutoFit/>
          </a:bodyPr>
          <a:lstStyle/>
          <a:p>
            <a:pPr marL="457200" indent="-457200">
              <a:spcAft>
                <a:spcPts val="600"/>
              </a:spcAft>
              <a:buFont typeface="Arial" pitchFamily="34" charset="0"/>
              <a:buChar char="•"/>
              <a:defRPr/>
            </a:pPr>
            <a:r>
              <a:rPr lang="en-US" sz="2400" dirty="0">
                <a:latin typeface="Liberation Serif" panose="02020603050405020304" pitchFamily="18" charset="0"/>
                <a:cs typeface="Liberation Serif" panose="02020603050405020304" pitchFamily="18" charset="0"/>
              </a:rPr>
              <a:t>By </a:t>
            </a:r>
            <a:r>
              <a:rPr lang="en-US" sz="2400" dirty="0" smtClean="0">
                <a:latin typeface="Liberation Serif" panose="02020603050405020304" pitchFamily="18" charset="0"/>
                <a:cs typeface="Liberation Serif" panose="02020603050405020304" pitchFamily="18" charset="0"/>
              </a:rPr>
              <a:t>2,000 </a:t>
            </a:r>
            <a:r>
              <a:rPr lang="en-US" sz="2400" dirty="0">
                <a:latin typeface="Liberation Serif" panose="02020603050405020304" pitchFamily="18" charset="0"/>
                <a:cs typeface="Liberation Serif" panose="02020603050405020304" pitchFamily="18" charset="0"/>
              </a:rPr>
              <a:t>years ago, languages such as Chinese and Latin had successfully diffused over large </a:t>
            </a:r>
            <a:r>
              <a:rPr lang="en-US" sz="2400" dirty="0" smtClean="0">
                <a:latin typeface="Liberation Serif" panose="02020603050405020304" pitchFamily="18" charset="0"/>
                <a:cs typeface="Liberation Serif" panose="02020603050405020304" pitchFamily="18" charset="0"/>
              </a:rPr>
              <a:t>regions.</a:t>
            </a:r>
            <a:endParaRPr lang="en-US" sz="2400" dirty="0">
              <a:latin typeface="Liberation Serif" panose="02020603050405020304" pitchFamily="18" charset="0"/>
              <a:cs typeface="Liberation Serif" panose="02020603050405020304" pitchFamily="18" charset="0"/>
            </a:endParaRPr>
          </a:p>
          <a:p>
            <a:pPr marL="457200" indent="-457200">
              <a:spcAft>
                <a:spcPts val="600"/>
              </a:spcAft>
              <a:buFont typeface="Arial" pitchFamily="34" charset="0"/>
              <a:buChar char="•"/>
              <a:defRPr/>
            </a:pPr>
            <a:r>
              <a:rPr lang="en-US" sz="2400" dirty="0">
                <a:latin typeface="Liberation Serif" panose="02020603050405020304" pitchFamily="18" charset="0"/>
                <a:cs typeface="Liberation Serif" panose="02020603050405020304" pitchFamily="18" charset="0"/>
              </a:rPr>
              <a:t>T</a:t>
            </a:r>
            <a:r>
              <a:rPr lang="en-US" sz="2400" dirty="0" smtClean="0">
                <a:latin typeface="Liberation Serif" panose="02020603050405020304" pitchFamily="18" charset="0"/>
                <a:cs typeface="Liberation Serif" panose="02020603050405020304" pitchFamily="18" charset="0"/>
              </a:rPr>
              <a:t>he </a:t>
            </a:r>
            <a:r>
              <a:rPr lang="en-US" sz="2400" dirty="0">
                <a:latin typeface="Liberation Serif" panose="02020603050405020304" pitchFamily="18" charset="0"/>
                <a:cs typeface="Liberation Serif" panose="02020603050405020304" pitchFamily="18" charset="0"/>
              </a:rPr>
              <a:t>Gutenberg printing press </a:t>
            </a:r>
            <a:r>
              <a:rPr lang="en-US" sz="2400" dirty="0" smtClean="0">
                <a:latin typeface="Liberation Serif" panose="02020603050405020304" pitchFamily="18" charset="0"/>
                <a:cs typeface="Liberation Serif" panose="02020603050405020304" pitchFamily="18" charset="0"/>
              </a:rPr>
              <a:t>and </a:t>
            </a:r>
            <a:r>
              <a:rPr lang="en-US" sz="2400" dirty="0">
                <a:latin typeface="Liberation Serif" panose="02020603050405020304" pitchFamily="18" charset="0"/>
                <a:cs typeface="Liberation Serif" panose="02020603050405020304" pitchFamily="18" charset="0"/>
              </a:rPr>
              <a:t>rise of nation-states worked to spread literacy and stabilize certain languages through widely distributed written </a:t>
            </a:r>
            <a:r>
              <a:rPr lang="en-US" sz="2400" dirty="0" smtClean="0">
                <a:latin typeface="Liberation Serif" panose="02020603050405020304" pitchFamily="18" charset="0"/>
                <a:cs typeface="Liberation Serif" panose="02020603050405020304" pitchFamily="18" charset="0"/>
              </a:rPr>
              <a:t>forms.</a:t>
            </a:r>
            <a:endParaRPr lang="en-US" sz="2400" dirty="0">
              <a:latin typeface="Liberation Serif" panose="02020603050405020304" pitchFamily="18" charset="0"/>
              <a:cs typeface="Liberation Serif" panose="02020603050405020304" pitchFamily="18" charset="0"/>
            </a:endParaRPr>
          </a:p>
          <a:p>
            <a:pPr marL="457200" indent="-457200">
              <a:spcAft>
                <a:spcPts val="600"/>
              </a:spcAft>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Political </a:t>
            </a:r>
            <a:r>
              <a:rPr lang="en-US" sz="2400" dirty="0">
                <a:latin typeface="Liberation Serif" panose="02020603050405020304" pitchFamily="18" charset="0"/>
                <a:cs typeface="Liberation Serif" panose="02020603050405020304" pitchFamily="18" charset="0"/>
              </a:rPr>
              <a:t>entities </a:t>
            </a:r>
            <a:r>
              <a:rPr lang="en-US" sz="2400" dirty="0" smtClean="0">
                <a:latin typeface="Liberation Serif" panose="02020603050405020304" pitchFamily="18" charset="0"/>
                <a:cs typeface="Liberation Serif" panose="02020603050405020304" pitchFamily="18" charset="0"/>
              </a:rPr>
              <a:t>have </a:t>
            </a:r>
            <a:r>
              <a:rPr lang="en-US" sz="2400" dirty="0">
                <a:latin typeface="Liberation Serif" panose="02020603050405020304" pitchFamily="18" charset="0"/>
                <a:cs typeface="Liberation Serif" panose="02020603050405020304" pitchFamily="18" charset="0"/>
              </a:rPr>
              <a:t>a strong interest in promoting a common </a:t>
            </a:r>
            <a:r>
              <a:rPr lang="en-US" sz="2400" dirty="0" smtClean="0">
                <a:latin typeface="Liberation Serif" panose="02020603050405020304" pitchFamily="18" charset="0"/>
                <a:cs typeface="Liberation Serif" panose="02020603050405020304" pitchFamily="18" charset="0"/>
              </a:rPr>
              <a:t>culture/language.</a:t>
            </a:r>
          </a:p>
          <a:p>
            <a:pPr marL="457200" indent="-457200">
              <a:spcAft>
                <a:spcPts val="600"/>
              </a:spcAft>
              <a:buFont typeface="Arial" pitchFamily="34" charset="0"/>
              <a:buChar char="•"/>
              <a:defRPr/>
            </a:pPr>
            <a:r>
              <a:rPr lang="en-US" sz="2400" dirty="0" smtClean="0">
                <a:latin typeface="Liberation Serif" panose="02020603050405020304" pitchFamily="18" charset="0"/>
                <a:cs typeface="Liberation Serif" panose="02020603050405020304" pitchFamily="18" charset="0"/>
              </a:rPr>
              <a:t>Globalization is shrinking the world’s linguistic heritage.</a:t>
            </a:r>
            <a:endParaRPr lang="en-US" sz="24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Rectangle 3"/>
          <p:cNvSpPr/>
          <p:nvPr/>
        </p:nvSpPr>
        <p:spPr>
          <a:xfrm>
            <a:off x="228600" y="76200"/>
            <a:ext cx="8763000" cy="1200329"/>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Key </a:t>
            </a:r>
            <a:r>
              <a:rPr lang="en-US" sz="3600" b="1" dirty="0" smtClean="0">
                <a:latin typeface="Liberation Serif" panose="02020603050405020304" pitchFamily="18" charset="0"/>
                <a:cs typeface="Liberation Serif" panose="02020603050405020304" pitchFamily="18" charset="0"/>
              </a:rPr>
              <a:t>Question</a:t>
            </a:r>
            <a:r>
              <a:rPr lang="en-US" sz="3600" dirty="0" smtClean="0">
                <a:latin typeface="Liberation Serif" panose="02020603050405020304" pitchFamily="18" charset="0"/>
                <a:cs typeface="Liberation Serif" panose="02020603050405020304" pitchFamily="18" charset="0"/>
              </a:rPr>
              <a:t>: How Did Certain Languages Become Dominant?</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idx="1"/>
          </p:nvPr>
        </p:nvSpPr>
        <p:spPr>
          <a:xfrm>
            <a:off x="457200" y="1143000"/>
            <a:ext cx="8229600" cy="4724400"/>
          </a:xfrm>
        </p:spPr>
        <p:txBody>
          <a:bodyPr/>
          <a:lstStyle/>
          <a:p>
            <a:pPr eaLnBrk="1" hangingPunct="1"/>
            <a:r>
              <a:rPr lang="en-US" sz="2400" dirty="0" smtClean="0">
                <a:latin typeface="Liberation Serif" panose="02020603050405020304" pitchFamily="18" charset="0"/>
              </a:rPr>
              <a:t>A </a:t>
            </a:r>
            <a:r>
              <a:rPr lang="en-US" sz="2400" b="1" dirty="0" smtClean="0">
                <a:latin typeface="Liberation Serif" panose="02020603050405020304" pitchFamily="18" charset="0"/>
              </a:rPr>
              <a:t>lingua franca </a:t>
            </a:r>
            <a:r>
              <a:rPr lang="en-US" sz="2400" dirty="0" smtClean="0">
                <a:latin typeface="Liberation Serif" panose="02020603050405020304" pitchFamily="18" charset="0"/>
              </a:rPr>
              <a:t>is a language used among speakers of different languages for the purposes of trade and commerce.</a:t>
            </a:r>
          </a:p>
          <a:p>
            <a:pPr eaLnBrk="1" hangingPunct="1"/>
            <a:r>
              <a:rPr lang="en-US" sz="2400" dirty="0" smtClean="0">
                <a:latin typeface="Liberation Serif" panose="02020603050405020304" pitchFamily="18" charset="0"/>
              </a:rPr>
              <a:t>Can be a single language or a mixture of two or more languages.</a:t>
            </a:r>
          </a:p>
          <a:p>
            <a:pPr eaLnBrk="1" hangingPunct="1"/>
            <a:r>
              <a:rPr lang="en-US" sz="2400" b="1" dirty="0" smtClean="0">
                <a:latin typeface="Liberation Serif" panose="02020603050405020304" pitchFamily="18" charset="0"/>
              </a:rPr>
              <a:t>Pidgin language: </a:t>
            </a:r>
            <a:r>
              <a:rPr lang="en-US" sz="2400" dirty="0" smtClean="0">
                <a:latin typeface="Liberation Serif" panose="02020603050405020304" pitchFamily="18" charset="0"/>
              </a:rPr>
              <a:t>When people speaking two or more languages are in contact and they combine parts of their languages in a simplified structure and vocabulary.</a:t>
            </a:r>
            <a:r>
              <a:rPr lang="en-US" sz="2400" dirty="0">
                <a:latin typeface="Liberation Serif" panose="02020603050405020304" pitchFamily="18" charset="0"/>
              </a:rPr>
              <a:t> </a:t>
            </a:r>
            <a:endParaRPr lang="en-US" sz="2400" dirty="0" smtClean="0">
              <a:latin typeface="Liberation Serif" panose="02020603050405020304" pitchFamily="18" charset="0"/>
            </a:endParaRPr>
          </a:p>
          <a:p>
            <a:pPr eaLnBrk="1" hangingPunct="1"/>
            <a:r>
              <a:rPr lang="en-US" sz="2400" b="1" dirty="0" smtClean="0">
                <a:latin typeface="Liberation Serif" panose="02020603050405020304" pitchFamily="18" charset="0"/>
              </a:rPr>
              <a:t>Creole </a:t>
            </a:r>
            <a:r>
              <a:rPr lang="en-US" sz="2400" b="1" dirty="0">
                <a:latin typeface="Liberation Serif" panose="02020603050405020304" pitchFamily="18" charset="0"/>
              </a:rPr>
              <a:t>language </a:t>
            </a:r>
            <a:r>
              <a:rPr lang="en-US" sz="2400" dirty="0">
                <a:latin typeface="Liberation Serif" panose="02020603050405020304" pitchFamily="18" charset="0"/>
              </a:rPr>
              <a:t>is </a:t>
            </a:r>
            <a:r>
              <a:rPr lang="en-US" sz="2400" dirty="0" smtClean="0">
                <a:latin typeface="Liberation Serif" panose="02020603050405020304" pitchFamily="18" charset="0"/>
              </a:rPr>
              <a:t>a pidgin </a:t>
            </a:r>
            <a:r>
              <a:rPr lang="en-US" sz="2400" dirty="0">
                <a:latin typeface="Liberation Serif" panose="02020603050405020304" pitchFamily="18" charset="0"/>
              </a:rPr>
              <a:t>language </a:t>
            </a:r>
            <a:r>
              <a:rPr lang="en-US" sz="2400" dirty="0" smtClean="0">
                <a:latin typeface="Liberation Serif" panose="02020603050405020304" pitchFamily="18" charset="0"/>
              </a:rPr>
              <a:t>with </a:t>
            </a:r>
            <a:r>
              <a:rPr lang="en-US" sz="2400" dirty="0">
                <a:latin typeface="Liberation Serif" panose="02020603050405020304" pitchFamily="18" charset="0"/>
              </a:rPr>
              <a:t>a more complex structure and vocabulary </a:t>
            </a:r>
            <a:r>
              <a:rPr lang="en-US" sz="2400" dirty="0" smtClean="0">
                <a:latin typeface="Liberation Serif" panose="02020603050405020304" pitchFamily="18" charset="0"/>
              </a:rPr>
              <a:t>that </a:t>
            </a:r>
            <a:r>
              <a:rPr lang="en-US" sz="2400" dirty="0">
                <a:latin typeface="Liberation Serif" panose="02020603050405020304" pitchFamily="18" charset="0"/>
              </a:rPr>
              <a:t>has become the native language of a group of </a:t>
            </a:r>
            <a:r>
              <a:rPr lang="en-US" sz="2400" dirty="0" smtClean="0">
                <a:latin typeface="Liberation Serif" panose="02020603050405020304" pitchFamily="18" charset="0"/>
              </a:rPr>
              <a:t>people.</a:t>
            </a:r>
            <a:endParaRPr lang="en-US" sz="2400" dirty="0">
              <a:latin typeface="Liberation Serif" panose="02020603050405020304" pitchFamily="18" charset="0"/>
            </a:endParaRPr>
          </a:p>
          <a:p>
            <a:pPr eaLnBrk="1" hangingPunct="1"/>
            <a:endParaRPr lang="en-US" sz="2400" dirty="0" smtClean="0">
              <a:solidFill>
                <a:srgbClr val="4BACC6"/>
              </a:solidFill>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Linguistic Diffusion</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pPr marL="0" indent="0">
              <a:buNone/>
            </a:pPr>
            <a:r>
              <a:rPr lang="en-US" sz="2800" b="1" dirty="0">
                <a:latin typeface="Liberation Serif" panose="02020603050405020304" pitchFamily="18" charset="0"/>
              </a:rPr>
              <a:t>Language </a:t>
            </a:r>
            <a:endParaRPr lang="en-US" sz="2800" b="1" dirty="0" smtClean="0">
              <a:latin typeface="Liberation Serif" panose="02020603050405020304" pitchFamily="18" charset="0"/>
            </a:endParaRPr>
          </a:p>
          <a:p>
            <a:r>
              <a:rPr lang="en-US" sz="2800" dirty="0" smtClean="0">
                <a:latin typeface="Liberation Serif" panose="02020603050405020304" pitchFamily="18" charset="0"/>
              </a:rPr>
              <a:t>a </a:t>
            </a:r>
            <a:r>
              <a:rPr lang="en-US" sz="2800" dirty="0">
                <a:latin typeface="Liberation Serif" panose="02020603050405020304" pitchFamily="18" charset="0"/>
              </a:rPr>
              <a:t>set of sounds and symbols that </a:t>
            </a:r>
            <a:r>
              <a:rPr lang="en-US" sz="2800" dirty="0" smtClean="0">
                <a:latin typeface="Liberation Serif" panose="02020603050405020304" pitchFamily="18" charset="0"/>
              </a:rPr>
              <a:t>is </a:t>
            </a:r>
            <a:r>
              <a:rPr lang="en-US" sz="2800" dirty="0">
                <a:latin typeface="Liberation Serif" panose="02020603050405020304" pitchFamily="18" charset="0"/>
              </a:rPr>
              <a:t>used for </a:t>
            </a:r>
            <a:r>
              <a:rPr lang="en-US" sz="2800" dirty="0" smtClean="0">
                <a:latin typeface="Liberation Serif" panose="02020603050405020304" pitchFamily="18" charset="0"/>
              </a:rPr>
              <a:t>communication.</a:t>
            </a:r>
          </a:p>
          <a:p>
            <a:r>
              <a:rPr lang="en-US" sz="2800" dirty="0" smtClean="0">
                <a:latin typeface="Liberation Serif" panose="02020603050405020304" pitchFamily="18" charset="0"/>
              </a:rPr>
              <a:t>Language is an integral part of culture.</a:t>
            </a:r>
          </a:p>
          <a:p>
            <a:pPr marL="0" indent="0">
              <a:buNone/>
            </a:pPr>
            <a:r>
              <a:rPr lang="en-US" sz="2800" b="1" dirty="0" smtClean="0">
                <a:latin typeface="Liberation Serif" panose="02020603050405020304" pitchFamily="18" charset="0"/>
              </a:rPr>
              <a:t>Language and Culture</a:t>
            </a:r>
          </a:p>
          <a:p>
            <a:r>
              <a:rPr lang="en-US" sz="2800" dirty="0" smtClean="0">
                <a:latin typeface="Liberation Serif" panose="02020603050405020304" pitchFamily="18" charset="0"/>
              </a:rPr>
              <a:t>Language reflects where a culture has been and what it values.</a:t>
            </a:r>
          </a:p>
          <a:p>
            <a:r>
              <a:rPr lang="en-US" sz="2800" dirty="0">
                <a:latin typeface="Liberation Serif" panose="02020603050405020304" pitchFamily="18" charset="0"/>
              </a:rPr>
              <a:t>L</a:t>
            </a:r>
            <a:r>
              <a:rPr lang="en-US" sz="2800" dirty="0" smtClean="0">
                <a:latin typeface="Liberation Serif" panose="02020603050405020304" pitchFamily="18" charset="0"/>
              </a:rPr>
              <a:t>anguage makes people in a culture visible to each other and to the world.</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Rectangle 5"/>
          <p:cNvSpPr/>
          <p:nvPr/>
        </p:nvSpPr>
        <p:spPr>
          <a:xfrm>
            <a:off x="228600" y="381000"/>
            <a:ext cx="8763000" cy="1138773"/>
          </a:xfrm>
          <a:prstGeom prst="rect">
            <a:avLst/>
          </a:prstGeom>
        </p:spPr>
        <p:txBody>
          <a:bodyPr wrap="square">
            <a:spAutoFit/>
          </a:bodyPr>
          <a:lstStyle/>
          <a:p>
            <a:pPr algn="ctr"/>
            <a:r>
              <a:rPr lang="en-US" sz="3600" dirty="0">
                <a:latin typeface="Liberation Serif" panose="02020603050405020304" pitchFamily="18" charset="0"/>
                <a:cs typeface="Liberation Serif" panose="02020603050405020304" pitchFamily="18" charset="0"/>
              </a:rPr>
              <a:t>Key </a:t>
            </a:r>
            <a:r>
              <a:rPr lang="en-US" sz="3600" dirty="0" smtClean="0">
                <a:latin typeface="Liberation Serif" panose="02020603050405020304" pitchFamily="18" charset="0"/>
                <a:cs typeface="Liberation Serif" panose="02020603050405020304" pitchFamily="18" charset="0"/>
              </a:rPr>
              <a:t>Question: </a:t>
            </a:r>
            <a:r>
              <a:rPr lang="en-US" sz="3200" dirty="0" smtClean="0">
                <a:latin typeface="Liberation Serif" panose="02020603050405020304" pitchFamily="18" charset="0"/>
                <a:cs typeface="Liberation Serif" panose="02020603050405020304" pitchFamily="18" charset="0"/>
              </a:rPr>
              <a:t>What </a:t>
            </a:r>
            <a:r>
              <a:rPr lang="en-US" sz="3200" dirty="0">
                <a:latin typeface="Liberation Serif" panose="02020603050405020304" pitchFamily="18" charset="0"/>
                <a:cs typeface="Liberation Serif" panose="02020603050405020304" pitchFamily="18" charset="0"/>
              </a:rPr>
              <a:t>Are Languages, and What Role Do Languages Play in Cultures?</a:t>
            </a:r>
          </a:p>
        </p:txBody>
      </p:sp>
    </p:spTree>
    <p:extLst>
      <p:ext uri="{BB962C8B-B14F-4D97-AF65-F5344CB8AC3E}">
        <p14:creationId xmlns:p14="http://schemas.microsoft.com/office/powerpoint/2010/main" val="858441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381000" y="5257800"/>
            <a:ext cx="8229600" cy="1143000"/>
          </a:xfrm>
        </p:spPr>
        <p:txBody>
          <a:bodyPr/>
          <a:lstStyle/>
          <a:p>
            <a:pPr algn="l" eaLnBrk="1" hangingPunct="1"/>
            <a:r>
              <a:rPr lang="en-US" sz="1800" b="1" dirty="0" smtClean="0">
                <a:latin typeface="Liberation Serif" panose="02020603050405020304" pitchFamily="18" charset="0"/>
              </a:rPr>
              <a:t>Figure 6.16</a:t>
            </a:r>
            <a:br>
              <a:rPr lang="en-US" sz="1800" b="1" dirty="0" smtClean="0">
                <a:latin typeface="Liberation Serif" panose="02020603050405020304" pitchFamily="18" charset="0"/>
              </a:rPr>
            </a:br>
            <a:r>
              <a:rPr lang="en-US" sz="1800" b="1" dirty="0" smtClean="0">
                <a:latin typeface="Liberation Serif" panose="02020603050405020304" pitchFamily="18" charset="0"/>
              </a:rPr>
              <a:t>Dubai, United Arab Emirates. </a:t>
            </a:r>
            <a:r>
              <a:rPr lang="en-US" sz="1800" dirty="0" smtClean="0">
                <a:latin typeface="Liberation Serif" panose="02020603050405020304" pitchFamily="18" charset="0"/>
              </a:rPr>
              <a:t>The message on the back of the bench is written in the lingua franca known to virtually all Indian migrants to the Arabian Peninsula. © Alexander B. Murphy.</a:t>
            </a:r>
          </a:p>
        </p:txBody>
      </p:sp>
      <p:pic>
        <p:nvPicPr>
          <p:cNvPr id="2" name="Picture 1" descr="fou10e_fig_06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619" y="304800"/>
            <a:ext cx="6036981" cy="4800600"/>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600200"/>
            <a:ext cx="8458200" cy="3108544"/>
          </a:xfrm>
          <a:prstGeom prst="rect">
            <a:avLst/>
          </a:prstGeom>
          <a:noFill/>
        </p:spPr>
        <p:txBody>
          <a:bodyPr>
            <a:spAutoFit/>
          </a:bodyPr>
          <a:lstStyle/>
          <a:p>
            <a:pPr marL="285750" indent="-285750">
              <a:buFont typeface="Arial" charset="0"/>
              <a:buChar char="•"/>
            </a:pPr>
            <a:r>
              <a:rPr lang="en-US" sz="2800" b="1" dirty="0">
                <a:latin typeface="Liberation Serif" panose="02020603050405020304" pitchFamily="18" charset="0"/>
                <a:cs typeface="Liberation Serif" panose="02020603050405020304" pitchFamily="18" charset="0"/>
              </a:rPr>
              <a:t>Monolingual states</a:t>
            </a:r>
            <a:r>
              <a:rPr lang="en-US" sz="2800" dirty="0">
                <a:latin typeface="Liberation Serif" panose="02020603050405020304" pitchFamily="18" charset="0"/>
                <a:cs typeface="Liberation Serif" panose="02020603050405020304" pitchFamily="18" charset="0"/>
              </a:rPr>
              <a:t> are countries where almost everyone speaks the same </a:t>
            </a:r>
            <a:r>
              <a:rPr lang="en-US" sz="2800" dirty="0" smtClean="0">
                <a:latin typeface="Liberation Serif" panose="02020603050405020304" pitchFamily="18" charset="0"/>
                <a:cs typeface="Liberation Serif" panose="02020603050405020304" pitchFamily="18" charset="0"/>
              </a:rPr>
              <a:t>language. </a:t>
            </a:r>
            <a:endParaRPr lang="en-US" sz="2800" dirty="0">
              <a:latin typeface="Liberation Serif" panose="02020603050405020304" pitchFamily="18" charset="0"/>
              <a:cs typeface="Liberation Serif" panose="02020603050405020304" pitchFamily="18" charset="0"/>
            </a:endParaRPr>
          </a:p>
          <a:p>
            <a:pPr marL="285750" indent="-285750"/>
            <a:r>
              <a:rPr lang="en-US" sz="2800" dirty="0">
                <a:latin typeface="Liberation Serif" panose="02020603050405020304" pitchFamily="18" charset="0"/>
                <a:cs typeface="Liberation Serif" panose="02020603050405020304" pitchFamily="18" charset="0"/>
              </a:rPr>
              <a:t>	</a:t>
            </a:r>
            <a:r>
              <a:rPr lang="en-US" sz="2800" dirty="0" smtClean="0">
                <a:latin typeface="Liberation Serif" panose="02020603050405020304" pitchFamily="18" charset="0"/>
                <a:cs typeface="Liberation Serif" panose="02020603050405020304" pitchFamily="18" charset="0"/>
              </a:rPr>
              <a:t>Ex.: </a:t>
            </a:r>
            <a:r>
              <a:rPr lang="en-US" sz="2800" dirty="0">
                <a:latin typeface="Liberation Serif" panose="02020603050405020304" pitchFamily="18" charset="0"/>
                <a:cs typeface="Liberation Serif" panose="02020603050405020304" pitchFamily="18" charset="0"/>
              </a:rPr>
              <a:t>Japan, Uruguay, Iceland, Denmark,  	Portugal, Poland, </a:t>
            </a:r>
            <a:r>
              <a:rPr lang="en-US" sz="2800" dirty="0" smtClean="0">
                <a:latin typeface="Liberation Serif" panose="02020603050405020304" pitchFamily="18" charset="0"/>
                <a:cs typeface="Liberation Serif" panose="02020603050405020304" pitchFamily="18" charset="0"/>
              </a:rPr>
              <a:t>Lesotho</a:t>
            </a:r>
            <a:endParaRPr lang="en-US" sz="2800" dirty="0">
              <a:latin typeface="Liberation Serif" panose="02020603050405020304" pitchFamily="18" charset="0"/>
              <a:cs typeface="Liberation Serif" panose="02020603050405020304" pitchFamily="18" charset="0"/>
            </a:endParaRPr>
          </a:p>
          <a:p>
            <a:pPr marL="285750" indent="-285750">
              <a:buFont typeface="Arial" charset="0"/>
              <a:buChar char="•"/>
            </a:pPr>
            <a:r>
              <a:rPr lang="en-US" sz="2800" dirty="0">
                <a:latin typeface="Liberation Serif" panose="02020603050405020304" pitchFamily="18" charset="0"/>
                <a:cs typeface="Liberation Serif" panose="02020603050405020304" pitchFamily="18" charset="0"/>
              </a:rPr>
              <a:t>Countries in which more than one language is in use are called </a:t>
            </a:r>
            <a:r>
              <a:rPr lang="en-US" sz="2800" b="1" dirty="0">
                <a:latin typeface="Liberation Serif" panose="02020603050405020304" pitchFamily="18" charset="0"/>
                <a:cs typeface="Liberation Serif" panose="02020603050405020304" pitchFamily="18" charset="0"/>
              </a:rPr>
              <a:t>multilingual </a:t>
            </a:r>
            <a:r>
              <a:rPr lang="en-US" sz="2800" b="1" dirty="0" smtClean="0">
                <a:latin typeface="Liberation Serif" panose="02020603050405020304" pitchFamily="18" charset="0"/>
                <a:cs typeface="Liberation Serif" panose="02020603050405020304" pitchFamily="18" charset="0"/>
              </a:rPr>
              <a:t>states.</a:t>
            </a:r>
            <a:endParaRPr lang="en-US" sz="2800" dirty="0">
              <a:latin typeface="Liberation Serif" panose="02020603050405020304" pitchFamily="18" charset="0"/>
              <a:cs typeface="Liberation Serif" panose="02020603050405020304" pitchFamily="18" charset="0"/>
            </a:endParaRPr>
          </a:p>
          <a:p>
            <a:pPr marL="285750" indent="-285750"/>
            <a:endParaRPr lang="en-US" sz="28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Multilingualism</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114800"/>
          </a:xfrm>
        </p:spPr>
        <p:txBody>
          <a:bodyPr/>
          <a:lstStyle/>
          <a:p>
            <a:pPr eaLnBrk="1" hangingPunct="1">
              <a:defRPr/>
            </a:pPr>
            <a:r>
              <a:rPr lang="en-US" sz="2800" dirty="0">
                <a:latin typeface="Liberation Serif" panose="02020603050405020304" pitchFamily="18" charset="0"/>
              </a:rPr>
              <a:t>Countries with linguistic fragmentation often </a:t>
            </a:r>
            <a:r>
              <a:rPr lang="en-US" sz="2800" dirty="0" smtClean="0">
                <a:latin typeface="Liberation Serif" panose="02020603050405020304" pitchFamily="18" charset="0"/>
              </a:rPr>
              <a:t>adopt an </a:t>
            </a:r>
            <a:r>
              <a:rPr lang="en-US" sz="2800" b="1" dirty="0" smtClean="0">
                <a:latin typeface="Liberation Serif" panose="02020603050405020304" pitchFamily="18" charset="0"/>
              </a:rPr>
              <a:t>official </a:t>
            </a:r>
            <a:r>
              <a:rPr lang="en-US" sz="2800" b="1" dirty="0">
                <a:latin typeface="Liberation Serif" panose="02020603050405020304" pitchFamily="18" charset="0"/>
              </a:rPr>
              <a:t>language </a:t>
            </a:r>
            <a:r>
              <a:rPr lang="en-US" sz="2800" dirty="0">
                <a:latin typeface="Liberation Serif" panose="02020603050405020304" pitchFamily="18" charset="0"/>
              </a:rPr>
              <a:t>(or languages) to tie the </a:t>
            </a:r>
            <a:r>
              <a:rPr lang="en-US" sz="2800" dirty="0" smtClean="0">
                <a:latin typeface="Liberation Serif" panose="02020603050405020304" pitchFamily="18" charset="0"/>
              </a:rPr>
              <a:t>people together.</a:t>
            </a:r>
          </a:p>
          <a:p>
            <a:pPr eaLnBrk="1" hangingPunct="1">
              <a:defRPr/>
            </a:pPr>
            <a:r>
              <a:rPr lang="en-US" sz="2800" dirty="0">
                <a:latin typeface="Liberation Serif" panose="02020603050405020304" pitchFamily="18" charset="0"/>
              </a:rPr>
              <a:t>A State adopts an </a:t>
            </a:r>
            <a:r>
              <a:rPr lang="en-US" sz="2800" dirty="0" smtClean="0">
                <a:latin typeface="Liberation Serif" panose="02020603050405020304" pitchFamily="18" charset="0"/>
              </a:rPr>
              <a:t>official language </a:t>
            </a:r>
            <a:r>
              <a:rPr lang="en-US" sz="2800" dirty="0">
                <a:latin typeface="Liberation Serif" panose="02020603050405020304" pitchFamily="18" charset="0"/>
              </a:rPr>
              <a:t>in the hope of promoting communication </a:t>
            </a:r>
            <a:r>
              <a:rPr lang="en-US" sz="2800" dirty="0" smtClean="0">
                <a:latin typeface="Liberation Serif" panose="02020603050405020304" pitchFamily="18" charset="0"/>
              </a:rPr>
              <a:t>and interaction </a:t>
            </a:r>
            <a:r>
              <a:rPr lang="en-US" sz="2800" dirty="0">
                <a:latin typeface="Liberation Serif" panose="02020603050405020304" pitchFamily="18" charset="0"/>
              </a:rPr>
              <a:t>among peoples who speak different local </a:t>
            </a:r>
            <a:r>
              <a:rPr lang="en-US" sz="2800" dirty="0" smtClean="0">
                <a:latin typeface="Liberation Serif" panose="02020603050405020304" pitchFamily="18" charset="0"/>
              </a:rPr>
              <a:t>and regional </a:t>
            </a:r>
            <a:r>
              <a:rPr lang="en-US" sz="2800" dirty="0">
                <a:latin typeface="Liberation Serif" panose="02020603050405020304" pitchFamily="18" charset="0"/>
              </a:rPr>
              <a:t>languages</a:t>
            </a:r>
            <a:r>
              <a:rPr lang="en-US" sz="2800" dirty="0" smtClean="0">
                <a:latin typeface="Liberation Serif" panose="02020603050405020304" pitchFamily="18" charset="0"/>
              </a:rPr>
              <a:t>.</a:t>
            </a:r>
          </a:p>
          <a:p>
            <a:pPr eaLnBrk="1" hangingPunct="1">
              <a:defRPr/>
            </a:pPr>
            <a:r>
              <a:rPr lang="en-US" sz="2800" dirty="0">
                <a:latin typeface="Liberation Serif" panose="02020603050405020304" pitchFamily="18" charset="0"/>
              </a:rPr>
              <a:t>The </a:t>
            </a:r>
            <a:r>
              <a:rPr lang="en-US" sz="2800" dirty="0" smtClean="0">
                <a:latin typeface="Liberation Serif" panose="02020603050405020304" pitchFamily="18" charset="0"/>
              </a:rPr>
              <a:t>official </a:t>
            </a:r>
            <a:r>
              <a:rPr lang="en-US" sz="2800" dirty="0">
                <a:latin typeface="Liberation Serif" panose="02020603050405020304" pitchFamily="18" charset="0"/>
              </a:rPr>
              <a:t>languages in a country are a </a:t>
            </a:r>
            <a:r>
              <a:rPr lang="en-US" sz="2800" dirty="0" smtClean="0">
                <a:latin typeface="Liberation Serif" panose="02020603050405020304" pitchFamily="18" charset="0"/>
              </a:rPr>
              <a:t>reflection</a:t>
            </a:r>
            <a:r>
              <a:rPr lang="en-US" sz="2800" dirty="0">
                <a:latin typeface="Liberation Serif" panose="02020603050405020304" pitchFamily="18" charset="0"/>
              </a:rPr>
              <a:t> </a:t>
            </a:r>
            <a:r>
              <a:rPr lang="en-US" sz="2800" dirty="0" smtClean="0">
                <a:latin typeface="Liberation Serif" panose="02020603050405020304" pitchFamily="18" charset="0"/>
              </a:rPr>
              <a:t>of </a:t>
            </a:r>
            <a:r>
              <a:rPr lang="en-US" sz="2800" dirty="0">
                <a:latin typeface="Liberation Serif" panose="02020603050405020304" pitchFamily="18" charset="0"/>
              </a:rPr>
              <a:t>the country’s </a:t>
            </a:r>
            <a:r>
              <a:rPr lang="en-US" sz="2800" dirty="0" smtClean="0">
                <a:latin typeface="Liberation Serif" panose="02020603050405020304" pitchFamily="18" charset="0"/>
              </a:rPr>
              <a:t>history.</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extBox 9"/>
          <p:cNvSpPr txBox="1">
            <a:spLocks noChangeArrowheads="1"/>
          </p:cNvSpPr>
          <p:nvPr/>
        </p:nvSpPr>
        <p:spPr bwMode="auto">
          <a:xfrm>
            <a:off x="457200" y="253424"/>
            <a:ext cx="7315200" cy="584776"/>
          </a:xfrm>
          <a:prstGeom prst="rect">
            <a:avLst/>
          </a:prstGeom>
          <a:noFill/>
          <a:ln w="9525">
            <a:noFill/>
            <a:miter lim="800000"/>
            <a:headEnd/>
            <a:tailEnd/>
          </a:ln>
        </p:spPr>
        <p:txBody>
          <a:bodyPr>
            <a:spAutoFit/>
          </a:bodyPr>
          <a:lstStyle/>
          <a:p>
            <a:r>
              <a:rPr lang="en-US" sz="3200" b="1" dirty="0" smtClean="0">
                <a:latin typeface="Liberation Serif" panose="02020603050405020304" pitchFamily="18" charset="0"/>
                <a:cs typeface="Liberation Serif" panose="02020603050405020304" pitchFamily="18" charset="0"/>
              </a:rPr>
              <a:t>Official Languages</a:t>
            </a:r>
            <a:endParaRPr lang="en-US" sz="32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276600"/>
          </a:xfrm>
        </p:spPr>
        <p:txBody>
          <a:bodyPr/>
          <a:lstStyle/>
          <a:p>
            <a:pPr eaLnBrk="1" hangingPunct="1"/>
            <a:r>
              <a:rPr lang="en-US" sz="2800" dirty="0" smtClean="0">
                <a:latin typeface="Liberation Serif" panose="02020603050405020304" pitchFamily="18" charset="0"/>
              </a:rPr>
              <a:t>The principal language people use around the world in their day-to-day activities</a:t>
            </a:r>
          </a:p>
          <a:p>
            <a:pPr eaLnBrk="1" hangingPunct="1"/>
            <a:r>
              <a:rPr lang="en-US" sz="2800" dirty="0" smtClean="0">
                <a:latin typeface="Liberation Serif" panose="02020603050405020304" pitchFamily="18" charset="0"/>
              </a:rPr>
              <a:t>A common language of trade and commerce used around the world</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extBox 9"/>
          <p:cNvSpPr txBox="1">
            <a:spLocks noChangeArrowheads="1"/>
          </p:cNvSpPr>
          <p:nvPr/>
        </p:nvSpPr>
        <p:spPr bwMode="auto">
          <a:xfrm>
            <a:off x="457200" y="1777424"/>
            <a:ext cx="7315200" cy="584776"/>
          </a:xfrm>
          <a:prstGeom prst="rect">
            <a:avLst/>
          </a:prstGeom>
          <a:noFill/>
          <a:ln w="9525">
            <a:noFill/>
            <a:miter lim="800000"/>
            <a:headEnd/>
            <a:tailEnd/>
          </a:ln>
        </p:spPr>
        <p:txBody>
          <a:bodyPr>
            <a:spAutoFit/>
          </a:bodyPr>
          <a:lstStyle/>
          <a:p>
            <a:r>
              <a:rPr lang="en-US" sz="3200" b="1" dirty="0" smtClean="0">
                <a:latin typeface="Liberation Serif" panose="02020603050405020304" pitchFamily="18" charset="0"/>
                <a:cs typeface="Liberation Serif" panose="02020603050405020304" pitchFamily="18" charset="0"/>
              </a:rPr>
              <a:t>Global Languages</a:t>
            </a:r>
            <a:endParaRPr lang="en-US" sz="3200" b="1" dirty="0">
              <a:latin typeface="Liberation Serif" panose="02020603050405020304" pitchFamily="18" charset="0"/>
              <a:cs typeface="Liberation Serif" panose="02020603050405020304" pitchFamily="18" charset="0"/>
            </a:endParaRPr>
          </a:p>
        </p:txBody>
      </p:sp>
      <p:sp>
        <p:nvSpPr>
          <p:cNvPr id="7" name="Rectangle 6"/>
          <p:cNvSpPr/>
          <p:nvPr/>
        </p:nvSpPr>
        <p:spPr>
          <a:xfrm>
            <a:off x="228600" y="381000"/>
            <a:ext cx="8763000" cy="1200329"/>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How Did Certain Languages Become Dominant?</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981200"/>
            <a:ext cx="8229600" cy="4525963"/>
          </a:xfrm>
        </p:spPr>
        <p:txBody>
          <a:bodyPr/>
          <a:lstStyle/>
          <a:p>
            <a:pPr marL="0" indent="0" algn="just" eaLnBrk="1" hangingPunct="1">
              <a:buFont typeface="Arial" charset="0"/>
              <a:buNone/>
            </a:pPr>
            <a:r>
              <a:rPr lang="en-US" sz="2800" dirty="0" smtClean="0">
                <a:latin typeface="Liberation Serif" panose="02020603050405020304" pitchFamily="18" charset="0"/>
              </a:rPr>
              <a:t>Choose a country in the world. Imagine you become a strong leader of a centralized government in the country. </a:t>
            </a:r>
            <a:r>
              <a:rPr lang="en-US" sz="2800" b="1" dirty="0" smtClean="0">
                <a:latin typeface="Liberation Serif" panose="02020603050405020304" pitchFamily="18" charset="0"/>
              </a:rPr>
              <a:t>Pick a language used in the country other than the tongue spoken by the majority</a:t>
            </a:r>
            <a:r>
              <a:rPr lang="en-US" sz="2800" dirty="0" smtClean="0">
                <a:latin typeface="Liberation Serif" panose="02020603050405020304" pitchFamily="18" charset="0"/>
              </a:rPr>
              <a:t>. Determine what policies you could put in place to make the minority language an official language of the country. What </a:t>
            </a:r>
            <a:r>
              <a:rPr lang="en-US" sz="2800" b="1" dirty="0" smtClean="0">
                <a:latin typeface="Liberation Serif" panose="02020603050405020304" pitchFamily="18" charset="0"/>
              </a:rPr>
              <a:t>reactions</a:t>
            </a:r>
            <a:r>
              <a:rPr lang="en-US" sz="2800" dirty="0" smtClean="0">
                <a:latin typeface="Liberation Serif" panose="02020603050405020304" pitchFamily="18" charset="0"/>
              </a:rPr>
              <a:t> would your initiative generate? Who would support it and who would not?</a:t>
            </a:r>
          </a:p>
        </p:txBody>
      </p:sp>
      <p:pic>
        <p:nvPicPr>
          <p:cNvPr id="18434" name="Picture 2"/>
          <p:cNvPicPr>
            <a:picLocks noChangeAspect="1" noChangeArrowheads="1"/>
          </p:cNvPicPr>
          <p:nvPr/>
        </p:nvPicPr>
        <p:blipFill>
          <a:blip r:embed="rId3" cstate="print"/>
          <a:srcRect/>
          <a:stretch>
            <a:fillRect/>
          </a:stretch>
        </p:blipFill>
        <p:spPr bwMode="auto">
          <a:xfrm>
            <a:off x="22860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676400"/>
            <a:ext cx="8229600" cy="4648200"/>
          </a:xfrm>
        </p:spPr>
        <p:txBody>
          <a:bodyPr/>
          <a:lstStyle/>
          <a:p>
            <a:pPr eaLnBrk="1" hangingPunct="1"/>
            <a:r>
              <a:rPr lang="en-US" sz="2800" b="1" dirty="0" err="1" smtClean="0">
                <a:latin typeface="Liberation Serif" panose="02020603050405020304" pitchFamily="18" charset="0"/>
              </a:rPr>
              <a:t>Toponyms</a:t>
            </a:r>
            <a:r>
              <a:rPr lang="en-US" sz="2800" b="1" dirty="0" smtClean="0">
                <a:latin typeface="Liberation Serif" panose="02020603050405020304" pitchFamily="18" charset="0"/>
              </a:rPr>
              <a:t>: </a:t>
            </a:r>
            <a:r>
              <a:rPr lang="en-US" sz="2800" dirty="0" smtClean="0">
                <a:latin typeface="Liberation Serif" panose="02020603050405020304" pitchFamily="18" charset="0"/>
              </a:rPr>
              <a:t>Place names.</a:t>
            </a:r>
            <a:endParaRPr lang="en-US" sz="2800" dirty="0">
              <a:latin typeface="Liberation Serif" panose="02020603050405020304" pitchFamily="18" charset="0"/>
            </a:endParaRPr>
          </a:p>
          <a:p>
            <a:pPr lvl="1" eaLnBrk="1" hangingPunct="1"/>
            <a:r>
              <a:rPr lang="en-US" sz="2400" dirty="0" smtClean="0">
                <a:latin typeface="Liberation Serif" panose="02020603050405020304" pitchFamily="18" charset="0"/>
              </a:rPr>
              <a:t>Language shapes of places.</a:t>
            </a:r>
          </a:p>
          <a:p>
            <a:pPr lvl="1" eaLnBrk="1" hangingPunct="1"/>
            <a:endParaRPr lang="en-US" sz="2400" dirty="0" smtClean="0">
              <a:latin typeface="Liberation Serif" panose="02020603050405020304" pitchFamily="18" charset="0"/>
            </a:endParaRPr>
          </a:p>
          <a:p>
            <a:pPr eaLnBrk="1" hangingPunct="1"/>
            <a:r>
              <a:rPr lang="en-US" sz="2800" dirty="0" smtClean="0">
                <a:latin typeface="Liberation Serif" panose="02020603050405020304" pitchFamily="18" charset="0"/>
              </a:rPr>
              <a:t>Each </a:t>
            </a:r>
            <a:r>
              <a:rPr lang="en-US" sz="2800" b="1" dirty="0" smtClean="0">
                <a:latin typeface="Liberation Serif" panose="02020603050405020304" pitchFamily="18" charset="0"/>
              </a:rPr>
              <a:t>place </a:t>
            </a:r>
            <a:r>
              <a:rPr lang="en-US" sz="2800" dirty="0" smtClean="0">
                <a:latin typeface="Liberation Serif" panose="02020603050405020304" pitchFamily="18" charset="0"/>
              </a:rPr>
              <a:t>has a unique location and constitutes a reflection of human activities, ideas, and tangible, durable creations.</a:t>
            </a:r>
          </a:p>
          <a:p>
            <a:pPr eaLnBrk="1" hangingPunct="1"/>
            <a:r>
              <a:rPr lang="en-US" sz="2800" dirty="0">
                <a:latin typeface="Liberation Serif" panose="02020603050405020304" pitchFamily="18" charset="0"/>
              </a:rPr>
              <a:t>B</a:t>
            </a:r>
            <a:r>
              <a:rPr lang="en-US" sz="2800" dirty="0" smtClean="0">
                <a:latin typeface="Liberation Serif" panose="02020603050405020304" pitchFamily="18" charset="0"/>
              </a:rPr>
              <a:t>y naming a place, people call that place into being and give it a certain character.</a:t>
            </a:r>
            <a:endParaRPr lang="en-US" sz="2800" b="1"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Rectangle 3"/>
          <p:cNvSpPr/>
          <p:nvPr/>
        </p:nvSpPr>
        <p:spPr>
          <a:xfrm>
            <a:off x="228600" y="152400"/>
            <a:ext cx="8763000" cy="1200329"/>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Key </a:t>
            </a:r>
            <a:r>
              <a:rPr lang="en-US" sz="3600" b="1" dirty="0" smtClean="0">
                <a:latin typeface="Liberation Serif" panose="02020603050405020304" pitchFamily="18" charset="0"/>
                <a:cs typeface="Liberation Serif" panose="02020603050405020304" pitchFamily="18" charset="0"/>
              </a:rPr>
              <a:t>Question: </a:t>
            </a:r>
            <a:r>
              <a:rPr lang="en-US" sz="3600" dirty="0" smtClean="0">
                <a:latin typeface="Liberation Serif" panose="02020603050405020304" pitchFamily="18" charset="0"/>
                <a:cs typeface="Liberation Serif" panose="02020603050405020304" pitchFamily="18" charset="0"/>
              </a:rPr>
              <a:t>What Role Does Language Play in Making Places?</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077200" cy="1752600"/>
          </a:xfrm>
        </p:spPr>
        <p:txBody>
          <a:bodyPr/>
          <a:lstStyle/>
          <a:p>
            <a:pPr marL="0" indent="0" eaLnBrk="1" hangingPunct="1">
              <a:buNone/>
            </a:pPr>
            <a:r>
              <a:rPr lang="en-US" b="1" dirty="0" smtClean="0">
                <a:latin typeface="Liberation Serif" panose="02020603050405020304" pitchFamily="18" charset="0"/>
              </a:rPr>
              <a:t>The Ten </a:t>
            </a:r>
            <a:r>
              <a:rPr lang="en-US" b="1" dirty="0" err="1" smtClean="0">
                <a:latin typeface="Liberation Serif" panose="02020603050405020304" pitchFamily="18" charset="0"/>
              </a:rPr>
              <a:t>Toponyms</a:t>
            </a:r>
            <a:endParaRPr lang="en-US" b="1" dirty="0" smtClean="0">
              <a:latin typeface="Liberation Serif" panose="02020603050405020304" pitchFamily="18" charset="0"/>
            </a:endParaRPr>
          </a:p>
          <a:p>
            <a:pPr eaLnBrk="1" hangingPunct="1"/>
            <a:r>
              <a:rPr lang="en-US" sz="2800" dirty="0" smtClean="0">
                <a:latin typeface="Liberation Serif" panose="02020603050405020304" pitchFamily="18" charset="0"/>
              </a:rPr>
              <a:t>English Professor George Stewart</a:t>
            </a:r>
          </a:p>
          <a:p>
            <a:pPr eaLnBrk="1" hangingPunct="1"/>
            <a:endParaRPr lang="en-US" dirty="0" smtClean="0"/>
          </a:p>
          <a:p>
            <a:pPr eaLnBrk="1" hangingPunct="1">
              <a:buFont typeface="Arial" charset="0"/>
              <a:buNone/>
            </a:pPr>
            <a:r>
              <a:rPr lang="en-US" dirty="0" smtClean="0"/>
              <a:t>    </a:t>
            </a:r>
            <a:endParaRPr lang="en-US" b="1" dirty="0" smtClean="0">
              <a:solidFill>
                <a:srgbClr val="FF0000"/>
              </a:solidFill>
            </a:endParaRPr>
          </a:p>
        </p:txBody>
      </p:sp>
      <p:pic>
        <p:nvPicPr>
          <p:cNvPr id="2" name="Picture 1" descr="fou10e_tab_06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76400"/>
            <a:ext cx="6400800" cy="4853294"/>
          </a:xfrm>
          <a:prstGeom prst="rect">
            <a:avLst/>
          </a:prstGeom>
        </p:spPr>
      </p:pic>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0"/>
          </a:xfrm>
        </p:spPr>
        <p:txBody>
          <a:bodyPr/>
          <a:lstStyle/>
          <a:p>
            <a:pPr eaLnBrk="1" hangingPunct="1">
              <a:defRPr/>
            </a:pPr>
            <a:r>
              <a:rPr lang="en-US" sz="2800" dirty="0">
                <a:latin typeface="Liberation Serif" panose="02020603050405020304" pitchFamily="18" charset="0"/>
              </a:rPr>
              <a:t>The toponyms we see on a map depend in large </a:t>
            </a:r>
            <a:r>
              <a:rPr lang="en-US" sz="2800" dirty="0" smtClean="0">
                <a:latin typeface="Liberation Serif" panose="02020603050405020304" pitchFamily="18" charset="0"/>
              </a:rPr>
              <a:t>part on </a:t>
            </a:r>
            <a:r>
              <a:rPr lang="en-US" sz="2800" dirty="0">
                <a:latin typeface="Liberation Serif" panose="02020603050405020304" pitchFamily="18" charset="0"/>
              </a:rPr>
              <a:t>who produced the </a:t>
            </a:r>
            <a:r>
              <a:rPr lang="en-US" sz="2800" dirty="0" smtClean="0">
                <a:latin typeface="Liberation Serif" panose="02020603050405020304" pitchFamily="18" charset="0"/>
              </a:rPr>
              <a:t>map.</a:t>
            </a:r>
          </a:p>
          <a:p>
            <a:pPr eaLnBrk="1" hangingPunct="1">
              <a:defRPr/>
            </a:pPr>
            <a:r>
              <a:rPr lang="en-US" sz="2800" dirty="0">
                <a:latin typeface="Liberation Serif" panose="02020603050405020304" pitchFamily="18" charset="0"/>
              </a:rPr>
              <a:t>Some embattled locales </a:t>
            </a:r>
            <a:r>
              <a:rPr lang="en-US" sz="2800" dirty="0" smtClean="0">
                <a:latin typeface="Liberation Serif" panose="02020603050405020304" pitchFamily="18" charset="0"/>
              </a:rPr>
              <a:t>have more </a:t>
            </a:r>
            <a:r>
              <a:rPr lang="en-US" sz="2800" dirty="0">
                <a:latin typeface="Liberation Serif" panose="02020603050405020304" pitchFamily="18" charset="0"/>
              </a:rPr>
              <a:t>than one name at the same </a:t>
            </a:r>
            <a:r>
              <a:rPr lang="en-US" sz="2800" dirty="0" smtClean="0">
                <a:latin typeface="Liberation Serif" panose="02020603050405020304" pitchFamily="18" charset="0"/>
              </a:rPr>
              <a:t>time.</a:t>
            </a:r>
          </a:p>
          <a:p>
            <a:pPr eaLnBrk="1" hangingPunct="1">
              <a:defRPr/>
            </a:pPr>
            <a:r>
              <a:rPr lang="en-US" sz="2800" dirty="0" smtClean="0">
                <a:latin typeface="Liberation Serif" panose="02020603050405020304" pitchFamily="18" charset="0"/>
              </a:rPr>
              <a:t>Ex.: </a:t>
            </a:r>
            <a:r>
              <a:rPr lang="en-US" sz="2800" dirty="0">
                <a:latin typeface="Liberation Serif" panose="02020603050405020304" pitchFamily="18" charset="0"/>
              </a:rPr>
              <a:t>Argentineans </a:t>
            </a:r>
            <a:r>
              <a:rPr lang="en-US" sz="2800" dirty="0" smtClean="0">
                <a:latin typeface="Liberation Serif" panose="02020603050405020304" pitchFamily="18" charset="0"/>
              </a:rPr>
              <a:t>refer to </a:t>
            </a:r>
            <a:r>
              <a:rPr lang="en-US" sz="2800" dirty="0">
                <a:latin typeface="Liberation Serif" panose="02020603050405020304" pitchFamily="18" charset="0"/>
              </a:rPr>
              <a:t>a small cluster (archipelago) of islands off the </a:t>
            </a:r>
            <a:r>
              <a:rPr lang="en-US" sz="2800" dirty="0" smtClean="0">
                <a:latin typeface="Liberation Serif" panose="02020603050405020304" pitchFamily="18" charset="0"/>
              </a:rPr>
              <a:t>southeast coast </a:t>
            </a:r>
            <a:r>
              <a:rPr lang="en-US" sz="2800" dirty="0">
                <a:latin typeface="Liberation Serif" panose="02020603050405020304" pitchFamily="18" charset="0"/>
              </a:rPr>
              <a:t>of South America as the Malvinas, but the </a:t>
            </a:r>
            <a:r>
              <a:rPr lang="en-US" sz="2800" dirty="0" smtClean="0">
                <a:latin typeface="Liberation Serif" panose="02020603050405020304" pitchFamily="18" charset="0"/>
              </a:rPr>
              <a:t>British call </a:t>
            </a:r>
            <a:r>
              <a:rPr lang="en-US" sz="2800" dirty="0">
                <a:latin typeface="Liberation Serif" panose="02020603050405020304" pitchFamily="18" charset="0"/>
              </a:rPr>
              <a:t>the same cluster of islands the Falkland </a:t>
            </a:r>
            <a:r>
              <a:rPr lang="en-US" sz="2800" dirty="0" smtClean="0">
                <a:latin typeface="Liberation Serif" panose="02020603050405020304" pitchFamily="18" charset="0"/>
              </a:rPr>
              <a:t>Islands.</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Rectangle 5"/>
          <p:cNvSpPr/>
          <p:nvPr/>
        </p:nvSpPr>
        <p:spPr>
          <a:xfrm>
            <a:off x="228600" y="381000"/>
            <a:ext cx="8763000" cy="646331"/>
          </a:xfrm>
          <a:prstGeom prst="rect">
            <a:avLst/>
          </a:prstGeom>
        </p:spPr>
        <p:txBody>
          <a:bodyPr wrap="square">
            <a:spAutoFit/>
          </a:bodyPr>
          <a:lstStyle/>
          <a:p>
            <a:pPr algn="ctr"/>
            <a:r>
              <a:rPr lang="en-US" sz="3600" b="1" dirty="0" err="1">
                <a:latin typeface="Liberation Serif" panose="02020603050405020304" pitchFamily="18" charset="0"/>
                <a:cs typeface="Liberation Serif" panose="02020603050405020304" pitchFamily="18" charset="0"/>
              </a:rPr>
              <a:t>Toponyms</a:t>
            </a:r>
            <a:r>
              <a:rPr lang="en-US" sz="3600" b="1" dirty="0">
                <a:latin typeface="Liberation Serif" panose="02020603050405020304" pitchFamily="18" charset="0"/>
                <a:cs typeface="Liberation Serif" panose="02020603050405020304" pitchFamily="18" charset="0"/>
              </a:rPr>
              <a:t> and Globalization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381000"/>
            <a:ext cx="7772400" cy="715962"/>
          </a:xfrm>
        </p:spPr>
        <p:txBody>
          <a:bodyPr/>
          <a:lstStyle/>
          <a:p>
            <a:pPr algn="l" eaLnBrk="1" hangingPunct="1"/>
            <a:r>
              <a:rPr lang="en-US" sz="3200" b="1" dirty="0" smtClean="0">
                <a:latin typeface="Liberation Serif" panose="02020603050405020304" pitchFamily="18" charset="0"/>
              </a:rPr>
              <a:t>Changing </a:t>
            </a:r>
            <a:r>
              <a:rPr lang="en-US" sz="3200" b="1" dirty="0" err="1" smtClean="0">
                <a:latin typeface="Liberation Serif" panose="02020603050405020304" pitchFamily="18" charset="0"/>
              </a:rPr>
              <a:t>Toponyms</a:t>
            </a:r>
            <a:endParaRPr lang="en-US" sz="3200" b="1" dirty="0" smtClean="0">
              <a:latin typeface="Liberation Serif" panose="02020603050405020304" pitchFamily="18" charset="0"/>
            </a:endParaRPr>
          </a:p>
        </p:txBody>
      </p:sp>
      <p:sp>
        <p:nvSpPr>
          <p:cNvPr id="3" name="Content Placeholder 2"/>
          <p:cNvSpPr>
            <a:spLocks noGrp="1"/>
          </p:cNvSpPr>
          <p:nvPr>
            <p:ph idx="1"/>
          </p:nvPr>
        </p:nvSpPr>
        <p:spPr>
          <a:xfrm>
            <a:off x="457200" y="1066800"/>
            <a:ext cx="8305800" cy="1676400"/>
          </a:xfrm>
        </p:spPr>
        <p:txBody>
          <a:bodyPr/>
          <a:lstStyle/>
          <a:p>
            <a:pPr eaLnBrk="1" hangingPunct="1">
              <a:defRPr/>
            </a:pPr>
            <a:r>
              <a:rPr lang="en-US" sz="2800" dirty="0" smtClean="0">
                <a:latin typeface="Liberation Serif" panose="02020603050405020304" pitchFamily="18" charset="0"/>
              </a:rPr>
              <a:t>When </a:t>
            </a:r>
            <a:r>
              <a:rPr lang="en-US" sz="2800" dirty="0">
                <a:latin typeface="Liberation Serif" panose="02020603050405020304" pitchFamily="18" charset="0"/>
              </a:rPr>
              <a:t>people </a:t>
            </a:r>
            <a:r>
              <a:rPr lang="en-US" sz="2800" i="1" dirty="0">
                <a:latin typeface="Liberation Serif" panose="02020603050405020304" pitchFamily="18" charset="0"/>
              </a:rPr>
              <a:t>change the toponym </a:t>
            </a:r>
            <a:r>
              <a:rPr lang="en-US" sz="2800" dirty="0" smtClean="0">
                <a:latin typeface="Liberation Serif" panose="02020603050405020304" pitchFamily="18" charset="0"/>
              </a:rPr>
              <a:t>of a </a:t>
            </a:r>
            <a:r>
              <a:rPr lang="en-US" sz="2800" dirty="0">
                <a:latin typeface="Liberation Serif" panose="02020603050405020304" pitchFamily="18" charset="0"/>
              </a:rPr>
              <a:t>place, they have the power to “wipe out the past </a:t>
            </a:r>
            <a:r>
              <a:rPr lang="en-US" sz="2800" dirty="0" smtClean="0">
                <a:latin typeface="Liberation Serif" panose="02020603050405020304" pitchFamily="18" charset="0"/>
              </a:rPr>
              <a:t>and call </a:t>
            </a:r>
            <a:r>
              <a:rPr lang="en-US" sz="2800" dirty="0">
                <a:latin typeface="Liberation Serif" panose="02020603050405020304" pitchFamily="18" charset="0"/>
              </a:rPr>
              <a:t>forth the new</a:t>
            </a:r>
            <a:r>
              <a:rPr lang="en-US" sz="2800" dirty="0" smtClean="0">
                <a:latin typeface="Liberation Serif" panose="02020603050405020304" pitchFamily="18" charset="0"/>
              </a:rPr>
              <a:t>.”</a:t>
            </a:r>
          </a:p>
          <a:p>
            <a:pPr marL="0" indent="0" eaLnBrk="1" hangingPunct="1">
              <a:buFont typeface="Arial" charset="0"/>
              <a:buNone/>
              <a:defRPr/>
            </a:pPr>
            <a:endParaRPr lang="en-US" dirty="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p:txBody>
      </p:sp>
      <p:pic>
        <p:nvPicPr>
          <p:cNvPr id="2" name="Picture 1" descr="fou10e_fig_06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597" y="2514601"/>
            <a:ext cx="5709003" cy="3886200"/>
          </a:xfrm>
          <a:prstGeom prst="rect">
            <a:avLst/>
          </a:prstGeom>
        </p:spPr>
      </p:pic>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495800"/>
          </a:xfrm>
        </p:spPr>
        <p:txBody>
          <a:bodyPr/>
          <a:lstStyle/>
          <a:p>
            <a:pPr eaLnBrk="1" hangingPunct="1">
              <a:defRPr/>
            </a:pPr>
            <a:endParaRPr lang="en-US" sz="2400" dirty="0" smtClean="0">
              <a:latin typeface="Liberation Serif" panose="02020603050405020304" pitchFamily="18" charset="0"/>
            </a:endParaRPr>
          </a:p>
          <a:p>
            <a:pPr eaLnBrk="1" hangingPunct="1">
              <a:defRPr/>
            </a:pPr>
            <a:r>
              <a:rPr lang="en-US" sz="2800" b="1" dirty="0" smtClean="0">
                <a:latin typeface="Liberation Serif" panose="02020603050405020304" pitchFamily="18" charset="0"/>
              </a:rPr>
              <a:t>Postcolonial Toponyms: </a:t>
            </a:r>
            <a:r>
              <a:rPr lang="en-US" sz="2400" dirty="0" smtClean="0">
                <a:latin typeface="Liberation Serif" panose="02020603050405020304" pitchFamily="18" charset="0"/>
              </a:rPr>
              <a:t>New governments </a:t>
            </a:r>
            <a:r>
              <a:rPr lang="en-US" sz="2400" dirty="0">
                <a:latin typeface="Liberation Serif" panose="02020603050405020304" pitchFamily="18" charset="0"/>
              </a:rPr>
              <a:t>renamed several </a:t>
            </a:r>
            <a:r>
              <a:rPr lang="en-US" sz="2400" dirty="0" smtClean="0">
                <a:latin typeface="Liberation Serif" panose="02020603050405020304" pitchFamily="18" charset="0"/>
              </a:rPr>
              <a:t>countries and newly independent </a:t>
            </a:r>
            <a:r>
              <a:rPr lang="en-US" sz="2400" dirty="0">
                <a:latin typeface="Liberation Serif" panose="02020603050405020304" pitchFamily="18" charset="0"/>
              </a:rPr>
              <a:t>countries also changed </a:t>
            </a:r>
            <a:r>
              <a:rPr lang="en-US" sz="2400" dirty="0" smtClean="0">
                <a:latin typeface="Liberation Serif" panose="02020603050405020304" pitchFamily="18" charset="0"/>
              </a:rPr>
              <a:t>the names </a:t>
            </a:r>
            <a:r>
              <a:rPr lang="en-US" sz="2400" dirty="0">
                <a:latin typeface="Liberation Serif" panose="02020603050405020304" pitchFamily="18" charset="0"/>
              </a:rPr>
              <a:t>of cities and towns to </a:t>
            </a:r>
            <a:r>
              <a:rPr lang="en-US" sz="2400" dirty="0" smtClean="0">
                <a:latin typeface="Liberation Serif" panose="02020603050405020304" pitchFamily="18" charset="0"/>
              </a:rPr>
              <a:t>reflect </a:t>
            </a:r>
            <a:r>
              <a:rPr lang="en-US" sz="2400" dirty="0">
                <a:latin typeface="Liberation Serif" panose="02020603050405020304" pitchFamily="18" charset="0"/>
              </a:rPr>
              <a:t>their </a:t>
            </a:r>
            <a:r>
              <a:rPr lang="en-US" sz="2400" dirty="0" smtClean="0">
                <a:latin typeface="Liberation Serif" panose="02020603050405020304" pitchFamily="18" charset="0"/>
              </a:rPr>
              <a:t>independence.</a:t>
            </a:r>
          </a:p>
          <a:p>
            <a:pPr eaLnBrk="1" hangingPunct="1">
              <a:defRPr/>
            </a:pPr>
            <a:r>
              <a:rPr lang="en-US" sz="2800" b="1" dirty="0">
                <a:latin typeface="Liberation Serif" panose="02020603050405020304" pitchFamily="18" charset="0"/>
              </a:rPr>
              <a:t>Postrevolution </a:t>
            </a:r>
            <a:r>
              <a:rPr lang="en-US" sz="2800" b="1" dirty="0" smtClean="0">
                <a:latin typeface="Liberation Serif" panose="02020603050405020304" pitchFamily="18" charset="0"/>
              </a:rPr>
              <a:t>Toponyms: </a:t>
            </a:r>
            <a:r>
              <a:rPr lang="en-US" sz="2400" dirty="0" smtClean="0">
                <a:latin typeface="Liberation Serif" panose="02020603050405020304" pitchFamily="18" charset="0"/>
              </a:rPr>
              <a:t>Changes </a:t>
            </a:r>
            <a:r>
              <a:rPr lang="en-US" sz="2400" dirty="0">
                <a:latin typeface="Liberation Serif" panose="02020603050405020304" pitchFamily="18" charset="0"/>
              </a:rPr>
              <a:t>in power through coups and </a:t>
            </a:r>
            <a:r>
              <a:rPr lang="en-US" sz="2400" dirty="0" smtClean="0">
                <a:latin typeface="Liberation Serif" panose="02020603050405020304" pitchFamily="18" charset="0"/>
              </a:rPr>
              <a:t>revolutions prompt name changes.</a:t>
            </a:r>
          </a:p>
          <a:p>
            <a:pPr eaLnBrk="1" hangingPunct="1">
              <a:defRPr/>
            </a:pPr>
            <a:r>
              <a:rPr lang="en-US" sz="2800" b="1" dirty="0" smtClean="0">
                <a:latin typeface="Liberation Serif" panose="02020603050405020304" pitchFamily="18" charset="0"/>
              </a:rPr>
              <a:t>Memorial Toponyms: </a:t>
            </a:r>
            <a:r>
              <a:rPr lang="en-US" sz="2400" dirty="0">
                <a:latin typeface="Liberation Serif" panose="02020603050405020304" pitchFamily="18" charset="0"/>
              </a:rPr>
              <a:t>People </a:t>
            </a:r>
            <a:r>
              <a:rPr lang="en-US" sz="2400" dirty="0" smtClean="0">
                <a:latin typeface="Liberation Serif" panose="02020603050405020304" pitchFamily="18" charset="0"/>
              </a:rPr>
              <a:t>change </a:t>
            </a:r>
            <a:r>
              <a:rPr lang="en-US" sz="2400" dirty="0">
                <a:latin typeface="Liberation Serif" panose="02020603050405020304" pitchFamily="18" charset="0"/>
              </a:rPr>
              <a:t>a toponym to </a:t>
            </a:r>
            <a:r>
              <a:rPr lang="en-US" sz="2400" dirty="0" smtClean="0">
                <a:latin typeface="Liberation Serif" panose="02020603050405020304" pitchFamily="18" charset="0"/>
              </a:rPr>
              <a:t>memorialize an </a:t>
            </a:r>
            <a:r>
              <a:rPr lang="en-US" sz="2400" dirty="0">
                <a:latin typeface="Liberation Serif" panose="02020603050405020304" pitchFamily="18" charset="0"/>
              </a:rPr>
              <a:t>important person or </a:t>
            </a:r>
            <a:r>
              <a:rPr lang="en-US" sz="2400" dirty="0" smtClean="0">
                <a:latin typeface="Liberation Serif" panose="02020603050405020304" pitchFamily="18" charset="0"/>
              </a:rPr>
              <a:t>event.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Rectangle 5"/>
          <p:cNvSpPr/>
          <p:nvPr/>
        </p:nvSpPr>
        <p:spPr>
          <a:xfrm>
            <a:off x="228600" y="381000"/>
            <a:ext cx="8763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Changing </a:t>
            </a:r>
            <a:r>
              <a:rPr lang="en-US" sz="3600" b="1" dirty="0" err="1">
                <a:latin typeface="Liberation Serif" panose="02020603050405020304" pitchFamily="18" charset="0"/>
                <a:cs typeface="Liberation Serif" panose="02020603050405020304" pitchFamily="18" charset="0"/>
              </a:rPr>
              <a:t>Toponyms</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4294967295"/>
          </p:nvPr>
        </p:nvSpPr>
        <p:spPr>
          <a:xfrm>
            <a:off x="609600" y="152400"/>
            <a:ext cx="8077200" cy="914400"/>
          </a:xfrm>
        </p:spPr>
        <p:txBody>
          <a:bodyPr/>
          <a:lstStyle/>
          <a:p>
            <a:pPr eaLnBrk="1" hangingPunct="1">
              <a:lnSpc>
                <a:spcPct val="90000"/>
              </a:lnSpc>
              <a:buFont typeface="Wingdings" pitchFamily="2" charset="2"/>
              <a:buNone/>
            </a:pPr>
            <a:r>
              <a:rPr lang="en-US" dirty="0" smtClean="0">
                <a:latin typeface="Liberation Serif" panose="02020603050405020304" pitchFamily="18" charset="0"/>
              </a:rPr>
              <a:t>		</a:t>
            </a:r>
          </a:p>
          <a:p>
            <a:pPr eaLnBrk="1" hangingPunct="1">
              <a:lnSpc>
                <a:spcPct val="90000"/>
              </a:lnSpc>
              <a:buFont typeface="Wingdings" pitchFamily="2" charset="2"/>
              <a:buNone/>
            </a:pPr>
            <a:r>
              <a:rPr lang="en-US" dirty="0" smtClean="0">
                <a:latin typeface="Liberation Serif" panose="02020603050405020304" pitchFamily="18" charset="0"/>
              </a:rPr>
              <a:t>	</a:t>
            </a:r>
            <a:endParaRPr lang="en-US" b="1"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521" y="304800"/>
            <a:ext cx="6402958" cy="612648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828800"/>
            <a:ext cx="8229600" cy="4297363"/>
          </a:xfrm>
        </p:spPr>
        <p:txBody>
          <a:bodyPr/>
          <a:lstStyle/>
          <a:p>
            <a:pPr marL="0" indent="0" algn="just" eaLnBrk="1" hangingPunct="1">
              <a:buFont typeface="Arial" charset="0"/>
              <a:buNone/>
            </a:pPr>
            <a:r>
              <a:rPr lang="en-US" sz="2800" i="1" dirty="0" smtClean="0">
                <a:latin typeface="Liberation Serif" panose="02020603050405020304" pitchFamily="18" charset="0"/>
              </a:rPr>
              <a:t>This place was first named by </a:t>
            </a:r>
            <a:r>
              <a:rPr lang="en-US" sz="2800" i="1" dirty="0" err="1" smtClean="0">
                <a:latin typeface="Liberation Serif" panose="02020603050405020304" pitchFamily="18" charset="0"/>
              </a:rPr>
              <a:t>Gabrielino</a:t>
            </a:r>
            <a:r>
              <a:rPr lang="en-US" sz="2800" i="1" dirty="0" smtClean="0">
                <a:latin typeface="Liberation Serif" panose="02020603050405020304" pitchFamily="18" charset="0"/>
              </a:rPr>
              <a:t> Indians. In 1769, Spanish Franciscan priests renamed the place. In 1850, English speakers renamed the place. </a:t>
            </a:r>
            <a:r>
              <a:rPr lang="en-US" sz="2800" dirty="0" smtClean="0">
                <a:latin typeface="Liberation Serif" panose="02020603050405020304" pitchFamily="18" charset="0"/>
              </a:rPr>
              <a:t>Do not use the Internet to help you. Use only maps in this book or in atlases to help you deduce what this place is. Maps of European exploration and colonialism will help you the most. Look at the end of the chapter summary for the answer.</a:t>
            </a:r>
          </a:p>
        </p:txBody>
      </p:sp>
      <p:pic>
        <p:nvPicPr>
          <p:cNvPr id="27650" name="Picture 2"/>
          <p:cNvPicPr>
            <a:picLocks noChangeAspect="1" noChangeArrowheads="1"/>
          </p:cNvPicPr>
          <p:nvPr/>
        </p:nvPicPr>
        <p:blipFill>
          <a:blip r:embed="rId3" cstate="print"/>
          <a:srcRect/>
          <a:stretch>
            <a:fillRect/>
          </a:stretch>
        </p:blipFill>
        <p:spPr bwMode="auto">
          <a:xfrm>
            <a:off x="2286000" y="1524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latin typeface="Liberation Serif" panose="02020603050405020304" pitchFamily="18" charset="0"/>
              </a:rPr>
              <a:t>Additional Resources</a:t>
            </a:r>
          </a:p>
        </p:txBody>
      </p:sp>
      <p:sp>
        <p:nvSpPr>
          <p:cNvPr id="3" name="Content Placeholder 2"/>
          <p:cNvSpPr>
            <a:spLocks noGrp="1"/>
          </p:cNvSpPr>
          <p:nvPr>
            <p:ph idx="1"/>
          </p:nvPr>
        </p:nvSpPr>
        <p:spPr/>
        <p:txBody>
          <a:bodyPr/>
          <a:lstStyle/>
          <a:p>
            <a:pPr eaLnBrk="1" hangingPunct="1"/>
            <a:r>
              <a:rPr lang="en-US" dirty="0" smtClean="0">
                <a:hlinkClick r:id="rId3"/>
              </a:rPr>
              <a:t>Bert Vaux’s Survey of American Dialects</a:t>
            </a:r>
            <a:r>
              <a:rPr lang="en-US" dirty="0" smtClean="0"/>
              <a:t>:</a:t>
            </a:r>
          </a:p>
          <a:p>
            <a:pPr eaLnBrk="1" hangingPunct="1"/>
            <a:r>
              <a:rPr lang="en-US" dirty="0" smtClean="0">
                <a:hlinkClick r:id="rId4"/>
              </a:rPr>
              <a:t>Learning Foreign Languages On-Line</a:t>
            </a:r>
            <a:r>
              <a:rPr lang="en-US" dirty="0" smtClean="0"/>
              <a:t>:</a:t>
            </a:r>
          </a:p>
          <a:p>
            <a:pPr eaLnBrk="1" hangingPunct="1"/>
            <a:r>
              <a:rPr lang="en-US" dirty="0" smtClean="0"/>
              <a:t>Resources on Geography Education: </a:t>
            </a:r>
          </a:p>
          <a:p>
            <a:pPr lvl="1" eaLnBrk="1" hangingPunct="1"/>
            <a:r>
              <a:rPr lang="en-US" dirty="0" smtClean="0">
                <a:hlinkClick r:id="rId5"/>
              </a:rPr>
              <a:t>Language</a:t>
            </a:r>
            <a:r>
              <a:rPr lang="en-US" dirty="0" smtClean="0"/>
              <a:t>, </a:t>
            </a:r>
            <a:r>
              <a:rPr lang="en-US" dirty="0" smtClean="0">
                <a:hlinkClick r:id="rId6"/>
              </a:rPr>
              <a:t>Diffusion</a:t>
            </a:r>
            <a:r>
              <a:rPr lang="en-US" dirty="0" smtClean="0"/>
              <a:t>, </a:t>
            </a:r>
            <a:r>
              <a:rPr lang="en-US" dirty="0" err="1" smtClean="0">
                <a:hlinkClick r:id="rId7"/>
              </a:rPr>
              <a:t>Toponyms</a:t>
            </a:r>
            <a:r>
              <a:rPr lang="en-US" dirty="0" smtClean="0"/>
              <a:t>, </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381000" y="1295400"/>
            <a:ext cx="8229600" cy="4724400"/>
          </a:xfrm>
        </p:spPr>
        <p:txBody>
          <a:bodyPr/>
          <a:lstStyle/>
          <a:p>
            <a:pPr eaLnBrk="1" hangingPunct="1"/>
            <a:r>
              <a:rPr lang="en-US" sz="2800" dirty="0" smtClean="0">
                <a:latin typeface="Liberation Serif" panose="02020603050405020304" pitchFamily="18" charset="0"/>
              </a:rPr>
              <a:t>American, Canadian, Australian, Russian, and New Zealand governments had policies of forced assimilation during the twentieth century, including not allowing indigenous peoples to speak native languages.</a:t>
            </a:r>
          </a:p>
          <a:p>
            <a:pPr eaLnBrk="1" hangingPunct="1"/>
            <a:r>
              <a:rPr lang="en-US" sz="2800" dirty="0" smtClean="0">
                <a:latin typeface="Liberation Serif" panose="02020603050405020304" pitchFamily="18" charset="0"/>
              </a:rPr>
              <a:t>Language is so closely tied to </a:t>
            </a:r>
            <a:r>
              <a:rPr lang="en-US" sz="2800" b="1" dirty="0" smtClean="0">
                <a:latin typeface="Liberation Serif" panose="02020603050405020304" pitchFamily="18" charset="0"/>
              </a:rPr>
              <a:t>culture </a:t>
            </a:r>
            <a:r>
              <a:rPr lang="en-US" sz="2800" dirty="0" smtClean="0">
                <a:latin typeface="Liberation Serif" panose="02020603050405020304" pitchFamily="18" charset="0"/>
              </a:rPr>
              <a:t>that people use language as a weapon in cultural conflict and political strife.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Language and Culture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228600"/>
            <a:ext cx="8229600" cy="1371600"/>
          </a:xfrm>
        </p:spPr>
        <p:txBody>
          <a:bodyPr/>
          <a:lstStyle/>
          <a:p>
            <a:pPr eaLnBrk="1" hangingPunct="1">
              <a:defRPr/>
            </a:pPr>
            <a:r>
              <a:rPr lang="en-US" sz="2800" dirty="0">
                <a:latin typeface="Liberation Serif" panose="02020603050405020304" pitchFamily="18" charset="0"/>
              </a:rPr>
              <a:t>In 1993, the Quebec </a:t>
            </a:r>
            <a:r>
              <a:rPr lang="en-US" sz="2800" dirty="0" smtClean="0">
                <a:latin typeface="Liberation Serif" panose="02020603050405020304" pitchFamily="18" charset="0"/>
              </a:rPr>
              <a:t>government passed </a:t>
            </a:r>
            <a:r>
              <a:rPr lang="en-US" sz="2800" dirty="0">
                <a:latin typeface="Liberation Serif" panose="02020603050405020304" pitchFamily="18" charset="0"/>
              </a:rPr>
              <a:t>a law requiring the use of French in </a:t>
            </a:r>
            <a:r>
              <a:rPr lang="en-US" sz="2800" dirty="0" smtClean="0">
                <a:latin typeface="Liberation Serif" panose="02020603050405020304" pitchFamily="18" charset="0"/>
              </a:rPr>
              <a:t>advertising</a:t>
            </a:r>
            <a:r>
              <a:rPr lang="en-US" sz="2800" dirty="0" smtClean="0">
                <a:solidFill>
                  <a:srgbClr val="4BACC6"/>
                </a:solidFill>
                <a:latin typeface="Liberation Serif" panose="02020603050405020304" pitchFamily="18" charset="0"/>
              </a:rPr>
              <a:t>.</a:t>
            </a:r>
          </a:p>
          <a:p>
            <a:pPr eaLnBrk="1" hangingPunct="1">
              <a:defRPr/>
            </a:pPr>
            <a:endParaRPr lang="en-US" sz="2800" b="1" dirty="0">
              <a:latin typeface="Liberation Serif" panose="02020603050405020304" pitchFamily="18" charset="0"/>
            </a:endParaRPr>
          </a:p>
          <a:p>
            <a:pPr marL="0" indent="0" eaLnBrk="1" hangingPunct="1">
              <a:buFont typeface="Arial" charset="0"/>
              <a:buNone/>
              <a:defRPr/>
            </a:pPr>
            <a:endParaRPr lang="en-US" sz="2800" b="1" dirty="0" smtClean="0">
              <a:latin typeface="Liberation Serif" panose="02020603050405020304" pitchFamily="18" charset="0"/>
            </a:endParaRPr>
          </a:p>
        </p:txBody>
      </p:sp>
      <p:pic>
        <p:nvPicPr>
          <p:cNvPr id="2" name="Picture 1" descr="fou10e_fig_06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00200"/>
            <a:ext cx="6934200" cy="4953000"/>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295400"/>
            <a:ext cx="8229600" cy="3911600"/>
          </a:xfrm>
        </p:spPr>
        <p:txBody>
          <a:bodyPr/>
          <a:lstStyle/>
          <a:p>
            <a:pPr eaLnBrk="1" hangingPunct="1"/>
            <a:r>
              <a:rPr lang="en-US" sz="2800" b="1" dirty="0" smtClean="0">
                <a:latin typeface="Liberation Serif" panose="02020603050405020304" pitchFamily="18" charset="0"/>
              </a:rPr>
              <a:t>Mutual intelligibility:</a:t>
            </a:r>
            <a:endParaRPr lang="en-US" sz="1400" b="1" dirty="0" smtClean="0">
              <a:latin typeface="Liberation Serif" panose="02020603050405020304" pitchFamily="18" charset="0"/>
            </a:endParaRPr>
          </a:p>
          <a:p>
            <a:pPr lvl="1" eaLnBrk="1" hangingPunct="1">
              <a:buFont typeface="Arial"/>
              <a:buChar char="•"/>
            </a:pPr>
            <a:r>
              <a:rPr lang="en-US" dirty="0" smtClean="0">
                <a:latin typeface="Liberation Serif" panose="02020603050405020304" pitchFamily="18" charset="0"/>
              </a:rPr>
              <a:t>Two people can understand each other when speaking.</a:t>
            </a:r>
          </a:p>
          <a:p>
            <a:pPr lvl="1" eaLnBrk="1" hangingPunct="1">
              <a:buFont typeface="Arial"/>
              <a:buChar char="•"/>
            </a:pPr>
            <a:r>
              <a:rPr lang="en-US" dirty="0" smtClean="0">
                <a:latin typeface="Liberation Serif" panose="02020603050405020304" pitchFamily="18" charset="0"/>
              </a:rPr>
              <a:t>Is almost impossible to measure.</a:t>
            </a:r>
          </a:p>
          <a:p>
            <a:pPr lvl="1" eaLnBrk="1" hangingPunct="1">
              <a:buFont typeface="Arial"/>
              <a:buChar char="•"/>
            </a:pPr>
            <a:r>
              <a:rPr lang="en-US" dirty="0" smtClean="0">
                <a:latin typeface="Liberation Serif" panose="02020603050405020304" pitchFamily="18" charset="0"/>
              </a:rPr>
              <a:t>Some languages are separate but are mutually intelligible.</a:t>
            </a:r>
          </a:p>
          <a:p>
            <a:pPr lvl="1" eaLnBrk="1" hangingPunct="1">
              <a:buFont typeface="Arial"/>
              <a:buChar char="•"/>
            </a:pPr>
            <a:r>
              <a:rPr lang="en-US" dirty="0" smtClean="0">
                <a:latin typeface="Liberation Serif" panose="02020603050405020304" pitchFamily="18" charset="0"/>
              </a:rPr>
              <a:t>Decision of what a standard language will be has to do with influence and power.</a:t>
            </a:r>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What Is a Language?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
        <p:nvSpPr>
          <p:cNvPr id="6" name="Rectangle 5"/>
          <p:cNvSpPr/>
          <p:nvPr/>
        </p:nvSpPr>
        <p:spPr>
          <a:xfrm>
            <a:off x="228600" y="381000"/>
            <a:ext cx="8763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Dialects</a:t>
            </a:r>
          </a:p>
        </p:txBody>
      </p:sp>
      <p:sp>
        <p:nvSpPr>
          <p:cNvPr id="7" name="TextBox 6"/>
          <p:cNvSpPr txBox="1"/>
          <p:nvPr/>
        </p:nvSpPr>
        <p:spPr>
          <a:xfrm>
            <a:off x="609600" y="1295400"/>
            <a:ext cx="8210550" cy="3970318"/>
          </a:xfrm>
          <a:prstGeom prst="rect">
            <a:avLst/>
          </a:prstGeom>
          <a:noFill/>
        </p:spPr>
        <p:txBody>
          <a:bodyPr wrap="square">
            <a:spAutoFit/>
          </a:bodyPr>
          <a:lstStyle/>
          <a:p>
            <a:pPr marL="285750" indent="-285750">
              <a:buFont typeface="Arial" charset="0"/>
              <a:buChar char="•"/>
            </a:pPr>
            <a:r>
              <a:rPr lang="en-US" sz="2800" dirty="0">
                <a:latin typeface="Liberation Serif" panose="02020603050405020304" pitchFamily="18" charset="0"/>
                <a:cs typeface="Liberation Serif" panose="02020603050405020304" pitchFamily="18" charset="0"/>
              </a:rPr>
              <a:t>Variants of a standard language along regional or ethnic lines</a:t>
            </a:r>
          </a:p>
          <a:p>
            <a:pPr marL="285750" indent="-285750">
              <a:buFont typeface="Arial" charset="0"/>
              <a:buChar char="•"/>
            </a:pPr>
            <a:r>
              <a:rPr lang="en-US" sz="2800" dirty="0">
                <a:latin typeface="Liberation Serif" panose="02020603050405020304" pitchFamily="18" charset="0"/>
                <a:cs typeface="Liberation Serif" panose="02020603050405020304" pitchFamily="18" charset="0"/>
              </a:rPr>
              <a:t>Differences in vocabulary, syntax, pronunciation, cadence, and </a:t>
            </a:r>
            <a:r>
              <a:rPr lang="en-US" sz="2800" dirty="0" smtClean="0">
                <a:latin typeface="Liberation Serif" panose="02020603050405020304" pitchFamily="18" charset="0"/>
                <a:cs typeface="Liberation Serif" panose="02020603050405020304" pitchFamily="18" charset="0"/>
              </a:rPr>
              <a:t>pace </a:t>
            </a:r>
            <a:r>
              <a:rPr lang="en-US" sz="2800" dirty="0">
                <a:latin typeface="Liberation Serif" panose="02020603050405020304" pitchFamily="18" charset="0"/>
                <a:cs typeface="Liberation Serif" panose="02020603050405020304" pitchFamily="18" charset="0"/>
              </a:rPr>
              <a:t>of speech</a:t>
            </a:r>
          </a:p>
          <a:p>
            <a:pPr marL="285750" indent="-285750">
              <a:buFont typeface="Arial" charset="0"/>
              <a:buChar char="•"/>
            </a:pPr>
            <a:r>
              <a:rPr lang="en-US" sz="2800" b="1" dirty="0">
                <a:latin typeface="Liberation Serif" panose="02020603050405020304" pitchFamily="18" charset="0"/>
                <a:cs typeface="Liberation Serif" panose="02020603050405020304" pitchFamily="18" charset="0"/>
              </a:rPr>
              <a:t>Dialect chains </a:t>
            </a:r>
            <a:r>
              <a:rPr lang="en-US" sz="2800" dirty="0">
                <a:latin typeface="Liberation Serif" panose="02020603050405020304" pitchFamily="18" charset="0"/>
                <a:cs typeface="Liberation Serif" panose="02020603050405020304" pitchFamily="18" charset="0"/>
              </a:rPr>
              <a:t>across space</a:t>
            </a:r>
          </a:p>
          <a:p>
            <a:pPr marL="285750" indent="-285750">
              <a:buFont typeface="Arial" charset="0"/>
              <a:buChar char="•"/>
            </a:pPr>
            <a:r>
              <a:rPr lang="en-US" sz="2800" dirty="0">
                <a:latin typeface="Liberation Serif" panose="02020603050405020304" pitchFamily="18" charset="0"/>
                <a:cs typeface="Liberation Serif" panose="02020603050405020304" pitchFamily="18" charset="0"/>
              </a:rPr>
              <a:t>Dialects frequently </a:t>
            </a:r>
            <a:r>
              <a:rPr lang="en-US" sz="2800" dirty="0" smtClean="0">
                <a:latin typeface="Liberation Serif" panose="02020603050405020304" pitchFamily="18" charset="0"/>
                <a:cs typeface="Liberation Serif" panose="02020603050405020304" pitchFamily="18" charset="0"/>
              </a:rPr>
              <a:t>marked </a:t>
            </a:r>
            <a:r>
              <a:rPr lang="en-US" sz="2800" dirty="0">
                <a:latin typeface="Liberation Serif" panose="02020603050405020304" pitchFamily="18" charset="0"/>
                <a:cs typeface="Liberation Serif" panose="02020603050405020304" pitchFamily="18" charset="0"/>
              </a:rPr>
              <a:t>by actual differences in vocabulary</a:t>
            </a:r>
          </a:p>
          <a:p>
            <a:pPr marL="285750" indent="-285750">
              <a:buFont typeface="Arial" charset="0"/>
              <a:buChar char="•"/>
            </a:pPr>
            <a:r>
              <a:rPr lang="en-US" sz="2800" b="1" dirty="0">
                <a:latin typeface="Liberation Serif" panose="02020603050405020304" pitchFamily="18" charset="0"/>
                <a:cs typeface="Liberation Serif" panose="02020603050405020304" pitchFamily="18" charset="0"/>
              </a:rPr>
              <a:t>Isogloss: </a:t>
            </a:r>
            <a:r>
              <a:rPr lang="en-US" sz="2800" dirty="0" smtClean="0">
                <a:latin typeface="Liberation Serif" panose="02020603050405020304" pitchFamily="18" charset="0"/>
                <a:cs typeface="Liberation Serif" panose="02020603050405020304" pitchFamily="18" charset="0"/>
              </a:rPr>
              <a:t>geographic boundary within </a:t>
            </a:r>
            <a:r>
              <a:rPr lang="en-US" sz="2800" dirty="0">
                <a:latin typeface="Liberation Serif" panose="02020603050405020304" pitchFamily="18" charset="0"/>
                <a:cs typeface="Liberation Serif" panose="02020603050405020304" pitchFamily="18" charset="0"/>
              </a:rPr>
              <a:t>which a particular linguistic feature occurs</a:t>
            </a:r>
            <a:endParaRPr lang="en-US" sz="2800" b="1"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31225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a:t>Copyright © 2015 John Wiley &amp; Sons, Inc. All rights reserved.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8686800" cy="58277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34CD792-7526-4979-871A-A47925534F9D}">
  <ds:schemaRefs>
    <ds:schemaRef ds:uri="ESRI.ArcGIS.Mapping.OfficeIntegration.PowerPointInfo"/>
  </ds:schemaRefs>
</ds:datastoreItem>
</file>

<file path=customXml/itemProps2.xml><?xml version="1.0" encoding="utf-8"?>
<ds:datastoreItem xmlns:ds="http://schemas.openxmlformats.org/officeDocument/2006/customXml" ds:itemID="{390E62D7-974C-43F5-A39B-1E3175FFF23C}">
  <ds:schemaRefs>
    <ds:schemaRef ds:uri="ESRI.ArcGIS.Mapping.OfficeIntegration.PowerPointInfo"/>
  </ds:schemaRefs>
</ds:datastoreItem>
</file>

<file path=customXml/itemProps3.xml><?xml version="1.0" encoding="utf-8"?>
<ds:datastoreItem xmlns:ds="http://schemas.openxmlformats.org/officeDocument/2006/customXml" ds:itemID="{D89BBCEB-1E05-47C6-A44A-BC5C94A90175}">
  <ds:schemaRefs>
    <ds:schemaRef ds:uri="ESRI.ArcGIS.Mapping.OfficeIntegration.PowerPointInfo"/>
  </ds:schemaRefs>
</ds:datastoreItem>
</file>

<file path=customXml/itemProps4.xml><?xml version="1.0" encoding="utf-8"?>
<ds:datastoreItem xmlns:ds="http://schemas.openxmlformats.org/officeDocument/2006/customXml" ds:itemID="{D712C9A0-43CE-4614-83D7-CD129BD483A8}">
  <ds:schemaRefs>
    <ds:schemaRef ds:uri="ESRI.ArcGIS.Mapping.OfficeIntegration.PowerPointInfo"/>
  </ds:schemaRefs>
</ds:datastoreItem>
</file>

<file path=customXml/itemProps5.xml><?xml version="1.0" encoding="utf-8"?>
<ds:datastoreItem xmlns:ds="http://schemas.openxmlformats.org/officeDocument/2006/customXml" ds:itemID="{87819133-7B3B-4BE1-9303-980D60E38E83}">
  <ds:schemaRefs>
    <ds:schemaRef ds:uri="ESRI.ArcGIS.Mapping.OfficeIntegration.PowerPointInfo"/>
  </ds:schemaRefs>
</ds:datastoreItem>
</file>

<file path=customXml/itemProps6.xml><?xml version="1.0" encoding="utf-8"?>
<ds:datastoreItem xmlns:ds="http://schemas.openxmlformats.org/officeDocument/2006/customXml" ds:itemID="{FC693719-F075-40F4-8219-CE63A0E884DC}">
  <ds:schemaRefs>
    <ds:schemaRef ds:uri="ESRI.ArcGIS.Mapping.OfficeIntegration.PowerPointInfo"/>
  </ds:schemaRefs>
</ds:datastoreItem>
</file>

<file path=customXml/itemProps7.xml><?xml version="1.0" encoding="utf-8"?>
<ds:datastoreItem xmlns:ds="http://schemas.openxmlformats.org/officeDocument/2006/customXml" ds:itemID="{12A58D1B-C76B-476C-B8D3-8DC252A5CC9C}">
  <ds:schemaRefs>
    <ds:schemaRef ds:uri="ESRI.ArcGIS.Mapping.OfficeIntegration.PowerPointInfo"/>
  </ds:schemaRefs>
</ds:datastoreItem>
</file>

<file path=customXml/itemProps8.xml><?xml version="1.0" encoding="utf-8"?>
<ds:datastoreItem xmlns:ds="http://schemas.openxmlformats.org/officeDocument/2006/customXml" ds:itemID="{358B2FDE-3EA3-4517-8B7C-A62DB08DB05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5623</TotalTime>
  <Words>2695</Words>
  <Application>Microsoft Office PowerPoint</Application>
  <PresentationFormat>On-screen Show (4:3)</PresentationFormat>
  <Paragraphs>250</Paragraphs>
  <Slides>41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Liberation Serif</vt:lpstr>
      <vt:lpstr>Verdana</vt:lpstr>
      <vt:lpstr>Wingdings</vt:lpstr>
      <vt:lpstr>Office Theme</vt:lpstr>
      <vt:lpstr>PowerPoint Presentation</vt:lpstr>
      <vt:lpstr>Chapter 6: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Languages of Europe</vt:lpstr>
      <vt:lpstr>Language Subfamilies in Europe</vt:lpstr>
      <vt:lpstr>Relationship to the Political Pattern</vt:lpstr>
      <vt:lpstr>PowerPoint Presentation</vt:lpstr>
      <vt:lpstr>PowerPoint Presentation</vt:lpstr>
      <vt:lpstr>PowerPoint Presentation</vt:lpstr>
      <vt:lpstr>PowerPoint Presentation</vt:lpstr>
      <vt:lpstr>PowerPoint Presentation</vt:lpstr>
      <vt:lpstr>PowerPoint Presentation</vt:lpstr>
      <vt:lpstr>Figure 6.16 Dubai, United Arab Emirates. The message on the back of the bench is written in the lingua franca known to virtually all Indian migrants to the Arabian Peninsula. © Alexander B. Murphy.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Toponyms</vt:lpstr>
      <vt:lpstr>PowerPoint Presentation</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290</cp:revision>
  <dcterms:created xsi:type="dcterms:W3CDTF">2012-02-02T20:54:57Z</dcterms:created>
  <dcterms:modified xsi:type="dcterms:W3CDTF">2015-01-16T07:00:07Z</dcterms:modified>
</cp:coreProperties>
</file>