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37"/>
  </p:notesMasterIdLst>
  <p:handoutMasterIdLst>
    <p:handoutMasterId r:id="rId38"/>
  </p:handoutMasterIdLst>
  <p:sldIdLst>
    <p:sldId id="379" r:id="rId5"/>
    <p:sldId id="257" r:id="rId6"/>
    <p:sldId id="260" r:id="rId7"/>
    <p:sldId id="263" r:id="rId8"/>
    <p:sldId id="288" r:id="rId9"/>
    <p:sldId id="264" r:id="rId10"/>
    <p:sldId id="275" r:id="rId11"/>
    <p:sldId id="340" r:id="rId12"/>
    <p:sldId id="276" r:id="rId13"/>
    <p:sldId id="277" r:id="rId14"/>
    <p:sldId id="278" r:id="rId15"/>
    <p:sldId id="341" r:id="rId16"/>
    <p:sldId id="342" r:id="rId17"/>
    <p:sldId id="344" r:id="rId18"/>
    <p:sldId id="347" r:id="rId19"/>
    <p:sldId id="349" r:id="rId20"/>
    <p:sldId id="351" r:id="rId21"/>
    <p:sldId id="352" r:id="rId22"/>
    <p:sldId id="354" r:id="rId23"/>
    <p:sldId id="355" r:id="rId24"/>
    <p:sldId id="356" r:id="rId25"/>
    <p:sldId id="357" r:id="rId26"/>
    <p:sldId id="358" r:id="rId27"/>
    <p:sldId id="359" r:id="rId28"/>
    <p:sldId id="361" r:id="rId29"/>
    <p:sldId id="362" r:id="rId30"/>
    <p:sldId id="363" r:id="rId31"/>
    <p:sldId id="372" r:id="rId32"/>
    <p:sldId id="367" r:id="rId33"/>
    <p:sldId id="368" r:id="rId34"/>
    <p:sldId id="370" r:id="rId35"/>
    <p:sldId id="371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rigby" initials="" lastIdx="3" clrIdx="0"/>
  <p:cmAuthor id="1" name="Sumanas Inc" initials="SI" lastIdx="0" clrIdx="1"/>
  <p:cmAuthor id="2" name="William/Cheryl Ferguson" initials="CF" lastIdx="5" clrIdx="2"/>
  <p:cmAuthor id="3" name="DSessoms" initials="DS" lastIdx="1" clrIdx="3"/>
  <p:cmAuthor id="4" name="WileyService" initials="W" lastIdx="1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5584" autoAdjust="0"/>
  </p:normalViewPr>
  <p:slideViewPr>
    <p:cSldViewPr>
      <p:cViewPr varScale="1">
        <p:scale>
          <a:sx n="90" d="100"/>
          <a:sy n="90" d="100"/>
        </p:scale>
        <p:origin x="9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415A3-7920-E949-80B9-5788CCEB985F}" type="datetimeFigureOut">
              <a:rPr lang="en-US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pPr/>
              <a:t>1/16/2015</a:t>
            </a:fld>
            <a:endParaRPr lang="en-US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DFF45-BD33-B541-989A-78B08662F085}" type="slidenum">
              <a:rPr lang="en-US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pPr/>
              <a:t>‹#›</a:t>
            </a:fld>
            <a:endParaRPr lang="en-US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509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iberation Serif" panose="02020603050405020304" pitchFamily="18" charset="0"/>
                <a:cs typeface="Liberation Serif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iberation Serif" panose="02020603050405020304" pitchFamily="18" charset="0"/>
                <a:cs typeface="Liberation Serif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iberation Serif" panose="02020603050405020304" pitchFamily="18" charset="0"/>
                <a:cs typeface="Liberation Serif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iberation Serif" panose="02020603050405020304" pitchFamily="18" charset="0"/>
                <a:cs typeface="Liberation Serif" panose="02020603050405020304" pitchFamily="18" charset="0"/>
              </a:defRPr>
            </a:lvl1pPr>
          </a:lstStyle>
          <a:p>
            <a:pPr>
              <a:defRPr/>
            </a:pPr>
            <a:fld id="{B7C4E821-F61D-42CC-AA3E-651F76586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000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iberation Serif" panose="02020603050405020304" pitchFamily="18" charset="0"/>
        <a:ea typeface="+mn-ea"/>
        <a:cs typeface="Liberation Serif" panose="02020603050405020304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iberation Serif" panose="02020603050405020304" pitchFamily="18" charset="0"/>
        <a:ea typeface="+mn-ea"/>
        <a:cs typeface="Liberation Serif" panose="02020603050405020304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iberation Serif" panose="02020603050405020304" pitchFamily="18" charset="0"/>
        <a:ea typeface="+mn-ea"/>
        <a:cs typeface="Liberation Serif" panose="02020603050405020304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iberation Serif" panose="02020603050405020304" pitchFamily="18" charset="0"/>
        <a:ea typeface="+mn-ea"/>
        <a:cs typeface="Liberation Serif" panose="02020603050405020304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iberation Serif" panose="02020603050405020304" pitchFamily="18" charset="0"/>
        <a:ea typeface="+mn-ea"/>
        <a:cs typeface="Liberation Serif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996DC2-DE5A-4E74-AF26-6B8A3F1B737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/>
              <a:t>Figure 4.14</a:t>
            </a:r>
          </a:p>
          <a:p>
            <a:r>
              <a:rPr lang="en-US" b="1" dirty="0" smtClean="0"/>
              <a:t>Beijing, China. </a:t>
            </a:r>
            <a:r>
              <a:rPr lang="en-US" dirty="0" err="1" smtClean="0"/>
              <a:t>RenRen</a:t>
            </a:r>
            <a:r>
              <a:rPr lang="en-US" dirty="0" smtClean="0"/>
              <a:t>, the Facebook of China, is a popular social network among college</a:t>
            </a:r>
            <a:r>
              <a:rPr lang="en-US" baseline="0" dirty="0" smtClean="0"/>
              <a:t> </a:t>
            </a:r>
            <a:r>
              <a:rPr lang="en-US" dirty="0" smtClean="0"/>
              <a:t>students. It now has over 165 million registered users. Wang Xing, who launched and sold </a:t>
            </a:r>
            <a:r>
              <a:rPr lang="en-US" dirty="0" err="1" smtClean="0"/>
              <a:t>Renren</a:t>
            </a:r>
            <a:r>
              <a:rPr lang="en-US" dirty="0" smtClean="0"/>
              <a:t>, has since launched Chinese versions of Twitter and </a:t>
            </a:r>
            <a:r>
              <a:rPr lang="en-US" dirty="0" err="1" smtClean="0"/>
              <a:t>Groupon</a:t>
            </a:r>
            <a:r>
              <a:rPr lang="en-US" dirty="0" smtClean="0"/>
              <a:t>. © </a:t>
            </a:r>
            <a:r>
              <a:rPr lang="en-US" dirty="0" err="1" smtClean="0"/>
              <a:t>Alamy</a:t>
            </a:r>
            <a:r>
              <a:rPr lang="en-US" dirty="0" smtClean="0"/>
              <a:t> Limited.</a:t>
            </a:r>
          </a:p>
        </p:txBody>
      </p:sp>
    </p:spTree>
    <p:extLst>
      <p:ext uri="{BB962C8B-B14F-4D97-AF65-F5344CB8AC3E}">
        <p14:creationId xmlns:p14="http://schemas.microsoft.com/office/powerpoint/2010/main" val="160976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6B4FB-D0C0-487A-A0FF-A3808027A18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3200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C211C3-7FAB-4113-BA30-EB518C39E37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2961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5293A-BB00-4EB3-9229-35B31CDC7F3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/>
              <a:t>Figure 4.6</a:t>
            </a:r>
          </a:p>
          <a:p>
            <a:r>
              <a:rPr lang="en-US" b="1" dirty="0" err="1" smtClean="0"/>
              <a:t>Neah</a:t>
            </a:r>
            <a:r>
              <a:rPr lang="en-US" b="1" dirty="0" smtClean="0"/>
              <a:t> Bay, Washington. </a:t>
            </a:r>
            <a:r>
              <a:rPr lang="en-US" dirty="0" smtClean="0"/>
              <a:t>Makah American Indians show their support for the return of the</a:t>
            </a:r>
          </a:p>
          <a:p>
            <a:r>
              <a:rPr lang="en-US" dirty="0" smtClean="0"/>
              <a:t>whale hunt. ©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0047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80DD8-BF7F-4FA7-983A-6D9035BB067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4270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642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0413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7989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6A06AC-4146-43A2-B8C7-ABD8861119F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4547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1917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2670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AA0EF-D3E7-449F-A904-B2600D0C2CC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0763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54297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3285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A9FF9-1F80-4DF6-A62F-770869960F2F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4987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BFE65A-369B-44E9-A1C4-27AF32A1DC7C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7131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30359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32187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26294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211DE-DAC8-4819-BE2D-300645B2A0D2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19797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32950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2759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1D9D41-2E90-45DA-824D-5AB8DC40ACB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4157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715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3139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B90F4-0249-4005-A1CE-6B115F280B8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2292758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AA6351-D94F-4601-BF03-D6630CDBDD5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7816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6321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EB7F1-E4ED-4FEB-BDF8-F0A83D360EA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7656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6B068-4171-467D-BC39-95EEABB0AEF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351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EE60F-3323-4E64-8725-D83389465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FDF5B-9D3D-4383-B29C-7BFF2CD35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E1B9B-CE33-4E92-8DD6-BC4358496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81D9E-CF0A-4A58-A7BB-2A0F4A531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DB719-4BE1-431D-BF69-830CC9005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6CE4B-2BF6-4C87-A092-14C62A9AA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EF42B-B016-4D59-A57D-BA0F54746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38E12-4ADB-4DD0-8533-70B3CE09A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313D1-175C-4B14-B36E-B9778F32F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58853-F4C2-42FA-BC37-95066A6E2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E90BA-89D9-4EE2-94E7-89177C8EE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57CB1-F4EA-4088-ADA6-AC93F6994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iberation Serif" panose="02020603050405020304" pitchFamily="18" charset="0"/>
                <a:cs typeface="Liberation Serif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5500" y="6492875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iberation Serif" panose="02020603050405020304" pitchFamily="18" charset="0"/>
                <a:cs typeface="Liberation Serif" panose="02020603050405020304" pitchFamily="18" charset="0"/>
              </a:defRPr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iberation Serif" panose="02020603050405020304" pitchFamily="18" charset="0"/>
                <a:cs typeface="Liberation Serif" panose="02020603050405020304" pitchFamily="18" charset="0"/>
              </a:defRPr>
            </a:lvl1pPr>
          </a:lstStyle>
          <a:p>
            <a:pPr>
              <a:defRPr/>
            </a:pPr>
            <a:fld id="{13FE8FB4-3D99-44AB-ABAA-B4E4EBB9B3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74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Liberation Serif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Liberation Serif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Liberation Serif" panose="02020603050405020304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Liberation Serif" panose="02020603050405020304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Liberation Serif" panose="02020603050405020304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Liberation Serif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oop.it/t/geography-education?tag=landscape" TargetMode="External"/><Relationship Id="rId3" Type="http://schemas.openxmlformats.org/officeDocument/2006/relationships/hyperlink" Target="http://www.irishpubcompany.com/" TargetMode="External"/><Relationship Id="rId7" Type="http://schemas.openxmlformats.org/officeDocument/2006/relationships/hyperlink" Target="http://www.scoop.it/t/geography-education?tag=cultur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utterites.org/" TargetMode="External"/><Relationship Id="rId5" Type="http://schemas.openxmlformats.org/officeDocument/2006/relationships/hyperlink" Target="http://www.lindsborg.org/" TargetMode="External"/><Relationship Id="rId10" Type="http://schemas.openxmlformats.org/officeDocument/2006/relationships/hyperlink" Target="http://www.scoop.it/t/geography-education?tag=popular+culture" TargetMode="External"/><Relationship Id="rId4" Type="http://schemas.openxmlformats.org/officeDocument/2006/relationships/hyperlink" Target="http://www.makah.com/" TargetMode="External"/><Relationship Id="rId9" Type="http://schemas.openxmlformats.org/officeDocument/2006/relationships/hyperlink" Target="http://www.scoop.it/t/geography-education?tag=folkcultur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latin typeface="Liberation Serif" panose="02020603050405020304" pitchFamily="18" charset="0"/>
              </a:rPr>
              <a:t>Human Geography: People, Place, 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Liberation Serif" panose="02020603050405020304" pitchFamily="18" charset="0"/>
              </a:rPr>
              <a:t>and Culture, 11</a:t>
            </a:r>
            <a:r>
              <a:rPr lang="en-US" sz="4400" b="1" baseline="30000" dirty="0" smtClean="0">
                <a:latin typeface="Liberation Serif" panose="02020603050405020304" pitchFamily="18" charset="0"/>
              </a:rPr>
              <a:t>th</a:t>
            </a:r>
            <a:r>
              <a:rPr lang="en-US" sz="4400" b="1" dirty="0" smtClean="0">
                <a:latin typeface="Liberation Serif" panose="02020603050405020304" pitchFamily="18" charset="0"/>
              </a:rPr>
              <a:t> Edition</a:t>
            </a:r>
          </a:p>
          <a:p>
            <a:pPr marL="0" indent="0" algn="ctr">
              <a:buNone/>
            </a:pPr>
            <a:endParaRPr lang="en-US" dirty="0">
              <a:latin typeface="Liberation Serif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>
                <a:latin typeface="Liberation Serif" panose="02020603050405020304" pitchFamily="18" charset="0"/>
                <a:ea typeface="Liberation Serif" panose="02020603050405020304" pitchFamily="18" charset="0"/>
              </a:rPr>
              <a:t>Copyright © 2015 John Wiley &amp; Sons, Inc. All rights reserved. </a:t>
            </a:r>
            <a:endParaRPr lang="en-US" sz="800" dirty="0">
              <a:latin typeface="Liberation Serif" panose="02020603050405020304" pitchFamily="18" charset="0"/>
              <a:ea typeface="Liberation Serif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352800"/>
            <a:ext cx="6858000" cy="193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86800" cy="53340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sz="2400" b="1" dirty="0" smtClean="0">
                <a:latin typeface="Liberation Serif" panose="02020603050405020304" pitchFamily="18" charset="0"/>
              </a:rPr>
              <a:t>Assimilation: </a:t>
            </a:r>
            <a:r>
              <a:rPr lang="en-US" sz="2400" dirty="0" smtClean="0">
                <a:latin typeface="Liberation Serif" panose="02020603050405020304" pitchFamily="18" charset="0"/>
              </a:rPr>
              <a:t>a policy of the U.S. government in the 1800s and into the 1900s to </a:t>
            </a:r>
            <a:r>
              <a:rPr lang="en-US" sz="2400" dirty="0">
                <a:latin typeface="Liberation Serif" panose="02020603050405020304" pitchFamily="18" charset="0"/>
              </a:rPr>
              <a:t>assimilate indigenous peoples into the dominant </a:t>
            </a:r>
            <a:r>
              <a:rPr lang="en-US" sz="2400" dirty="0" smtClean="0">
                <a:latin typeface="Liberation Serif" panose="02020603050405020304" pitchFamily="18" charset="0"/>
              </a:rPr>
              <a:t>culture in </a:t>
            </a:r>
            <a:r>
              <a:rPr lang="en-US" sz="2400" dirty="0">
                <a:latin typeface="Liberation Serif" panose="02020603050405020304" pitchFamily="18" charset="0"/>
              </a:rPr>
              <a:t>order to make American Indians into “</a:t>
            </a:r>
            <a:r>
              <a:rPr lang="en-US" sz="2400" dirty="0" smtClean="0">
                <a:latin typeface="Liberation Serif" panose="02020603050405020304" pitchFamily="18" charset="0"/>
              </a:rPr>
              <a:t>Americans” rather </a:t>
            </a:r>
            <a:r>
              <a:rPr lang="en-US" sz="2400" dirty="0">
                <a:latin typeface="Liberation Serif" panose="02020603050405020304" pitchFamily="18" charset="0"/>
              </a:rPr>
              <a:t>than “Indians</a:t>
            </a:r>
            <a:r>
              <a:rPr lang="en-US" sz="2400" dirty="0" smtClean="0">
                <a:latin typeface="Liberation Serif" panose="02020603050405020304" pitchFamily="18" charset="0"/>
              </a:rPr>
              <a:t>.”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dirty="0" smtClean="0">
                <a:latin typeface="Liberation Serif" panose="02020603050405020304" pitchFamily="18" charset="0"/>
              </a:rPr>
              <a:t>Canadians</a:t>
            </a:r>
            <a:r>
              <a:rPr lang="en-US" sz="2400" dirty="0">
                <a:latin typeface="Liberation Serif" panose="02020603050405020304" pitchFamily="18" charset="0"/>
              </a:rPr>
              <a:t>, Australians, </a:t>
            </a:r>
            <a:r>
              <a:rPr lang="en-US" sz="2400" dirty="0" smtClean="0">
                <a:latin typeface="Liberation Serif" panose="02020603050405020304" pitchFamily="18" charset="0"/>
              </a:rPr>
              <a:t>Russians, and </a:t>
            </a:r>
            <a:r>
              <a:rPr lang="en-US" sz="2400" dirty="0">
                <a:latin typeface="Liberation Serif" panose="02020603050405020304" pitchFamily="18" charset="0"/>
              </a:rPr>
              <a:t>other colonial powers adopted similar policies </a:t>
            </a:r>
            <a:r>
              <a:rPr lang="en-US" sz="2400" dirty="0" smtClean="0">
                <a:latin typeface="Liberation Serif" panose="02020603050405020304" pitchFamily="18" charset="0"/>
              </a:rPr>
              <a:t>toward indigenous peoples.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dirty="0">
                <a:latin typeface="Liberation Serif" panose="02020603050405020304" pitchFamily="18" charset="0"/>
              </a:rPr>
              <a:t>American Indians in the United States are working to </a:t>
            </a:r>
            <a:r>
              <a:rPr lang="en-US" sz="2400" dirty="0" smtClean="0">
                <a:latin typeface="Liberation Serif" panose="02020603050405020304" pitchFamily="18" charset="0"/>
              </a:rPr>
              <a:t>push back </a:t>
            </a:r>
            <a:r>
              <a:rPr lang="en-US" sz="2400" dirty="0">
                <a:latin typeface="Liberation Serif" panose="02020603050405020304" pitchFamily="18" charset="0"/>
              </a:rPr>
              <a:t>assimilation and popular culture by reviving the </a:t>
            </a:r>
            <a:r>
              <a:rPr lang="en-US" sz="2400" b="1" dirty="0" smtClean="0">
                <a:latin typeface="Liberation Serif" panose="02020603050405020304" pitchFamily="18" charset="0"/>
              </a:rPr>
              <a:t>customs</a:t>
            </a:r>
            <a:r>
              <a:rPr lang="en-US" sz="2400" dirty="0" smtClean="0">
                <a:latin typeface="Liberation Serif" panose="02020603050405020304" pitchFamily="18" charset="0"/>
              </a:rPr>
              <a:t> of </a:t>
            </a:r>
            <a:r>
              <a:rPr lang="en-US" sz="2400" dirty="0">
                <a:latin typeface="Liberation Serif" panose="02020603050405020304" pitchFamily="18" charset="0"/>
              </a:rPr>
              <a:t>their local cultures.</a:t>
            </a:r>
            <a:endParaRPr lang="en-US" sz="2400" dirty="0" smtClean="0">
              <a:latin typeface="Liberation Serif" panose="02020603050405020304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2800" dirty="0" smtClean="0">
              <a:latin typeface="Liberation Serif" panose="02020603050405020304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>
              <a:latin typeface="Liberation Serif" panose="02020603050405020304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latin typeface="Liberation Serif" panose="02020603050405020304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>
              <a:latin typeface="Liberation Serif" panose="02020603050405020304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dirty="0" smtClean="0">
              <a:latin typeface="Liberation Serif" panose="02020603050405020304" pitchFamily="18" charset="0"/>
            </a:endParaRPr>
          </a:p>
          <a:p>
            <a:pPr lvl="1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buFontTx/>
              <a:buNone/>
              <a:defRPr/>
            </a:pPr>
            <a:r>
              <a:rPr lang="en-US" dirty="0" smtClean="0"/>
              <a:t>	</a:t>
            </a:r>
          </a:p>
          <a:p>
            <a:pPr lvl="1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274638"/>
            <a:ext cx="8839200" cy="10207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latin typeface="Liberation Serif" panose="02020603050405020304" pitchFamily="18" charset="0"/>
              </a:rPr>
              <a:t>Cultural Assimilation</a:t>
            </a:r>
            <a:endParaRPr lang="en-US" sz="3600" b="1" dirty="0">
              <a:latin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1260931"/>
            <a:ext cx="87630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Local cultures are sustained through </a:t>
            </a:r>
            <a:r>
              <a:rPr lang="en-US" sz="24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customs</a:t>
            </a:r>
            <a:r>
              <a:rPr lang="en-US" sz="2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, practices that a group of people routinely </a:t>
            </a: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follow.</a:t>
            </a:r>
            <a:endParaRPr lang="en-US" sz="24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A local culture can also work to avoid cultural appropriation, the process by which </a:t>
            </a:r>
            <a:r>
              <a:rPr lang="en-US" sz="24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other cultures adopt</a:t>
            </a:r>
            <a:r>
              <a:rPr lang="en-US" sz="2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 customs and knowledge and use them for their </a:t>
            </a:r>
            <a:r>
              <a:rPr lang="en-US" sz="24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own </a:t>
            </a:r>
            <a:r>
              <a:rPr lang="en-US" sz="2400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benefit</a:t>
            </a: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endParaRPr lang="en-US" sz="24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Local </a:t>
            </a:r>
            <a:r>
              <a:rPr lang="en-US" sz="2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cultures desire to keep popular culture out, keep their culture intact, and </a:t>
            </a:r>
            <a:r>
              <a:rPr lang="en-US" sz="24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maintain control </a:t>
            </a:r>
            <a:r>
              <a:rPr lang="en-US" sz="2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over customs and </a:t>
            </a: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knowledge.</a:t>
            </a:r>
            <a:endParaRPr lang="en-US" sz="24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274638"/>
            <a:ext cx="8839200" cy="10207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latin typeface="Liberation Serif" panose="02020603050405020304" pitchFamily="18" charset="0"/>
              </a:rPr>
              <a:t>Cultural Appropriation</a:t>
            </a:r>
            <a:endParaRPr lang="en-US" sz="3600" b="1" dirty="0">
              <a:latin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4419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Members of local cultures in rural areas often have an easier time </a:t>
            </a:r>
            <a:r>
              <a:rPr lang="en-US" sz="2400" b="1" dirty="0" smtClean="0">
                <a:latin typeface="Liberation Serif" panose="02020603050405020304" pitchFamily="18" charset="0"/>
              </a:rPr>
              <a:t>maintaining</a:t>
            </a:r>
            <a:r>
              <a:rPr lang="en-US" sz="2400" dirty="0" smtClean="0">
                <a:latin typeface="Liberation Serif" panose="02020603050405020304" pitchFamily="18" charset="0"/>
              </a:rPr>
              <a:t> their cultures because of their </a:t>
            </a:r>
            <a:r>
              <a:rPr lang="en-US" sz="2400" b="1" dirty="0" smtClean="0">
                <a:latin typeface="Liberation Serif" panose="02020603050405020304" pitchFamily="18" charset="0"/>
              </a:rPr>
              <a:t>isolation</a:t>
            </a:r>
            <a:r>
              <a:rPr lang="en-US" sz="2400" dirty="0" smtClean="0">
                <a:latin typeface="Liberation Serif" panose="02020603050405020304" pitchFamily="18" charset="0"/>
              </a:rPr>
              <a:t>.</a:t>
            </a:r>
          </a:p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When a local culture discontinues its major economic activity, it faces the </a:t>
            </a:r>
            <a:r>
              <a:rPr lang="en-US" sz="2400" b="1" dirty="0" smtClean="0">
                <a:latin typeface="Liberation Serif" panose="02020603050405020304" pitchFamily="18" charset="0"/>
              </a:rPr>
              <a:t>challenge of maintaining the customs</a:t>
            </a:r>
            <a:r>
              <a:rPr lang="en-US" sz="2400" dirty="0" smtClean="0">
                <a:latin typeface="Liberation Serif" panose="02020603050405020304" pitchFamily="18" charset="0"/>
              </a:rPr>
              <a:t> that depend on the economic activity and sustaining its culture.</a:t>
            </a:r>
          </a:p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Today, when a local culture decides to reengage in a traditional economic activity or other cultural custom, it can no longer decide in isolation.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74638"/>
            <a:ext cx="8839200" cy="10207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latin typeface="Liberation Serif" panose="02020603050405020304" pitchFamily="18" charset="0"/>
              </a:rPr>
              <a:t>Rural Local Cultures</a:t>
            </a:r>
            <a:endParaRPr lang="en-US" sz="3600" b="1" dirty="0">
              <a:latin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305800" cy="381000"/>
          </a:xfrm>
        </p:spPr>
        <p:txBody>
          <a:bodyPr/>
          <a:lstStyle/>
          <a:p>
            <a:pPr algn="l" eaLnBrk="1" hangingPunct="1"/>
            <a:r>
              <a:rPr lang="en-US" sz="2800" b="1" dirty="0" smtClean="0">
                <a:latin typeface="Liberation Serif" panose="02020603050405020304" pitchFamily="18" charset="0"/>
              </a:rPr>
              <a:t>Case Study: The Makah American Indians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114800" cy="4495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Hunted whales for 1,500 years, but the U.S. government stopped them in the 1920s; the gray whale had become endangered.</a:t>
            </a:r>
          </a:p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1994, NOAA removed the eastern North Pacific gray whale from the endangered list.</a:t>
            </a:r>
          </a:p>
        </p:txBody>
      </p:sp>
      <p:pic>
        <p:nvPicPr>
          <p:cNvPr id="2" name="Picture 1" descr="fou10e_fig_04_0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52600"/>
            <a:ext cx="4720015" cy="35814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274638"/>
            <a:ext cx="8839200" cy="10207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latin typeface="Liberation Serif" panose="02020603050405020304" pitchFamily="18" charset="0"/>
              </a:rPr>
              <a:t>How Are Local Cultures Sustained?</a:t>
            </a:r>
            <a:endParaRPr lang="en-US" sz="3600" b="1" dirty="0">
              <a:latin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52400" y="1219200"/>
            <a:ext cx="685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Case Study: Little Sweden</a:t>
            </a:r>
            <a:endParaRPr lang="en-US" sz="2800" b="1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518160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Lindsborg</a:t>
            </a:r>
            <a:r>
              <a:rPr lang="en-US" sz="2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, </a:t>
            </a: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Kansas 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In the 1950s, the </a:t>
            </a:r>
            <a:r>
              <a:rPr lang="en-US" sz="2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townspeople </a:t>
            </a: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began celebrating </a:t>
            </a:r>
            <a:r>
              <a:rPr lang="en-US" sz="2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their Swedish </a:t>
            </a: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heritage, the </a:t>
            </a:r>
            <a:r>
              <a:rPr lang="en-US" sz="2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local </a:t>
            </a: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culture </a:t>
            </a:r>
            <a:r>
              <a:rPr lang="en-US" sz="2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of the </a:t>
            </a: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Swedish immigrants.</a:t>
            </a:r>
            <a:endParaRPr lang="en-US" sz="24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400" b="1" dirty="0" err="1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Neolocalism</a:t>
            </a: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en-US" sz="2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seeking out the regional culture and reinvigorating it in response to the uncertainty of the modern </a:t>
            </a: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world.</a:t>
            </a:r>
            <a:endParaRPr lang="en-US" sz="24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274638"/>
            <a:ext cx="8839200" cy="10207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latin typeface="Liberation Serif" panose="02020603050405020304" pitchFamily="18" charset="0"/>
              </a:rPr>
              <a:t>How Are Local Cultures Sustained?</a:t>
            </a:r>
            <a:endParaRPr lang="en-US" sz="3600" b="1" dirty="0">
              <a:latin typeface="Liberation Serif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74" y="1192062"/>
            <a:ext cx="3678994" cy="46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>
          <a:xfrm>
            <a:off x="76200" y="1295400"/>
            <a:ext cx="4495800" cy="5257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Liberation Serif" panose="02020603050405020304" pitchFamily="18" charset="0"/>
              </a:rPr>
              <a:t>the process where cultural elements become regarded </a:t>
            </a:r>
            <a:r>
              <a:rPr lang="en-US" sz="2800" b="1" dirty="0" smtClean="0">
                <a:latin typeface="Liberation Serif" panose="02020603050405020304" pitchFamily="18" charset="0"/>
              </a:rPr>
              <a:t>as objects </a:t>
            </a:r>
            <a:r>
              <a:rPr lang="en-US" sz="2800" dirty="0" smtClean="0">
                <a:latin typeface="Liberation Serif" panose="02020603050405020304" pitchFamily="18" charset="0"/>
              </a:rPr>
              <a:t>to be bought, sold or traded on the world market.</a:t>
            </a:r>
          </a:p>
          <a:p>
            <a:pPr eaLnBrk="1" hangingPunct="1"/>
            <a:r>
              <a:rPr lang="en-US" sz="2800" b="1" dirty="0" smtClean="0">
                <a:latin typeface="Liberation Serif" panose="02020603050405020304" pitchFamily="18" charset="0"/>
              </a:rPr>
              <a:t>Ethnic Neighborhoods</a:t>
            </a:r>
          </a:p>
          <a:p>
            <a:pPr eaLnBrk="1" hangingPunct="1"/>
            <a:r>
              <a:rPr lang="en-US" sz="2800" dirty="0" smtClean="0">
                <a:latin typeface="Liberation Serif" panose="02020603050405020304" pitchFamily="18" charset="0"/>
              </a:rPr>
              <a:t>Question of </a:t>
            </a:r>
            <a:r>
              <a:rPr lang="en-US" sz="2800" b="1" dirty="0" smtClean="0">
                <a:latin typeface="Liberation Serif" panose="02020603050405020304" pitchFamily="18" charset="0"/>
              </a:rPr>
              <a:t>authenticity </a:t>
            </a:r>
            <a:r>
              <a:rPr lang="en-US" sz="2800" dirty="0" smtClean="0">
                <a:latin typeface="Liberation Serif" panose="02020603050405020304" pitchFamily="18" charset="0"/>
              </a:rPr>
              <a:t>follows.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74638"/>
            <a:ext cx="8839200" cy="10207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latin typeface="Liberation Serif" panose="02020603050405020304" pitchFamily="18" charset="0"/>
              </a:rPr>
              <a:t>Cultural Commodification</a:t>
            </a:r>
            <a:endParaRPr lang="en-US" sz="3600" b="1" dirty="0">
              <a:latin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>
          <a:xfrm>
            <a:off x="228600" y="990600"/>
            <a:ext cx="5105400" cy="5334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Liberation Serif" panose="02020603050405020304" pitchFamily="18" charset="0"/>
              </a:rPr>
              <a:t>Authenticity of Places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7338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Liberation Serif" panose="02020603050405020304" pitchFamily="18" charset="0"/>
              </a:rPr>
              <a:t>The Lost City</a:t>
            </a:r>
          </a:p>
          <a:p>
            <a:pPr eaLnBrk="1" hangingPunct="1">
              <a:defRPr/>
            </a:pPr>
            <a:endParaRPr lang="en-US" dirty="0">
              <a:latin typeface="Liberation Serif" panose="02020603050405020304" pitchFamily="18" charset="0"/>
            </a:endParaRPr>
          </a:p>
          <a:p>
            <a:pPr eaLnBrk="1" hangingPunct="1">
              <a:defRPr/>
            </a:pPr>
            <a:endParaRPr lang="en-US" dirty="0" smtClean="0">
              <a:latin typeface="Liberation Serif" panose="02020603050405020304" pitchFamily="18" charset="0"/>
            </a:endParaRPr>
          </a:p>
          <a:p>
            <a:pPr eaLnBrk="1" hangingPunct="1">
              <a:defRPr/>
            </a:pPr>
            <a:endParaRPr lang="en-US" dirty="0">
              <a:latin typeface="Liberation Serif" panose="02020603050405020304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>
              <a:latin typeface="Liberation Serif" panose="02020603050405020304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latin typeface="Liberation Serif" panose="02020603050405020304" pitchFamily="18" charset="0"/>
            </a:endParaRPr>
          </a:p>
          <a:p>
            <a:pPr eaLnBrk="1" hangingPunct="1">
              <a:defRPr/>
            </a:pPr>
            <a:endParaRPr lang="en-US" dirty="0" smtClean="0">
              <a:latin typeface="Liberation Serif" panose="02020603050405020304" pitchFamily="18" charset="0"/>
            </a:endParaRPr>
          </a:p>
          <a:p>
            <a:pPr eaLnBrk="1" hangingPunct="1">
              <a:defRPr/>
            </a:pPr>
            <a:endParaRPr lang="en-US" dirty="0">
              <a:latin typeface="Liberation Serif" panose="02020603050405020304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>
              <a:latin typeface="Liberation Serif" panose="02020603050405020304" pitchFamily="18" charset="0"/>
            </a:endParaRPr>
          </a:p>
        </p:txBody>
      </p:sp>
      <p:sp>
        <p:nvSpPr>
          <p:cNvPr id="30723" name="Content Placeholder 4"/>
          <p:cNvSpPr>
            <a:spLocks noGrp="1"/>
          </p:cNvSpPr>
          <p:nvPr>
            <p:ph sz="half" idx="2"/>
          </p:nvPr>
        </p:nvSpPr>
        <p:spPr>
          <a:xfrm>
            <a:off x="4746624" y="1295400"/>
            <a:ext cx="4168776" cy="838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Guinness and the Irish Pub Company</a:t>
            </a:r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152400" y="5181600"/>
            <a:ext cx="426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Figure 4.9</a:t>
            </a:r>
          </a:p>
          <a:p>
            <a:r>
              <a:rPr lang="en-US" sz="14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Sun City, South Africa. </a:t>
            </a:r>
            <a:r>
              <a:rPr lang="en-US" sz="1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The Lost City resort in Sun City evokes the mystical images of Africa described in a legend</a:t>
            </a:r>
            <a:r>
              <a:rPr lang="en-US" sz="1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. © </a:t>
            </a:r>
            <a:r>
              <a:rPr lang="en-US" sz="1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Lindsay </a:t>
            </a:r>
            <a:r>
              <a:rPr lang="en-US" sz="1400" dirty="0" err="1">
                <a:latin typeface="Liberation Serif" panose="02020603050405020304" pitchFamily="18" charset="0"/>
                <a:cs typeface="Liberation Serif" panose="02020603050405020304" pitchFamily="18" charset="0"/>
              </a:rPr>
              <a:t>Hebberd</a:t>
            </a:r>
            <a:r>
              <a:rPr lang="en-US" sz="1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/Corbis</a:t>
            </a:r>
            <a:r>
              <a:rPr lang="en-US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</a:p>
        </p:txBody>
      </p:sp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4724400" y="5181600"/>
            <a:ext cx="4191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Figure 4.10</a:t>
            </a:r>
          </a:p>
          <a:p>
            <a:r>
              <a:rPr lang="en-US" sz="14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Dubai, United Arab Emirates. </a:t>
            </a:r>
            <a:r>
              <a:rPr lang="en-US" sz="1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An old Irish truck marks the entrance to an Irish Pub Company pub in Dubai. © </a:t>
            </a:r>
            <a:r>
              <a:rPr lang="en-US" sz="1400" dirty="0" err="1">
                <a:latin typeface="Liberation Serif" panose="02020603050405020304" pitchFamily="18" charset="0"/>
                <a:cs typeface="Liberation Serif" panose="02020603050405020304" pitchFamily="18" charset="0"/>
              </a:rPr>
              <a:t>Alamy</a:t>
            </a:r>
            <a:r>
              <a:rPr lang="en-US" sz="1400" i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endParaRPr lang="en-US" sz="14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274638"/>
            <a:ext cx="8839200" cy="10207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latin typeface="Liberation Serif" panose="02020603050405020304" pitchFamily="18" charset="0"/>
              </a:rPr>
              <a:t>How Are Local Cultures Sustained?</a:t>
            </a:r>
            <a:endParaRPr lang="en-US" sz="3600" b="1" dirty="0">
              <a:latin typeface="Liberation Serif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000" y="2150438"/>
            <a:ext cx="4206240" cy="30319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6" y="2150438"/>
            <a:ext cx="4206240" cy="301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/>
          <p:cNvSpPr>
            <a:spLocks noGrp="1"/>
          </p:cNvSpPr>
          <p:nvPr>
            <p:ph idx="1"/>
          </p:nvPr>
        </p:nvSpPr>
        <p:spPr>
          <a:xfrm>
            <a:off x="476250" y="2133600"/>
            <a:ext cx="8229600" cy="4525963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en-US" sz="2800" dirty="0" smtClean="0">
                <a:latin typeface="Liberation Serif" panose="02020603050405020304" pitchFamily="18" charset="0"/>
              </a:rPr>
              <a:t>What is the last place you went to or the last product you purchased that claimed to be “authentic?” What are the challenges of </a:t>
            </a:r>
            <a:r>
              <a:rPr lang="en-US" sz="2800" b="1" dirty="0" smtClean="0">
                <a:latin typeface="Liberation Serif" panose="02020603050405020304" pitchFamily="18" charset="0"/>
              </a:rPr>
              <a:t>defending</a:t>
            </a:r>
            <a:r>
              <a:rPr lang="en-US" sz="2800" dirty="0" smtClean="0">
                <a:latin typeface="Liberation Serif" panose="02020603050405020304" pitchFamily="18" charset="0"/>
              </a:rPr>
              <a:t> the authenticity of this place or product while </a:t>
            </a:r>
            <a:r>
              <a:rPr lang="en-US" sz="2800" b="1" dirty="0" smtClean="0">
                <a:latin typeface="Liberation Serif" panose="02020603050405020304" pitchFamily="18" charset="0"/>
              </a:rPr>
              <a:t>refuting the authenticity </a:t>
            </a:r>
            <a:r>
              <a:rPr lang="en-US" sz="2800" dirty="0" smtClean="0">
                <a:latin typeface="Liberation Serif" panose="02020603050405020304" pitchFamily="18" charset="0"/>
              </a:rPr>
              <a:t>of other similar places or products?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9813" y="381000"/>
            <a:ext cx="45624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841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Liberation Serif" panose="02020603050405020304" pitchFamily="18" charset="0"/>
              </a:rPr>
              <a:t>Key Question: 3</a:t>
            </a:r>
          </a:p>
        </p:txBody>
      </p:sp>
      <p:sp>
        <p:nvSpPr>
          <p:cNvPr id="15362" name="TextBox 7"/>
          <p:cNvSpPr txBox="1">
            <a:spLocks noChangeArrowheads="1"/>
          </p:cNvSpPr>
          <p:nvPr/>
        </p:nvSpPr>
        <p:spPr bwMode="auto">
          <a:xfrm>
            <a:off x="533400" y="972186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How is popular culture diffused?</a:t>
            </a:r>
            <a:endParaRPr lang="en-US" sz="40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80072"/>
            <a:ext cx="7315200" cy="4912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Liberation Serif" panose="02020603050405020304" pitchFamily="18" charset="0"/>
              </a:rPr>
              <a:t>Distance decay, </a:t>
            </a:r>
            <a:r>
              <a:rPr lang="en-US" sz="2800" dirty="0" smtClean="0">
                <a:latin typeface="Liberation Serif" panose="02020603050405020304" pitchFamily="18" charset="0"/>
              </a:rPr>
              <a:t>the likelihood of diffusion decreases as time and distance from the hearth increases.</a:t>
            </a:r>
          </a:p>
          <a:p>
            <a:pPr eaLnBrk="1" hangingPunct="1"/>
            <a:r>
              <a:rPr lang="en-US" sz="2800" b="1" dirty="0" smtClean="0">
                <a:latin typeface="Liberation Serif" panose="02020603050405020304" pitchFamily="18" charset="0"/>
              </a:rPr>
              <a:t>Time–space compression, </a:t>
            </a:r>
            <a:r>
              <a:rPr lang="en-US" sz="2800" dirty="0" smtClean="0">
                <a:latin typeface="Liberation Serif" panose="02020603050405020304" pitchFamily="18" charset="0"/>
              </a:rPr>
              <a:t>the likelihood of diffusion depends on the connectedness (in communications and transportation technologies) among places (geographer David Harvey).</a:t>
            </a:r>
            <a:endParaRPr lang="en-US" sz="2800" dirty="0">
              <a:latin typeface="Liberation Serif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274638"/>
            <a:ext cx="8839200" cy="10207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n-US" sz="3600" b="1" dirty="0">
                <a:latin typeface="Liberation Serif" panose="02020603050405020304" pitchFamily="18" charset="0"/>
              </a:rPr>
              <a:t>Distance decay vs. time-space compression: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Liberation Serif" panose="02020603050405020304" pitchFamily="18" charset="0"/>
              </a:rPr>
              <a:t>Chapter 4: Local Culture, Popular Culture, and Cultural Landscapes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47850" y="6492875"/>
            <a:ext cx="5448300" cy="365125"/>
          </a:xfrm>
        </p:spPr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599"/>
            <a:ext cx="6858000" cy="474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1371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b="1" dirty="0" smtClean="0">
                <a:latin typeface="Liberation Serif" panose="02020603050405020304" pitchFamily="18" charset="0"/>
              </a:rPr>
              <a:t>Establishing a Hearth </a:t>
            </a:r>
          </a:p>
          <a:p>
            <a:pPr eaLnBrk="1" hangingPunct="1">
              <a:defRPr/>
            </a:pPr>
            <a:r>
              <a:rPr lang="en-US" sz="2400" dirty="0" smtClean="0">
                <a:latin typeface="Liberation Serif" panose="02020603050405020304" pitchFamily="18" charset="0"/>
              </a:rPr>
              <a:t>Contagious diffusion and hierarchical diffusion</a:t>
            </a:r>
          </a:p>
          <a:p>
            <a:pPr eaLnBrk="1" hangingPunct="1">
              <a:defRPr/>
            </a:pPr>
            <a:r>
              <a:rPr lang="en-US" sz="2400" dirty="0" smtClean="0">
                <a:latin typeface="Liberation Serif" panose="02020603050405020304" pitchFamily="18" charset="0"/>
              </a:rPr>
              <a:t>Ex.: the Dave Matthews Band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latin typeface="Liberation Serif" panose="02020603050405020304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>
                <a:latin typeface="Liberation Serif" panose="02020603050405020304" pitchFamily="18" charset="0"/>
              </a:rPr>
              <a:t>		</a:t>
            </a:r>
            <a:endParaRPr lang="en-US" b="1" dirty="0">
              <a:solidFill>
                <a:srgbClr val="FF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274638"/>
            <a:ext cx="8839200" cy="10207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latin typeface="Liberation Serif" panose="02020603050405020304" pitchFamily="18" charset="0"/>
              </a:rPr>
              <a:t>Hearths of Popular Culture</a:t>
            </a:r>
            <a:endParaRPr lang="en-US" sz="3600" b="1" dirty="0">
              <a:latin typeface="Liberation Serif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25848"/>
            <a:ext cx="7772400" cy="413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3840163"/>
          </a:xfrm>
        </p:spPr>
        <p:txBody>
          <a:bodyPr/>
          <a:lstStyle/>
          <a:p>
            <a:pPr algn="just" eaLnBrk="1" hangingPunct="1">
              <a:spcBef>
                <a:spcPts val="1200"/>
              </a:spcBef>
            </a:pPr>
            <a:r>
              <a:rPr lang="en-US" sz="2800" b="1" dirty="0" smtClean="0">
                <a:latin typeface="Liberation Serif" panose="02020603050405020304" pitchFamily="18" charset="0"/>
              </a:rPr>
              <a:t>Reterritorialization </a:t>
            </a:r>
            <a:r>
              <a:rPr lang="en-US" sz="2800" dirty="0" smtClean="0">
                <a:latin typeface="Liberation Serif" panose="02020603050405020304" pitchFamily="18" charset="0"/>
              </a:rPr>
              <a:t>of popular culture: a term referring to a process in which people start to produce an aspect of popular culture themselves, doing so in the context of their local culture and place, and making it their own.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 smtClean="0">
                <a:latin typeface="Liberation Serif" panose="02020603050405020304" pitchFamily="18" charset="0"/>
              </a:rPr>
              <a:t>Ex.: </a:t>
            </a:r>
            <a:r>
              <a:rPr lang="en-US" sz="2800" dirty="0" err="1" smtClean="0">
                <a:latin typeface="Liberation Serif" panose="02020603050405020304" pitchFamily="18" charset="0"/>
              </a:rPr>
              <a:t>reterritorialization</a:t>
            </a:r>
            <a:r>
              <a:rPr lang="en-US" sz="2800" dirty="0" smtClean="0">
                <a:latin typeface="Liberation Serif" panose="02020603050405020304" pitchFamily="18" charset="0"/>
              </a:rPr>
              <a:t> of hip hop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74638"/>
            <a:ext cx="8839200" cy="10207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n-US" sz="3600" b="1" dirty="0">
                <a:latin typeface="Liberation Serif" panose="02020603050405020304" pitchFamily="18" charset="0"/>
              </a:rPr>
              <a:t>Manufacturing a Hearth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82296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Liberation Serif" panose="02020603050405020304" pitchFamily="18" charset="0"/>
              </a:rPr>
              <a:t>The Big 3: Football, Basketball, Baseball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800" dirty="0" smtClean="0">
                <a:latin typeface="Liberation Serif" panose="02020603050405020304" pitchFamily="18" charset="0"/>
              </a:rPr>
              <a:t>          Surfing  (1960s)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800" dirty="0" smtClean="0">
                <a:latin typeface="Liberation Serif" panose="02020603050405020304" pitchFamily="18" charset="0"/>
              </a:rPr>
              <a:t>          Skateboarding (1970s)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800" dirty="0" smtClean="0">
                <a:latin typeface="Liberation Serif" panose="02020603050405020304" pitchFamily="18" charset="0"/>
              </a:rPr>
              <a:t>          Snowboarding (1980s)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800" dirty="0" smtClean="0">
                <a:latin typeface="Liberation Serif" panose="02020603050405020304" pitchFamily="18" charset="0"/>
              </a:rPr>
              <a:t>         </a:t>
            </a:r>
            <a:r>
              <a:rPr lang="en-US" sz="2800" dirty="0">
                <a:latin typeface="Liberation Serif" panose="02020603050405020304" pitchFamily="18" charset="0"/>
              </a:rPr>
              <a:t> </a:t>
            </a:r>
            <a:r>
              <a:rPr lang="en-US" sz="2800" dirty="0" smtClean="0">
                <a:latin typeface="Liberation Serif" panose="02020603050405020304" pitchFamily="18" charset="0"/>
              </a:rPr>
              <a:t>Ultimate Fighting (1990s)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800" dirty="0" smtClean="0">
                <a:latin typeface="Liberation Serif" panose="02020603050405020304" pitchFamily="18" charset="0"/>
              </a:rPr>
              <a:t>Corporations must </a:t>
            </a:r>
            <a:r>
              <a:rPr lang="en-US" sz="2800" dirty="0">
                <a:latin typeface="Liberation Serif" panose="02020603050405020304" pitchFamily="18" charset="0"/>
              </a:rPr>
              <a:t>create the “new” so that they </a:t>
            </a:r>
            <a:r>
              <a:rPr lang="en-US" sz="2800" dirty="0" smtClean="0">
                <a:latin typeface="Liberation Serif" panose="02020603050405020304" pitchFamily="18" charset="0"/>
              </a:rPr>
              <a:t>have something </a:t>
            </a:r>
            <a:r>
              <a:rPr lang="en-US" sz="2800" dirty="0">
                <a:latin typeface="Liberation Serif" panose="02020603050405020304" pitchFamily="18" charset="0"/>
              </a:rPr>
              <a:t>to sell that is “socially </a:t>
            </a:r>
            <a:r>
              <a:rPr lang="en-US" sz="2800" dirty="0" smtClean="0">
                <a:latin typeface="Liberation Serif" panose="02020603050405020304" pitchFamily="18" charset="0"/>
              </a:rPr>
              <a:t>desirable.”</a:t>
            </a:r>
            <a:endParaRPr lang="en-US" sz="2800" dirty="0">
              <a:latin typeface="Liberation Serif" panose="02020603050405020304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>
                <a:latin typeface="Liberation Serif" panose="02020603050405020304" pitchFamily="18" charset="0"/>
              </a:rPr>
              <a:t>                     </a:t>
            </a:r>
            <a:endParaRPr lang="en-US" dirty="0">
              <a:latin typeface="Liberation Serif" panose="02020603050405020304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>
                <a:latin typeface="Liberation Serif" panose="02020603050405020304" pitchFamily="18" charset="0"/>
              </a:rPr>
              <a:t>               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57200" y="2904017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Liberation Serif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57200" y="3418367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Liberation Serif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57200" y="3951767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Liberation Serif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57200" y="4408967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Liberation Serif" panose="02020603050405020304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274638"/>
            <a:ext cx="8839200" cy="10207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>
                <a:latin typeface="Liberation Serif" panose="02020603050405020304" pitchFamily="18" charset="0"/>
              </a:rPr>
              <a:t>Replacing Old Hearths with New: </a:t>
            </a:r>
            <a:r>
              <a:rPr lang="en-US" sz="3600" dirty="0">
                <a:latin typeface="Liberation Serif" panose="02020603050405020304" pitchFamily="18" charset="0"/>
              </a:rPr>
              <a:t>Beating out the Big </a:t>
            </a:r>
            <a:r>
              <a:rPr lang="en-US" sz="3600" dirty="0" smtClean="0">
                <a:latin typeface="Liberation Serif" panose="02020603050405020304" pitchFamily="18" charset="0"/>
              </a:rPr>
              <a:t>3 Sports</a:t>
            </a:r>
            <a:endParaRPr lang="en-US" sz="3600" dirty="0">
              <a:latin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1" dirty="0" smtClean="0">
                <a:latin typeface="Liberation Serif" panose="02020603050405020304" pitchFamily="18" charset="0"/>
              </a:rPr>
              <a:t>Stemming the Tide of Popular Culture—Losing the Local?</a:t>
            </a:r>
            <a:r>
              <a:rPr lang="en-US" sz="3600" dirty="0" smtClean="0">
                <a:latin typeface="Liberation Serif" panose="02020603050405020304" pitchFamily="18" charset="0"/>
              </a:rPr>
              <a:t/>
            </a:r>
            <a:br>
              <a:rPr lang="en-US" sz="3600" dirty="0" smtClean="0">
                <a:latin typeface="Liberation Serif" panose="02020603050405020304" pitchFamily="18" charset="0"/>
              </a:rPr>
            </a:br>
            <a:endParaRPr lang="en-US" sz="3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Liberation Serif" panose="02020603050405020304" pitchFamily="18" charset="0"/>
              </a:rPr>
              <a:t>At </a:t>
            </a:r>
            <a:r>
              <a:rPr lang="en-US" sz="2400" dirty="0" smtClean="0">
                <a:latin typeface="Liberation Serif" panose="02020603050405020304" pitchFamily="18" charset="0"/>
              </a:rPr>
              <a:t>the global </a:t>
            </a:r>
            <a:r>
              <a:rPr lang="en-US" sz="2400" dirty="0">
                <a:latin typeface="Liberation Serif" panose="02020603050405020304" pitchFamily="18" charset="0"/>
              </a:rPr>
              <a:t>scale, North America, western Europe, Japan</a:t>
            </a:r>
            <a:r>
              <a:rPr lang="en-US" sz="2400" dirty="0" smtClean="0">
                <a:latin typeface="Liberation Serif" panose="02020603050405020304" pitchFamily="18" charset="0"/>
              </a:rPr>
              <a:t>, </a:t>
            </a:r>
            <a:r>
              <a:rPr lang="en-US" sz="2400" dirty="0">
                <a:latin typeface="Liberation Serif" panose="02020603050405020304" pitchFamily="18" charset="0"/>
              </a:rPr>
              <a:t>India, and South Korea exert the greatest </a:t>
            </a:r>
            <a:r>
              <a:rPr lang="en-US" sz="2400" dirty="0" smtClean="0">
                <a:latin typeface="Liberation Serif" panose="02020603050405020304" pitchFamily="18" charset="0"/>
              </a:rPr>
              <a:t>influence on popular </a:t>
            </a:r>
            <a:r>
              <a:rPr lang="en-US" sz="2400" dirty="0">
                <a:latin typeface="Liberation Serif" panose="02020603050405020304" pitchFamily="18" charset="0"/>
              </a:rPr>
              <a:t>culture at </a:t>
            </a:r>
            <a:r>
              <a:rPr lang="en-US" sz="2400" dirty="0" smtClean="0">
                <a:latin typeface="Liberation Serif" panose="02020603050405020304" pitchFamily="18" charset="0"/>
              </a:rPr>
              <a:t>present</a:t>
            </a:r>
          </a:p>
          <a:p>
            <a:pPr eaLnBrk="1" hangingPunct="1">
              <a:defRPr/>
            </a:pPr>
            <a:r>
              <a:rPr lang="en-US" sz="2400" dirty="0" smtClean="0">
                <a:latin typeface="Liberation Serif" panose="02020603050405020304" pitchFamily="18" charset="0"/>
              </a:rPr>
              <a:t>North America: </a:t>
            </a:r>
            <a:r>
              <a:rPr lang="en-US" sz="2400" dirty="0">
                <a:latin typeface="Liberation Serif" panose="02020603050405020304" pitchFamily="18" charset="0"/>
              </a:rPr>
              <a:t>movies, </a:t>
            </a:r>
            <a:r>
              <a:rPr lang="en-US" sz="2400" dirty="0" smtClean="0">
                <a:latin typeface="Liberation Serif" panose="02020603050405020304" pitchFamily="18" charset="0"/>
              </a:rPr>
              <a:t>television, music</a:t>
            </a:r>
            <a:r>
              <a:rPr lang="en-US" sz="2400" dirty="0">
                <a:latin typeface="Liberation Serif" panose="02020603050405020304" pitchFamily="18" charset="0"/>
              </a:rPr>
              <a:t>, sports, and fast </a:t>
            </a:r>
            <a:r>
              <a:rPr lang="en-US" sz="2400" dirty="0" smtClean="0">
                <a:latin typeface="Liberation Serif" panose="02020603050405020304" pitchFamily="18" charset="0"/>
              </a:rPr>
              <a:t>food</a:t>
            </a:r>
          </a:p>
          <a:p>
            <a:pPr eaLnBrk="1" hangingPunct="1">
              <a:defRPr/>
            </a:pPr>
            <a:r>
              <a:rPr lang="en-US" sz="2400" dirty="0" smtClean="0">
                <a:latin typeface="Liberation Serif" panose="02020603050405020304" pitchFamily="18" charset="0"/>
              </a:rPr>
              <a:t>Japan: </a:t>
            </a:r>
            <a:r>
              <a:rPr lang="en-US" sz="2400" dirty="0">
                <a:latin typeface="Liberation Serif" panose="02020603050405020304" pitchFamily="18" charset="0"/>
              </a:rPr>
              <a:t>children’s television programs, electronic </a:t>
            </a:r>
            <a:r>
              <a:rPr lang="en-US" sz="2400" dirty="0" smtClean="0">
                <a:latin typeface="Liberation Serif" panose="02020603050405020304" pitchFamily="18" charset="0"/>
              </a:rPr>
              <a:t>games, and </a:t>
            </a:r>
            <a:r>
              <a:rPr lang="en-US" sz="2400" dirty="0">
                <a:latin typeface="Liberation Serif" panose="02020603050405020304" pitchFamily="18" charset="0"/>
              </a:rPr>
              <a:t>new entertainment </a:t>
            </a:r>
            <a:r>
              <a:rPr lang="en-US" sz="2400" dirty="0" smtClean="0">
                <a:latin typeface="Liberation Serif" panose="02020603050405020304" pitchFamily="18" charset="0"/>
              </a:rPr>
              <a:t>technologies</a:t>
            </a:r>
          </a:p>
          <a:p>
            <a:pPr eaLnBrk="1" hangingPunct="1">
              <a:defRPr/>
            </a:pPr>
            <a:r>
              <a:rPr lang="en-US" sz="2400" dirty="0" smtClean="0">
                <a:latin typeface="Liberation Serif" panose="02020603050405020304" pitchFamily="18" charset="0"/>
              </a:rPr>
              <a:t>Western Europe: fashion</a:t>
            </a:r>
            <a:r>
              <a:rPr lang="en-US" sz="2400" dirty="0">
                <a:latin typeface="Liberation Serif" panose="02020603050405020304" pitchFamily="18" charset="0"/>
              </a:rPr>
              <a:t>, television, art, and </a:t>
            </a:r>
            <a:r>
              <a:rPr lang="en-US" sz="2400" dirty="0" smtClean="0">
                <a:latin typeface="Liberation Serif" panose="02020603050405020304" pitchFamily="18" charset="0"/>
              </a:rPr>
              <a:t>philosophy</a:t>
            </a:r>
          </a:p>
          <a:p>
            <a:pPr eaLnBrk="1" hangingPunct="1">
              <a:defRPr/>
            </a:pPr>
            <a:r>
              <a:rPr lang="en-US" sz="2400" dirty="0" smtClean="0">
                <a:latin typeface="Liberation Serif" panose="02020603050405020304" pitchFamily="18" charset="0"/>
              </a:rPr>
              <a:t>South Korea: </a:t>
            </a:r>
            <a:r>
              <a:rPr lang="en-US" sz="2400" dirty="0">
                <a:latin typeface="Liberation Serif" panose="02020603050405020304" pitchFamily="18" charset="0"/>
              </a:rPr>
              <a:t>television dramas, </a:t>
            </a:r>
            <a:r>
              <a:rPr lang="en-US" sz="2400" dirty="0" smtClean="0">
                <a:latin typeface="Liberation Serif" panose="02020603050405020304" pitchFamily="18" charset="0"/>
              </a:rPr>
              <a:t>movies, and </a:t>
            </a:r>
            <a:r>
              <a:rPr lang="en-US" sz="2400" dirty="0">
                <a:latin typeface="Liberation Serif" panose="02020603050405020304" pitchFamily="18" charset="0"/>
              </a:rPr>
              <a:t>popular </a:t>
            </a:r>
            <a:r>
              <a:rPr lang="en-US" sz="2400" dirty="0" smtClean="0">
                <a:latin typeface="Liberation Serif" panose="02020603050405020304" pitchFamily="18" charset="0"/>
              </a:rPr>
              <a:t>music</a:t>
            </a:r>
          </a:p>
          <a:p>
            <a:pPr eaLnBrk="1" hangingPunct="1">
              <a:defRPr/>
            </a:pPr>
            <a:r>
              <a:rPr lang="en-US" sz="2400" dirty="0" smtClean="0">
                <a:latin typeface="Liberation Serif" panose="02020603050405020304" pitchFamily="18" charset="0"/>
              </a:rPr>
              <a:t>India: movies</a:t>
            </a:r>
            <a:endParaRPr lang="en-US" sz="2400" dirty="0">
              <a:latin typeface="Liberation Serif" panose="02020603050405020304" pitchFamily="18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676400"/>
            <a:ext cx="8458200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The rapid diffusion of popular culture can cause consumers to lose track of the hearth of a good or </a:t>
            </a:r>
            <a:r>
              <a:rPr lang="en-US" sz="28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idea.</a:t>
            </a:r>
            <a:endParaRPr lang="en-US" sz="2800" b="1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When popular culture displaces or replaces local culture, it will usually be met with </a:t>
            </a:r>
            <a:r>
              <a:rPr lang="en-US" sz="28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resistance.</a:t>
            </a:r>
            <a:endParaRPr lang="en-US" sz="28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Geographers realize that local cultures will interpret, choose, and reshape the influx of popular </a:t>
            </a:r>
            <a:r>
              <a:rPr lang="en-US" sz="28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culture.</a:t>
            </a:r>
            <a:endParaRPr lang="en-US" sz="28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298264"/>
            <a:ext cx="8839200" cy="10207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>
                <a:latin typeface="Liberation Serif" panose="02020603050405020304" pitchFamily="18" charset="0"/>
              </a:rPr>
              <a:t>Stemming the Tide of Popular Culture—Losing the Local?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sz="3600" dirty="0" smtClean="0">
              <a:latin typeface="Liberation Serif" panose="02020603050405020304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800" dirty="0" smtClean="0">
                <a:latin typeface="Liberation Serif" panose="02020603050405020304" pitchFamily="18" charset="0"/>
              </a:rPr>
              <a:t>Think about your local community (your college campus, your neighborhood, or your town). Determine how your </a:t>
            </a:r>
            <a:r>
              <a:rPr lang="en-US" sz="2800" b="1" dirty="0" smtClean="0">
                <a:latin typeface="Liberation Serif" panose="02020603050405020304" pitchFamily="18" charset="0"/>
              </a:rPr>
              <a:t>local community </a:t>
            </a:r>
            <a:r>
              <a:rPr lang="en-US" sz="2800" dirty="0" smtClean="0">
                <a:latin typeface="Liberation Serif" panose="02020603050405020304" pitchFamily="18" charset="0"/>
              </a:rPr>
              <a:t>takes one aspect of popular culture and </a:t>
            </a:r>
            <a:r>
              <a:rPr lang="en-US" sz="2800" b="1" dirty="0" smtClean="0">
                <a:latin typeface="Liberation Serif" panose="02020603050405020304" pitchFamily="18" charset="0"/>
              </a:rPr>
              <a:t>makes it your own</a:t>
            </a:r>
            <a:r>
              <a:rPr lang="en-US" sz="2800" dirty="0" smtClean="0">
                <a:latin typeface="Liberation Serif" panose="02020603050405020304" pitchFamily="18" charset="0"/>
              </a:rPr>
              <a:t>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04800"/>
            <a:ext cx="457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Liberation Serif" panose="02020603050405020304" pitchFamily="18" charset="0"/>
              </a:rPr>
              <a:t>Key Question: 4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3600" dirty="0" smtClean="0">
                <a:latin typeface="Liberation Serif" panose="02020603050405020304" pitchFamily="18" charset="0"/>
              </a:rPr>
              <a:t>How can local </a:t>
            </a:r>
            <a:r>
              <a:rPr lang="en-US" sz="3600" dirty="0">
                <a:latin typeface="Liberation Serif" panose="02020603050405020304" pitchFamily="18" charset="0"/>
              </a:rPr>
              <a:t>&amp;</a:t>
            </a:r>
            <a:r>
              <a:rPr lang="en-US" sz="3600" dirty="0" smtClean="0">
                <a:latin typeface="Liberation Serif" panose="02020603050405020304" pitchFamily="18" charset="0"/>
              </a:rPr>
              <a:t> popular cultures be seen in the cultural landscape?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79904"/>
            <a:ext cx="8077200" cy="427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u10e_fig_04_2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04" y="1295400"/>
            <a:ext cx="4284696" cy="303907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441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The visible </a:t>
            </a:r>
            <a:r>
              <a:rPr lang="en-US" sz="24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imprint of human activity</a:t>
            </a:r>
            <a:r>
              <a:rPr lang="en-US" sz="2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 on the </a:t>
            </a: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landscape.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400" b="1" dirty="0" err="1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Placelessness</a:t>
            </a:r>
            <a:r>
              <a:rPr lang="en-US" sz="2400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: </a:t>
            </a: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the loss </a:t>
            </a:r>
            <a:r>
              <a:rPr lang="en-US" sz="2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of uniqueness of place in the cultural landscape to the point that one place looks like the next</a:t>
            </a: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endParaRPr lang="en-US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1" y="381000"/>
            <a:ext cx="8458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Cultural Landscape</a:t>
            </a:r>
            <a:endParaRPr lang="en-US" sz="3600" b="1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en-US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437394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Figure 4.22 </a:t>
            </a:r>
          </a:p>
          <a:p>
            <a:pPr algn="r"/>
            <a:r>
              <a:rPr lang="en-US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Roseville, MN</a:t>
            </a:r>
            <a:endParaRPr lang="en-US" b="1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16363"/>
          </a:xfrm>
        </p:spPr>
        <p:txBody>
          <a:bodyPr/>
          <a:lstStyle/>
          <a:p>
            <a:pPr marL="514350" indent="-514350" eaLnBrk="1" hangingPunct="1">
              <a:buAutoNum type="arabicPeriod"/>
            </a:pPr>
            <a:r>
              <a:rPr lang="en-US" sz="2400" dirty="0" smtClean="0">
                <a:latin typeface="Liberation Serif" panose="02020603050405020304" pitchFamily="18" charset="0"/>
              </a:rPr>
              <a:t>Particular </a:t>
            </a:r>
            <a:r>
              <a:rPr lang="en-US" sz="2400" dirty="0">
                <a:latin typeface="Liberation Serif" panose="02020603050405020304" pitchFamily="18" charset="0"/>
              </a:rPr>
              <a:t>architectural forms and planning ideas have diffused around the </a:t>
            </a:r>
            <a:r>
              <a:rPr lang="en-US" sz="2400" dirty="0" smtClean="0">
                <a:latin typeface="Liberation Serif" panose="02020603050405020304" pitchFamily="18" charset="0"/>
              </a:rPr>
              <a:t>world.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2400" dirty="0" smtClean="0">
                <a:latin typeface="Liberation Serif" panose="02020603050405020304" pitchFamily="18" charset="0"/>
              </a:rPr>
              <a:t>Individual </a:t>
            </a:r>
            <a:r>
              <a:rPr lang="en-US" sz="2400" dirty="0">
                <a:latin typeface="Liberation Serif" panose="02020603050405020304" pitchFamily="18" charset="0"/>
              </a:rPr>
              <a:t>businesses and products have become so widespread that they now leave distinctive landscape stamp on far-flung </a:t>
            </a:r>
            <a:r>
              <a:rPr lang="en-US" sz="2400" dirty="0" smtClean="0">
                <a:latin typeface="Liberation Serif" panose="02020603050405020304" pitchFamily="18" charset="0"/>
              </a:rPr>
              <a:t>places.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2400" dirty="0">
                <a:latin typeface="Liberation Serif" panose="02020603050405020304" pitchFamily="18" charset="0"/>
              </a:rPr>
              <a:t>The wholesale borrowing of idealized landscape </a:t>
            </a:r>
            <a:r>
              <a:rPr lang="en-US" sz="2400" dirty="0" smtClean="0">
                <a:latin typeface="Liberation Serif" panose="02020603050405020304" pitchFamily="18" charset="0"/>
              </a:rPr>
              <a:t>images promotes </a:t>
            </a:r>
            <a:r>
              <a:rPr lang="en-US" sz="2400" dirty="0">
                <a:latin typeface="Liberation Serif" panose="02020603050405020304" pitchFamily="18" charset="0"/>
              </a:rPr>
              <a:t>a blurring of place distinctiveness.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endParaRPr lang="en-US" sz="2400" dirty="0">
              <a:latin typeface="Liberation Serif" panose="02020603050405020304" pitchFamily="18" charset="0"/>
            </a:endParaRPr>
          </a:p>
          <a:p>
            <a:pPr marL="514350" indent="-514350" eaLnBrk="1" hangingPunct="1">
              <a:buAutoNum type="arabicPeriod"/>
            </a:pPr>
            <a:endParaRPr lang="en-US" sz="2800" dirty="0">
              <a:solidFill>
                <a:srgbClr val="4BACC6"/>
              </a:solidFill>
              <a:latin typeface="Liberation Serif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iberation Serif" panose="02020603050405020304" pitchFamily="18" charset="0"/>
              </a:rPr>
              <a:t>Cultural landscapes blend together in three dimensions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5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95400"/>
            <a:ext cx="82296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Liberation Serif" panose="02020603050405020304" pitchFamily="18" charset="0"/>
              </a:rPr>
              <a:t>emphasizes </a:t>
            </a:r>
            <a:r>
              <a:rPr lang="en-US" sz="2800" dirty="0">
                <a:latin typeface="Liberation Serif" panose="02020603050405020304" pitchFamily="18" charset="0"/>
              </a:rPr>
              <a:t>that what happens at one scale is </a:t>
            </a:r>
            <a:r>
              <a:rPr lang="en-US" sz="2800" dirty="0" smtClean="0">
                <a:latin typeface="Liberation Serif" panose="02020603050405020304" pitchFamily="18" charset="0"/>
              </a:rPr>
              <a:t>not independent </a:t>
            </a:r>
            <a:r>
              <a:rPr lang="en-US" sz="2800" dirty="0">
                <a:latin typeface="Liberation Serif" panose="02020603050405020304" pitchFamily="18" charset="0"/>
              </a:rPr>
              <a:t>of what happens at other </a:t>
            </a:r>
            <a:r>
              <a:rPr lang="en-US" sz="2800" dirty="0" smtClean="0">
                <a:latin typeface="Liberation Serif" panose="02020603050405020304" pitchFamily="18" charset="0"/>
              </a:rPr>
              <a:t>scales.</a:t>
            </a:r>
          </a:p>
          <a:p>
            <a:pPr eaLnBrk="1" hangingPunct="1">
              <a:defRPr/>
            </a:pPr>
            <a:r>
              <a:rPr lang="en-US" sz="2800" dirty="0">
                <a:latin typeface="Liberation Serif" panose="02020603050405020304" pitchFamily="18" charset="0"/>
              </a:rPr>
              <a:t>People in a </a:t>
            </a:r>
            <a:r>
              <a:rPr lang="en-US" sz="2800" dirty="0" smtClean="0">
                <a:latin typeface="Liberation Serif" panose="02020603050405020304" pitchFamily="18" charset="0"/>
              </a:rPr>
              <a:t>local place </a:t>
            </a:r>
            <a:r>
              <a:rPr lang="en-US" sz="2800" dirty="0">
                <a:latin typeface="Liberation Serif" panose="02020603050405020304" pitchFamily="18" charset="0"/>
              </a:rPr>
              <a:t>mediate and alter regional, national, and </a:t>
            </a:r>
            <a:r>
              <a:rPr lang="en-US" sz="2800" dirty="0" smtClean="0">
                <a:latin typeface="Liberation Serif" panose="02020603050405020304" pitchFamily="18" charset="0"/>
              </a:rPr>
              <a:t>global processes</a:t>
            </a:r>
            <a:r>
              <a:rPr lang="en-US" sz="2800" dirty="0">
                <a:latin typeface="Liberation Serif" panose="02020603050405020304" pitchFamily="18" charset="0"/>
              </a:rPr>
              <a:t>, in a process called </a:t>
            </a:r>
            <a:r>
              <a:rPr lang="en-US" sz="2800" b="1" dirty="0" err="1" smtClean="0">
                <a:latin typeface="Liberation Serif" panose="02020603050405020304" pitchFamily="18" charset="0"/>
              </a:rPr>
              <a:t>glocalization</a:t>
            </a:r>
            <a:r>
              <a:rPr lang="en-US" sz="2800" b="1" dirty="0" smtClean="0">
                <a:latin typeface="Liberation Serif" panose="02020603050405020304" pitchFamily="18" charset="0"/>
              </a:rPr>
              <a:t>.</a:t>
            </a:r>
            <a:endParaRPr lang="en-US" sz="2800" dirty="0" smtClean="0">
              <a:latin typeface="Liberation Serif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381000"/>
            <a:ext cx="845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Global-local continuum </a:t>
            </a:r>
            <a:r>
              <a:rPr lang="en-US" sz="3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concept:</a:t>
            </a:r>
            <a:endParaRPr lang="en-US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99444"/>
            <a:ext cx="4876801" cy="234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91301" y="4218117"/>
            <a:ext cx="220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Figure 4.26b</a:t>
            </a:r>
          </a:p>
          <a:p>
            <a:r>
              <a:rPr lang="en-US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The Venetian Hotel Casino in </a:t>
            </a:r>
            <a:r>
              <a:rPr lang="en-US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Las Vegas, Nevada. </a:t>
            </a:r>
            <a:r>
              <a:rPr lang="en-US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© David Noble</a:t>
            </a:r>
          </a:p>
          <a:p>
            <a:endParaRPr lang="en-US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Liberation Serif" panose="02020603050405020304" pitchFamily="18" charset="0"/>
              </a:rPr>
              <a:t>Key Question: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n-US" sz="4000" dirty="0" smtClean="0">
                <a:latin typeface="Liberation Serif" panose="02020603050405020304" pitchFamily="18" charset="0"/>
              </a:rPr>
              <a:t>1. What are local and popular cultures?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4724400" cy="5029200"/>
          </a:xfrm>
        </p:spPr>
        <p:txBody>
          <a:bodyPr/>
          <a:lstStyle/>
          <a:p>
            <a:pPr lvl="1" eaLnBrk="1" hangingPunct="1">
              <a:buFont typeface="Arial"/>
              <a:buChar char="•"/>
              <a:defRPr/>
            </a:pPr>
            <a:r>
              <a:rPr lang="en-US" sz="2400" dirty="0" smtClean="0">
                <a:latin typeface="Liberation Serif" panose="02020603050405020304" pitchFamily="18" charset="0"/>
              </a:rPr>
              <a:t>Early followers of LDS Church migrated westward under persecution.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dirty="0" smtClean="0">
                <a:latin typeface="Liberation Serif" panose="02020603050405020304" pitchFamily="18" charset="0"/>
              </a:rPr>
              <a:t>Early settlers </a:t>
            </a:r>
            <a:r>
              <a:rPr lang="en-US" sz="2400" dirty="0">
                <a:latin typeface="Liberation Serif" panose="02020603050405020304" pitchFamily="18" charset="0"/>
              </a:rPr>
              <a:t>established farming </a:t>
            </a:r>
            <a:r>
              <a:rPr lang="en-US" sz="2400" dirty="0" smtClean="0">
                <a:latin typeface="Liberation Serif" panose="02020603050405020304" pitchFamily="18" charset="0"/>
              </a:rPr>
              <a:t>villages where </a:t>
            </a:r>
            <a:r>
              <a:rPr lang="en-US" sz="2400" dirty="0">
                <a:latin typeface="Liberation Serif" panose="02020603050405020304" pitchFamily="18" charset="0"/>
              </a:rPr>
              <a:t>houses clustered together and croplands </a:t>
            </a:r>
            <a:r>
              <a:rPr lang="en-US" sz="2400" dirty="0" smtClean="0">
                <a:latin typeface="Liberation Serif" panose="02020603050405020304" pitchFamily="18" charset="0"/>
              </a:rPr>
              <a:t>surrounded the </a:t>
            </a:r>
            <a:r>
              <a:rPr lang="en-US" sz="2400" dirty="0">
                <a:latin typeface="Liberation Serif" panose="02020603050405020304" pitchFamily="18" charset="0"/>
              </a:rPr>
              <a:t>outskirts of the </a:t>
            </a:r>
            <a:r>
              <a:rPr lang="en-US" sz="2400" dirty="0" smtClean="0">
                <a:latin typeface="Liberation Serif" panose="02020603050405020304" pitchFamily="18" charset="0"/>
              </a:rPr>
              <a:t>village.</a:t>
            </a:r>
            <a:endParaRPr lang="en-US" sz="2400" dirty="0">
              <a:latin typeface="Liberation Serif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381000"/>
            <a:ext cx="8458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Cultural Landscapes of Local </a:t>
            </a:r>
            <a:r>
              <a:rPr lang="en-US" sz="32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Cultures:</a:t>
            </a:r>
          </a:p>
          <a:p>
            <a:r>
              <a:rPr lang="en-US" sz="32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en-US" sz="2000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Case Study: </a:t>
            </a:r>
            <a:r>
              <a:rPr lang="en-US" sz="20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The Mormon landscape of the American West:</a:t>
            </a:r>
          </a:p>
          <a:p>
            <a:endParaRPr lang="en-US" sz="32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5562600"/>
            <a:ext cx="3633787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04" y="1579660"/>
            <a:ext cx="4213096" cy="3724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91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800" dirty="0" smtClean="0">
                <a:latin typeface="Liberation Serif" panose="02020603050405020304" pitchFamily="18" charset="0"/>
              </a:rPr>
              <a:t>Focus on the cultural landscape of your college campus. Think about the concept of </a:t>
            </a:r>
            <a:r>
              <a:rPr lang="en-US" sz="2800" b="1" dirty="0" err="1" smtClean="0">
                <a:latin typeface="Liberation Serif" panose="02020603050405020304" pitchFamily="18" charset="0"/>
              </a:rPr>
              <a:t>placelessness</a:t>
            </a:r>
            <a:r>
              <a:rPr lang="en-US" sz="2800" dirty="0" smtClean="0">
                <a:latin typeface="Liberation Serif" panose="02020603050405020304" pitchFamily="18" charset="0"/>
              </a:rPr>
              <a:t>. Determine whether your campus is a “placeless place” or whether the cultural landscape of your college reflects the </a:t>
            </a:r>
            <a:r>
              <a:rPr lang="en-US" sz="2800" b="1" dirty="0" smtClean="0">
                <a:latin typeface="Liberation Serif" panose="02020603050405020304" pitchFamily="18" charset="0"/>
              </a:rPr>
              <a:t>unique identity of the place</a:t>
            </a:r>
            <a:r>
              <a:rPr lang="en-US" sz="2800" dirty="0" smtClean="0">
                <a:latin typeface="Liberation Serif" panose="02020603050405020304" pitchFamily="18" charset="0"/>
              </a:rPr>
              <a:t>. Imagine you are hired to build a new student union on your campus. How could you design the building to reflect the uniqueness of your college?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8600"/>
            <a:ext cx="457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Liberation Serif" panose="02020603050405020304" pitchFamily="18" charset="0"/>
              </a:rPr>
              <a:t>Additional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Irish Pub Company </a:t>
            </a:r>
            <a:r>
              <a:rPr lang="en-US" sz="2800" dirty="0" smtClean="0">
                <a:hlinkClick r:id="rId3"/>
              </a:rPr>
              <a:t>www.irishpubcompany.com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The Makah Tribe </a:t>
            </a:r>
            <a:r>
              <a:rPr lang="en-US" sz="2800" dirty="0" smtClean="0">
                <a:hlinkClick r:id="rId4"/>
              </a:rPr>
              <a:t>www.makah.com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The City of Lindsborg </a:t>
            </a:r>
            <a:r>
              <a:rPr lang="en-US" sz="2800" dirty="0" smtClean="0">
                <a:hlinkClick r:id="rId5"/>
              </a:rPr>
              <a:t>www.lindsborg.org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 err="1" smtClean="0"/>
              <a:t>Hutterites</a:t>
            </a:r>
            <a:r>
              <a:rPr lang="en-US" sz="2800" dirty="0" smtClean="0"/>
              <a:t> </a:t>
            </a:r>
            <a:r>
              <a:rPr lang="en-US" sz="2800" dirty="0" smtClean="0">
                <a:hlinkClick r:id="rId6"/>
              </a:rPr>
              <a:t>www.hutterites.org</a:t>
            </a:r>
            <a:r>
              <a:rPr lang="en-US" sz="2800" dirty="0" smtClean="0"/>
              <a:t> 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Related </a:t>
            </a:r>
            <a:r>
              <a:rPr lang="en-US" sz="2800" dirty="0"/>
              <a:t>resources on Geography Education:    </a:t>
            </a:r>
            <a:r>
              <a:rPr lang="en-US" sz="2800" dirty="0" smtClean="0">
                <a:hlinkClick r:id="rId7"/>
              </a:rPr>
              <a:t>Culture</a:t>
            </a:r>
            <a:r>
              <a:rPr lang="en-US" sz="2800" dirty="0" smtClean="0"/>
              <a:t>, </a:t>
            </a:r>
            <a:r>
              <a:rPr lang="en-US" sz="2800" dirty="0" smtClean="0">
                <a:hlinkClick r:id="rId8"/>
              </a:rPr>
              <a:t>Landscape</a:t>
            </a:r>
            <a:r>
              <a:rPr lang="en-US" sz="2800" dirty="0" smtClean="0"/>
              <a:t>, </a:t>
            </a:r>
            <a:r>
              <a:rPr lang="en-US" sz="2800" dirty="0" smtClean="0">
                <a:hlinkClick r:id="rId9"/>
              </a:rPr>
              <a:t>Folk Culture</a:t>
            </a:r>
            <a:r>
              <a:rPr lang="en-US" sz="2800" dirty="0" smtClean="0"/>
              <a:t>, </a:t>
            </a:r>
            <a:r>
              <a:rPr lang="en-US" sz="2800" dirty="0" smtClean="0">
                <a:hlinkClick r:id="rId10"/>
              </a:rPr>
              <a:t>Popular Culture</a:t>
            </a:r>
            <a:endParaRPr lang="en-US" sz="2800" dirty="0" smtClean="0"/>
          </a:p>
          <a:p>
            <a:pPr eaLnBrk="1" hangingPunct="1">
              <a:buFont typeface="Arial" charset="0"/>
              <a:buNone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143000"/>
            <a:ext cx="8229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Liberation Serif" panose="02020603050405020304" pitchFamily="18" charset="0"/>
              </a:rPr>
              <a:t>A </a:t>
            </a:r>
            <a:r>
              <a:rPr lang="en-US" sz="2800" dirty="0">
                <a:latin typeface="Liberation Serif" panose="02020603050405020304" pitchFamily="18" charset="0"/>
              </a:rPr>
              <a:t>culture</a:t>
            </a:r>
            <a:r>
              <a:rPr lang="en-US" sz="2800" b="1" dirty="0">
                <a:latin typeface="Liberation Serif" panose="02020603050405020304" pitchFamily="18" charset="0"/>
              </a:rPr>
              <a:t> </a:t>
            </a:r>
            <a:r>
              <a:rPr lang="en-US" sz="2800" dirty="0">
                <a:latin typeface="Liberation Serif" panose="02020603050405020304" pitchFamily="18" charset="0"/>
              </a:rPr>
              <a:t>is a group of </a:t>
            </a:r>
            <a:r>
              <a:rPr lang="en-US" sz="2800" b="1" dirty="0">
                <a:latin typeface="Liberation Serif" panose="02020603050405020304" pitchFamily="18" charset="0"/>
              </a:rPr>
              <a:t>belief systems, norms, </a:t>
            </a:r>
            <a:r>
              <a:rPr lang="en-US" sz="2800" b="1" dirty="0" smtClean="0">
                <a:latin typeface="Liberation Serif" panose="02020603050405020304" pitchFamily="18" charset="0"/>
              </a:rPr>
              <a:t>and values</a:t>
            </a:r>
            <a:r>
              <a:rPr lang="en-US" sz="2800" dirty="0" smtClean="0">
                <a:latin typeface="Liberation Serif" panose="02020603050405020304" pitchFamily="18" charset="0"/>
              </a:rPr>
              <a:t> </a:t>
            </a:r>
            <a:r>
              <a:rPr lang="en-US" sz="2800" dirty="0">
                <a:latin typeface="Liberation Serif" panose="02020603050405020304" pitchFamily="18" charset="0"/>
              </a:rPr>
              <a:t>practiced by a </a:t>
            </a:r>
            <a:r>
              <a:rPr lang="en-US" sz="2800" dirty="0" smtClean="0">
                <a:latin typeface="Liberation Serif" panose="02020603050405020304" pitchFamily="18" charset="0"/>
              </a:rPr>
              <a:t>people.	</a:t>
            </a:r>
          </a:p>
          <a:p>
            <a:pPr eaLnBrk="1" hangingPunct="1">
              <a:defRPr/>
            </a:pPr>
            <a:r>
              <a:rPr lang="en-US" sz="2800" dirty="0">
                <a:latin typeface="Liberation Serif" panose="02020603050405020304" pitchFamily="18" charset="0"/>
              </a:rPr>
              <a:t>A </a:t>
            </a:r>
            <a:r>
              <a:rPr lang="en-US" sz="2800" b="1" dirty="0">
                <a:latin typeface="Liberation Serif" panose="02020603050405020304" pitchFamily="18" charset="0"/>
              </a:rPr>
              <a:t>group of people </a:t>
            </a:r>
            <a:r>
              <a:rPr lang="en-US" sz="2800" dirty="0">
                <a:latin typeface="Liberation Serif" panose="02020603050405020304" pitchFamily="18" charset="0"/>
              </a:rPr>
              <a:t>who share </a:t>
            </a:r>
            <a:r>
              <a:rPr lang="en-US" sz="2800" dirty="0" smtClean="0">
                <a:latin typeface="Liberation Serif" panose="02020603050405020304" pitchFamily="18" charset="0"/>
              </a:rPr>
              <a:t>common beliefs </a:t>
            </a:r>
            <a:r>
              <a:rPr lang="en-US" sz="2800" dirty="0">
                <a:latin typeface="Liberation Serif" panose="02020603050405020304" pitchFamily="18" charset="0"/>
              </a:rPr>
              <a:t>can be recognized as a culture in one of two ways</a:t>
            </a:r>
            <a:r>
              <a:rPr lang="en-US" sz="2800" dirty="0" smtClean="0">
                <a:latin typeface="Liberation Serif" panose="02020603050405020304" pitchFamily="18" charset="0"/>
              </a:rPr>
              <a:t>: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latin typeface="Liberation Serif" panose="02020603050405020304" pitchFamily="18" charset="0"/>
              </a:rPr>
              <a:t>The </a:t>
            </a:r>
            <a:r>
              <a:rPr lang="en-US" dirty="0">
                <a:latin typeface="Liberation Serif" panose="02020603050405020304" pitchFamily="18" charset="0"/>
              </a:rPr>
              <a:t>people call themselves a </a:t>
            </a:r>
            <a:r>
              <a:rPr lang="en-US" dirty="0" smtClean="0">
                <a:latin typeface="Liberation Serif" panose="02020603050405020304" pitchFamily="18" charset="0"/>
              </a:rPr>
              <a:t>culture. </a:t>
            </a: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latin typeface="Liberation Serif" panose="02020603050405020304" pitchFamily="18" charset="0"/>
              </a:rPr>
              <a:t>Other people (including academics) can label a certain group of people as a culture.</a:t>
            </a:r>
          </a:p>
          <a:p>
            <a:pPr eaLnBrk="1" hangingPunct="1">
              <a:defRPr/>
            </a:pPr>
            <a:endParaRPr lang="en-US" sz="2800" dirty="0" smtClean="0">
              <a:latin typeface="Liberation Serif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Liberation Serif" panose="02020603050405020304" pitchFamily="18" charset="0"/>
              </a:rPr>
              <a:t>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Liberation Serif" panose="02020603050405020304" pitchFamily="18" charset="0"/>
              </a:rPr>
              <a:t>	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274638"/>
            <a:ext cx="8839200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latin typeface="Liberation Serif" panose="02020603050405020304" pitchFamily="18" charset="0"/>
              </a:rPr>
              <a:t>Definitions of Culture</a:t>
            </a:r>
            <a:endParaRPr lang="en-US" sz="3600" b="1" dirty="0">
              <a:latin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latin typeface="Liberation Serif" panose="02020603050405020304" pitchFamily="18" charset="0"/>
              </a:rPr>
              <a:t>Folk culture</a:t>
            </a:r>
            <a:r>
              <a:rPr lang="en-US" sz="2800" dirty="0" smtClean="0">
                <a:latin typeface="Liberation Serif" panose="02020603050405020304" pitchFamily="18" charset="0"/>
              </a:rPr>
              <a:t> </a:t>
            </a:r>
            <a:r>
              <a:rPr lang="en-US" sz="2800" dirty="0">
                <a:latin typeface="Liberation Serif" panose="02020603050405020304" pitchFamily="18" charset="0"/>
              </a:rPr>
              <a:t>is small, incorporates a </a:t>
            </a:r>
            <a:r>
              <a:rPr lang="en-US" sz="2800" dirty="0" smtClean="0">
                <a:latin typeface="Liberation Serif" panose="02020603050405020304" pitchFamily="18" charset="0"/>
              </a:rPr>
              <a:t>homogeneous population</a:t>
            </a:r>
            <a:r>
              <a:rPr lang="en-US" sz="2800" dirty="0">
                <a:latin typeface="Liberation Serif" panose="02020603050405020304" pitchFamily="18" charset="0"/>
              </a:rPr>
              <a:t>, is typically rural, and is cohesive in </a:t>
            </a:r>
            <a:r>
              <a:rPr lang="en-US" sz="2800" dirty="0" smtClean="0">
                <a:latin typeface="Liberation Serif" panose="02020603050405020304" pitchFamily="18" charset="0"/>
              </a:rPr>
              <a:t>cultural traits.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800" b="1" dirty="0">
                <a:latin typeface="Liberation Serif" panose="02020603050405020304" pitchFamily="18" charset="0"/>
              </a:rPr>
              <a:t>P</a:t>
            </a:r>
            <a:r>
              <a:rPr lang="en-US" sz="2800" b="1" dirty="0" smtClean="0">
                <a:latin typeface="Liberation Serif" panose="02020603050405020304" pitchFamily="18" charset="0"/>
              </a:rPr>
              <a:t>opular </a:t>
            </a:r>
            <a:r>
              <a:rPr lang="en-US" sz="2800" b="1" dirty="0">
                <a:latin typeface="Liberation Serif" panose="02020603050405020304" pitchFamily="18" charset="0"/>
              </a:rPr>
              <a:t>culture </a:t>
            </a:r>
            <a:r>
              <a:rPr lang="en-US" sz="2800" dirty="0">
                <a:latin typeface="Liberation Serif" panose="02020603050405020304" pitchFamily="18" charset="0"/>
              </a:rPr>
              <a:t>is large, </a:t>
            </a:r>
            <a:r>
              <a:rPr lang="en-US" sz="2800" dirty="0" smtClean="0">
                <a:latin typeface="Liberation Serif" panose="02020603050405020304" pitchFamily="18" charset="0"/>
              </a:rPr>
              <a:t>incorporates heterogeneous </a:t>
            </a:r>
            <a:r>
              <a:rPr lang="en-US" sz="2800" dirty="0">
                <a:latin typeface="Liberation Serif" panose="02020603050405020304" pitchFamily="18" charset="0"/>
              </a:rPr>
              <a:t>populations, is typically urban, </a:t>
            </a:r>
            <a:r>
              <a:rPr lang="en-US" sz="2800" dirty="0" smtClean="0">
                <a:latin typeface="Liberation Serif" panose="02020603050405020304" pitchFamily="18" charset="0"/>
              </a:rPr>
              <a:t>and experiences </a:t>
            </a:r>
            <a:r>
              <a:rPr lang="en-US" sz="2800" dirty="0">
                <a:latin typeface="Liberation Serif" panose="02020603050405020304" pitchFamily="18" charset="0"/>
              </a:rPr>
              <a:t>quickly changing cultural </a:t>
            </a:r>
            <a:r>
              <a:rPr lang="en-US" sz="2800" dirty="0" smtClean="0">
                <a:latin typeface="Liberation Serif" panose="02020603050405020304" pitchFamily="18" charset="0"/>
              </a:rPr>
              <a:t>traits.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74638"/>
            <a:ext cx="8839200" cy="10207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latin typeface="Liberation Serif" panose="02020603050405020304" pitchFamily="18" charset="0"/>
              </a:rPr>
              <a:t>What Are Local &amp; Popular Cultures?</a:t>
            </a:r>
            <a:endParaRPr lang="en-US" sz="3600" b="1" dirty="0">
              <a:latin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229600" cy="4800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A </a:t>
            </a:r>
            <a:r>
              <a:rPr lang="en-US" sz="2400" b="1" dirty="0" smtClean="0">
                <a:latin typeface="Liberation Serif" panose="02020603050405020304" pitchFamily="18" charset="0"/>
              </a:rPr>
              <a:t>local culture </a:t>
            </a:r>
            <a:r>
              <a:rPr lang="en-US" sz="2400" dirty="0" smtClean="0">
                <a:latin typeface="Liberation Serif" panose="02020603050405020304" pitchFamily="18" charset="0"/>
              </a:rPr>
              <a:t>is a group of people in a particular place who see themselves as a collective or a community, who share experiences, customs, and traits, and who work to preserve those traits and customs in order to claim uniqueness and to distinguish themselves from others.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b="1" dirty="0" smtClean="0">
                <a:latin typeface="Liberation Serif" panose="02020603050405020304" pitchFamily="18" charset="0"/>
              </a:rPr>
              <a:t>Material culture </a:t>
            </a:r>
            <a:r>
              <a:rPr lang="en-US" sz="2400" dirty="0" smtClean="0">
                <a:latin typeface="Liberation Serif" panose="02020603050405020304" pitchFamily="18" charset="0"/>
              </a:rPr>
              <a:t>of a group of people includes things they construct, such as art, houses, clothing, sports, dance, and food.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b="1" dirty="0" smtClean="0">
                <a:latin typeface="Liberation Serif" panose="02020603050405020304" pitchFamily="18" charset="0"/>
              </a:rPr>
              <a:t>Nonmaterial culture </a:t>
            </a:r>
            <a:r>
              <a:rPr lang="en-US" sz="2400" dirty="0" smtClean="0">
                <a:latin typeface="Liberation Serif" panose="02020603050405020304" pitchFamily="18" charset="0"/>
              </a:rPr>
              <a:t>includes beliefs, practices, aesthetics (what they see as attractive), and values of a group of people.</a:t>
            </a:r>
            <a:endParaRPr lang="en-US" sz="2400" b="1" dirty="0" smtClean="0">
              <a:latin typeface="Liberation Serif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274638"/>
            <a:ext cx="8839200" cy="10207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latin typeface="Liberation Serif" panose="02020603050405020304" pitchFamily="18" charset="0"/>
              </a:rPr>
              <a:t>What Are Local &amp; Popular Cultures?</a:t>
            </a:r>
            <a:endParaRPr lang="en-US" sz="3600" b="1" dirty="0">
              <a:latin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1524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800" b="1" dirty="0">
                <a:latin typeface="Liberation Serif" panose="02020603050405020304" pitchFamily="18" charset="0"/>
              </a:rPr>
              <a:t>H</a:t>
            </a:r>
            <a:r>
              <a:rPr lang="en-US" sz="2800" b="1" dirty="0" smtClean="0">
                <a:latin typeface="Liberation Serif" panose="02020603050405020304" pitchFamily="18" charset="0"/>
              </a:rPr>
              <a:t>ierarchical diffusion:</a:t>
            </a:r>
          </a:p>
          <a:p>
            <a:pPr eaLnBrk="1" hangingPunct="1">
              <a:defRPr/>
            </a:pPr>
            <a:r>
              <a:rPr lang="en-US" sz="2800" dirty="0" smtClean="0">
                <a:latin typeface="Liberation Serif" panose="02020603050405020304" pitchFamily="18" charset="0"/>
              </a:rPr>
              <a:t>Can occur through a hierarchy of places</a:t>
            </a:r>
          </a:p>
          <a:p>
            <a:pPr eaLnBrk="1" hangingPunct="1">
              <a:defRPr/>
            </a:pPr>
            <a:r>
              <a:rPr lang="en-US" sz="2800" dirty="0" smtClean="0">
                <a:latin typeface="Liberation Serif" panose="02020603050405020304" pitchFamily="18" charset="0"/>
              </a:rPr>
              <a:t>The</a:t>
            </a:r>
            <a:r>
              <a:rPr lang="en-US" sz="2800" b="1" dirty="0" smtClean="0">
                <a:latin typeface="Liberation Serif" panose="02020603050405020304" pitchFamily="18" charset="0"/>
              </a:rPr>
              <a:t> hearth </a:t>
            </a:r>
            <a:r>
              <a:rPr lang="en-US" sz="2800" dirty="0" smtClean="0">
                <a:latin typeface="Liberation Serif" panose="02020603050405020304" pitchFamily="18" charset="0"/>
              </a:rPr>
              <a:t>is the point of origin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>
              <a:latin typeface="Liberation Serif" panose="02020603050405020304" pitchFamily="18" charset="0"/>
            </a:endParaRP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352800" y="2895600"/>
            <a:ext cx="5486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Figure 4.2</a:t>
            </a:r>
          </a:p>
          <a:p>
            <a:pPr algn="just"/>
            <a:r>
              <a:rPr lang="en-US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London, United Kingdom. </a:t>
            </a:r>
            <a:r>
              <a:rPr lang="en-US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Catherine Middleton, Duchess of Cambridge, enters Westminster Abbey in a wedding </a:t>
            </a:r>
            <a:r>
              <a:rPr lang="en-US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gown reminiscent </a:t>
            </a:r>
            <a:r>
              <a:rPr lang="en-US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of Grace Kelly’s. Sarah Burton of the House of Alexander </a:t>
            </a:r>
            <a:r>
              <a:rPr lang="en-US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McQueen designed </a:t>
            </a:r>
            <a:r>
              <a:rPr lang="en-US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the </a:t>
            </a:r>
            <a:r>
              <a:rPr lang="en-US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gown</a:t>
            </a:r>
            <a:r>
              <a:rPr lang="en-US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. Members of the Royal School of Needlework hand cut and sewed the intricate lace. </a:t>
            </a:r>
            <a:r>
              <a:rPr lang="en-US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The sewers </a:t>
            </a:r>
            <a:r>
              <a:rPr lang="en-US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washed </a:t>
            </a:r>
            <a:r>
              <a:rPr lang="en-US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their hands </a:t>
            </a:r>
            <a:r>
              <a:rPr lang="en-US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every 30 minutes and replaced </a:t>
            </a:r>
            <a:r>
              <a:rPr lang="en-US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needles </a:t>
            </a:r>
            <a:r>
              <a:rPr lang="en-US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every 3 hours to keep the dress pristine and the work exact. © </a:t>
            </a:r>
            <a:r>
              <a:rPr lang="en-US" dirty="0" err="1">
                <a:latin typeface="Liberation Serif" panose="02020603050405020304" pitchFamily="18" charset="0"/>
                <a:cs typeface="Liberation Serif" panose="02020603050405020304" pitchFamily="18" charset="0"/>
              </a:rPr>
              <a:t>Samir</a:t>
            </a:r>
            <a:r>
              <a:rPr lang="en-US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 Hussein/Wire Image.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0125"/>
            <a:ext cx="2845050" cy="438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dirty="0" smtClean="0"/>
          </a:p>
          <a:p>
            <a:pPr marL="0" indent="0" eaLnBrk="1" hangingPunct="1">
              <a:buFont typeface="Arial" charset="0"/>
              <a:buNone/>
            </a:pPr>
            <a:endParaRPr lang="en-US" dirty="0" smtClean="0"/>
          </a:p>
          <a:p>
            <a:pPr marL="0" indent="0" eaLnBrk="1" hangingPunct="1">
              <a:buFont typeface="Arial" charset="0"/>
              <a:buNone/>
            </a:pPr>
            <a:r>
              <a:rPr lang="en-US" sz="2800" dirty="0" smtClean="0">
                <a:latin typeface="Liberation Serif" panose="02020603050405020304" pitchFamily="18" charset="0"/>
              </a:rPr>
              <a:t>Employing the concept of </a:t>
            </a:r>
            <a:r>
              <a:rPr lang="en-US" sz="2800" b="1" dirty="0" smtClean="0">
                <a:latin typeface="Liberation Serif" panose="02020603050405020304" pitchFamily="18" charset="0"/>
              </a:rPr>
              <a:t>hierarchical diffusion</a:t>
            </a:r>
            <a:r>
              <a:rPr lang="en-US" sz="2800" dirty="0" smtClean="0">
                <a:latin typeface="Liberation Serif" panose="02020603050405020304" pitchFamily="18" charset="0"/>
              </a:rPr>
              <a:t>, describe how you became a “knower” of your favorite kind of music—where is its hearth, and how did it reach you?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52400"/>
            <a:ext cx="457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Liberation Serif" panose="02020603050405020304" pitchFamily="18" charset="0"/>
              </a:rPr>
              <a:t>Key Question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n-US" sz="4000" dirty="0" smtClean="0">
                <a:latin typeface="Liberation Serif" panose="02020603050405020304" pitchFamily="18" charset="0"/>
              </a:rPr>
              <a:t>2. How are local cultures sustained?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65EF2D81-A38C-44E7-B139-C93CC62A36F2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02E5C763-CF63-462D-A251-94ACCA32986B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22F251A8-6DF5-4EE1-98DD-321B93451BB9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2076</Words>
  <Application>Microsoft Office PowerPoint</Application>
  <PresentationFormat>On-screen Show (4:3)</PresentationFormat>
  <Paragraphs>195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Liberation Serif</vt:lpstr>
      <vt:lpstr>Verdana</vt:lpstr>
      <vt:lpstr>Wingdings</vt:lpstr>
      <vt:lpstr>Office Theme</vt:lpstr>
      <vt:lpstr>PowerPoint Presentation</vt:lpstr>
      <vt:lpstr>Chapter 4: Local Culture, Popular Culture, and Cultural Landscapes</vt:lpstr>
      <vt:lpstr>Key Question: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Question</vt:lpstr>
      <vt:lpstr>PowerPoint Presentation</vt:lpstr>
      <vt:lpstr>PowerPoint Presentation</vt:lpstr>
      <vt:lpstr>PowerPoint Presentation</vt:lpstr>
      <vt:lpstr>Case Study: The Makah American Indians</vt:lpstr>
      <vt:lpstr>PowerPoint Presentation</vt:lpstr>
      <vt:lpstr>PowerPoint Presentation</vt:lpstr>
      <vt:lpstr>Authenticity of Places</vt:lpstr>
      <vt:lpstr>PowerPoint Presentation</vt:lpstr>
      <vt:lpstr>Key Question: 3</vt:lpstr>
      <vt:lpstr>PowerPoint Presentation</vt:lpstr>
      <vt:lpstr>PowerPoint Presentation</vt:lpstr>
      <vt:lpstr>PowerPoint Presentation</vt:lpstr>
      <vt:lpstr>PowerPoint Presentation</vt:lpstr>
      <vt:lpstr>Stemming the Tide of Popular Culture—Losing the Local? </vt:lpstr>
      <vt:lpstr>PowerPoint Presentation</vt:lpstr>
      <vt:lpstr>PowerPoint Presentation</vt:lpstr>
      <vt:lpstr>Key Question: 4</vt:lpstr>
      <vt:lpstr>PowerPoint Presentation</vt:lpstr>
      <vt:lpstr>Cultural landscapes blend together in three dimensions</vt:lpstr>
      <vt:lpstr>PowerPoint Presentation</vt:lpstr>
      <vt:lpstr>PowerPoint Presentation</vt:lpstr>
      <vt:lpstr>PowerPoint Presentation</vt:lpstr>
      <vt:lpstr>Additional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Population</dc:title>
  <dc:creator>Carolyn Coulter</dc:creator>
  <cp:lastModifiedBy>Anuj Garawal</cp:lastModifiedBy>
  <cp:revision>212</cp:revision>
  <dcterms:created xsi:type="dcterms:W3CDTF">2012-01-31T20:23:10Z</dcterms:created>
  <dcterms:modified xsi:type="dcterms:W3CDTF">2015-01-16T06:03:11Z</dcterms:modified>
</cp:coreProperties>
</file>