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58"/>
  </p:notesMasterIdLst>
  <p:handoutMasterIdLst>
    <p:handoutMasterId r:id="rId59"/>
  </p:handoutMasterIdLst>
  <p:sldIdLst>
    <p:sldId id="350" r:id="rId3"/>
    <p:sldId id="257" r:id="rId4"/>
    <p:sldId id="260" r:id="rId5"/>
    <p:sldId id="288" r:id="rId6"/>
    <p:sldId id="264" r:id="rId7"/>
    <p:sldId id="289" r:id="rId8"/>
    <p:sldId id="275" r:id="rId9"/>
    <p:sldId id="276" r:id="rId10"/>
    <p:sldId id="279" r:id="rId11"/>
    <p:sldId id="284" r:id="rId12"/>
    <p:sldId id="286" r:id="rId13"/>
    <p:sldId id="287" r:id="rId14"/>
    <p:sldId id="290" r:id="rId15"/>
    <p:sldId id="291" r:id="rId16"/>
    <p:sldId id="292" r:id="rId17"/>
    <p:sldId id="294" r:id="rId18"/>
    <p:sldId id="339" r:id="rId19"/>
    <p:sldId id="297" r:id="rId20"/>
    <p:sldId id="298" r:id="rId21"/>
    <p:sldId id="299" r:id="rId22"/>
    <p:sldId id="301" r:id="rId23"/>
    <p:sldId id="302" r:id="rId24"/>
    <p:sldId id="304" r:id="rId25"/>
    <p:sldId id="303" r:id="rId26"/>
    <p:sldId id="341" r:id="rId27"/>
    <p:sldId id="306" r:id="rId28"/>
    <p:sldId id="307" r:id="rId29"/>
    <p:sldId id="308" r:id="rId30"/>
    <p:sldId id="309" r:id="rId31"/>
    <p:sldId id="348" r:id="rId32"/>
    <p:sldId id="310" r:id="rId33"/>
    <p:sldId id="317" r:id="rId34"/>
    <p:sldId id="319" r:id="rId35"/>
    <p:sldId id="320" r:id="rId36"/>
    <p:sldId id="321" r:id="rId37"/>
    <p:sldId id="322" r:id="rId38"/>
    <p:sldId id="323" r:id="rId39"/>
    <p:sldId id="325" r:id="rId40"/>
    <p:sldId id="324" r:id="rId41"/>
    <p:sldId id="326" r:id="rId42"/>
    <p:sldId id="327" r:id="rId43"/>
    <p:sldId id="328" r:id="rId44"/>
    <p:sldId id="329" r:id="rId45"/>
    <p:sldId id="330" r:id="rId46"/>
    <p:sldId id="331" r:id="rId47"/>
    <p:sldId id="332" r:id="rId48"/>
    <p:sldId id="334" r:id="rId49"/>
    <p:sldId id="342" r:id="rId50"/>
    <p:sldId id="335" r:id="rId51"/>
    <p:sldId id="336" r:id="rId52"/>
    <p:sldId id="337" r:id="rId53"/>
    <p:sldId id="338" r:id="rId54"/>
    <p:sldId id="343" r:id="rId55"/>
    <p:sldId id="344" r:id="rId56"/>
    <p:sldId id="345"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Cheryl Ferguson" initials="CF" lastIdx="19" clrIdx="0"/>
  <p:cmAuthor id="1" name="WileyService" initials="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3689" autoAdjust="0"/>
  </p:normalViewPr>
  <p:slideViewPr>
    <p:cSldViewPr snapToGrid="0">
      <p:cViewPr varScale="1">
        <p:scale>
          <a:sx n="88" d="100"/>
          <a:sy n="88"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DEB0D9-E311-3645-9DE4-8BF0CD44F4E6}" type="datetimeFigureOut">
              <a:rPr lang="en-US" smtClean="0">
                <a:latin typeface="Liberation Serif" panose="02020603050405020304" pitchFamily="18" charset="0"/>
                <a:cs typeface="Liberation Serif" panose="02020603050405020304" pitchFamily="18" charset="0"/>
              </a:rPr>
              <a:pPr/>
              <a:t>1/16/2015</a:t>
            </a:fld>
            <a:endParaRPr lang="en-US"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0D5314-78CE-0A43-B675-8A83D45A6F20}" type="slidenum">
              <a:rPr lang="en-US" smtClean="0">
                <a:latin typeface="Liberation Serif" panose="02020603050405020304" pitchFamily="18" charset="0"/>
                <a:cs typeface="Liberation Serif" panose="02020603050405020304" pitchFamily="18" charset="0"/>
              </a:rPr>
              <a:pPr/>
              <a:t>‹#›</a:t>
            </a:fld>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815231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fld id="{25D68A70-446C-4D50-AD9A-B91D63985C1B}" type="slidenum">
              <a:rPr lang="en-US" smtClean="0"/>
              <a:pPr>
                <a:defRPr/>
              </a:pPr>
              <a:t>‹#›</a:t>
            </a:fld>
            <a:endParaRPr lang="en-US" dirty="0"/>
          </a:p>
        </p:txBody>
      </p:sp>
    </p:spTree>
    <p:extLst>
      <p:ext uri="{BB962C8B-B14F-4D97-AF65-F5344CB8AC3E}">
        <p14:creationId xmlns:p14="http://schemas.microsoft.com/office/powerpoint/2010/main" val="11727022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1pPr>
    <a:lvl2pPr marL="4572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2pPr>
    <a:lvl3pPr marL="9144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3pPr>
    <a:lvl4pPr marL="13716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4pPr>
    <a:lvl5pPr marL="18288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717EFFD-1D8D-46A5-B1A4-70B6F0EA73AC}" type="slidenum">
              <a:rPr lang="en-US" smtClean="0"/>
              <a:pPr/>
              <a:t>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744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18941566-08E6-4491-A1AC-D330A39BE7DB}" type="slidenum">
              <a:rPr lang="en-US" smtClean="0"/>
              <a:pPr/>
              <a:t>11</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4362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F35AE9ED-047F-46E8-A784-1F7F357A9BE5}" type="slidenum">
              <a:rPr lang="en-US" smtClean="0"/>
              <a:pPr/>
              <a:t>12</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10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1956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60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355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7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smtClean="0"/>
              <a:t>Figure 1.9</a:t>
            </a:r>
          </a:p>
        </p:txBody>
      </p:sp>
      <p:sp>
        <p:nvSpPr>
          <p:cNvPr id="55299" name="Slide Number Placeholder 3"/>
          <p:cNvSpPr>
            <a:spLocks noGrp="1"/>
          </p:cNvSpPr>
          <p:nvPr>
            <p:ph type="sldNum" sz="quarter" idx="5"/>
          </p:nvPr>
        </p:nvSpPr>
        <p:spPr>
          <a:noFill/>
        </p:spPr>
        <p:txBody>
          <a:bodyPr/>
          <a:lstStyle/>
          <a:p>
            <a:fld id="{C531FEBB-04A1-45DA-BDBC-634A735BE287}" type="slidenum">
              <a:rPr lang="en-US" smtClean="0"/>
              <a:pPr/>
              <a:t>17</a:t>
            </a:fld>
            <a:endParaRPr lang="en-US" smtClean="0"/>
          </a:p>
        </p:txBody>
      </p:sp>
    </p:spTree>
    <p:extLst>
      <p:ext uri="{BB962C8B-B14F-4D97-AF65-F5344CB8AC3E}">
        <p14:creationId xmlns:p14="http://schemas.microsoft.com/office/powerpoint/2010/main" val="166361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1024139E-5701-46B1-A7EF-96D8604934D0}" type="slidenum">
              <a:rPr lang="en-US" smtClean="0"/>
              <a:pPr/>
              <a:t>18</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smtClean="0"/>
              <a:t>*Could be an audio file. </a:t>
            </a:r>
          </a:p>
        </p:txBody>
      </p:sp>
    </p:spTree>
    <p:extLst>
      <p:ext uri="{BB962C8B-B14F-4D97-AF65-F5344CB8AC3E}">
        <p14:creationId xmlns:p14="http://schemas.microsoft.com/office/powerpoint/2010/main" val="282634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409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669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594439A-2DD0-41C0-8BA1-FBAB4B2FF912}"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5873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dirty="0" smtClean="0"/>
          </a:p>
        </p:txBody>
      </p:sp>
      <p:sp>
        <p:nvSpPr>
          <p:cNvPr id="62467" name="Slide Number Placeholder 3"/>
          <p:cNvSpPr>
            <a:spLocks noGrp="1"/>
          </p:cNvSpPr>
          <p:nvPr>
            <p:ph type="sldNum" sz="quarter" idx="5"/>
          </p:nvPr>
        </p:nvSpPr>
        <p:spPr>
          <a:noFill/>
        </p:spPr>
        <p:txBody>
          <a:bodyPr/>
          <a:lstStyle/>
          <a:p>
            <a:fld id="{18E05EAC-983F-4DBA-9571-028AF6B9365C}" type="slidenum">
              <a:rPr lang="en-US" smtClean="0"/>
              <a:pPr/>
              <a:t>21</a:t>
            </a:fld>
            <a:endParaRPr lang="en-US" smtClean="0"/>
          </a:p>
        </p:txBody>
      </p:sp>
    </p:spTree>
    <p:extLst>
      <p:ext uri="{BB962C8B-B14F-4D97-AF65-F5344CB8AC3E}">
        <p14:creationId xmlns:p14="http://schemas.microsoft.com/office/powerpoint/2010/main" val="210422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5AB60341-3D96-4C47-9B7C-8DA71962C2A6}" type="slidenum">
              <a:rPr lang="en-US" smtClean="0"/>
              <a:pPr/>
              <a:t>22</a:t>
            </a:fld>
            <a:endParaRPr lang="en-US" smtClean="0"/>
          </a:p>
        </p:txBody>
      </p:sp>
    </p:spTree>
    <p:extLst>
      <p:ext uri="{BB962C8B-B14F-4D97-AF65-F5344CB8AC3E}">
        <p14:creationId xmlns:p14="http://schemas.microsoft.com/office/powerpoint/2010/main" val="16714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9939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495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4304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61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r>
              <a:rPr lang="en-US" b="1" smtClean="0"/>
              <a:t>Figure 1.14</a:t>
            </a:r>
          </a:p>
          <a:p>
            <a:r>
              <a:rPr lang="en-US" b="1" smtClean="0"/>
              <a:t>Two Representations of St. Francis, South Dakota. </a:t>
            </a:r>
            <a:r>
              <a:rPr lang="en-US" smtClean="0"/>
              <a:t>(left) panchromatic raster satellite</a:t>
            </a:r>
          </a:p>
          <a:p>
            <a:r>
              <a:rPr lang="en-US" smtClean="0"/>
              <a:t>image collected in 2002 at 10 m resolution during a grassland wildfi re; (right) vector data—</a:t>
            </a:r>
          </a:p>
          <a:p>
            <a:r>
              <a:rPr lang="en-US" smtClean="0"/>
              <a:t>rivers, roads, cities, and land use/land cover digitalized from the image. </a:t>
            </a:r>
            <a:r>
              <a:rPr lang="en-US" i="1" smtClean="0"/>
              <a:t>Courtesy of: </a:t>
            </a:r>
            <a:r>
              <a:rPr lang="en-US" smtClean="0"/>
              <a:t>Joseph J.</a:t>
            </a:r>
          </a:p>
          <a:p>
            <a:r>
              <a:rPr lang="en-US" smtClean="0"/>
              <a:t>Kerski using ArcGIS software from Environmental Systems Research Institute, Inc.</a:t>
            </a:r>
          </a:p>
        </p:txBody>
      </p:sp>
      <p:sp>
        <p:nvSpPr>
          <p:cNvPr id="71683" name="Slide Number Placeholder 3"/>
          <p:cNvSpPr>
            <a:spLocks noGrp="1"/>
          </p:cNvSpPr>
          <p:nvPr>
            <p:ph type="sldNum" sz="quarter" idx="5"/>
          </p:nvPr>
        </p:nvSpPr>
        <p:spPr>
          <a:noFill/>
        </p:spPr>
        <p:txBody>
          <a:bodyPr/>
          <a:lstStyle/>
          <a:p>
            <a:fld id="{BF064E0F-F9C7-464C-96E3-79CD0408075D}" type="slidenum">
              <a:rPr lang="en-US" smtClean="0"/>
              <a:pPr/>
              <a:t>28</a:t>
            </a:fld>
            <a:endParaRPr lang="en-US" smtClean="0"/>
          </a:p>
        </p:txBody>
      </p:sp>
    </p:spTree>
    <p:extLst>
      <p:ext uri="{BB962C8B-B14F-4D97-AF65-F5344CB8AC3E}">
        <p14:creationId xmlns:p14="http://schemas.microsoft.com/office/powerpoint/2010/main" val="43364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endParaRPr lang="en-US" dirty="0" smtClean="0"/>
          </a:p>
        </p:txBody>
      </p:sp>
      <p:sp>
        <p:nvSpPr>
          <p:cNvPr id="73731" name="Slide Number Placeholder 3"/>
          <p:cNvSpPr>
            <a:spLocks noGrp="1"/>
          </p:cNvSpPr>
          <p:nvPr>
            <p:ph type="sldNum" sz="quarter" idx="5"/>
          </p:nvPr>
        </p:nvSpPr>
        <p:spPr>
          <a:noFill/>
        </p:spPr>
        <p:txBody>
          <a:bodyPr/>
          <a:lstStyle/>
          <a:p>
            <a:fld id="{4078DCC8-052F-4506-836E-D7C41EC9EA93}" type="slidenum">
              <a:rPr lang="en-US" smtClean="0"/>
              <a:pPr/>
              <a:t>29</a:t>
            </a:fld>
            <a:endParaRPr lang="en-US" smtClean="0"/>
          </a:p>
        </p:txBody>
      </p:sp>
    </p:spTree>
    <p:extLst>
      <p:ext uri="{BB962C8B-B14F-4D97-AF65-F5344CB8AC3E}">
        <p14:creationId xmlns:p14="http://schemas.microsoft.com/office/powerpoint/2010/main" val="1570639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0B82136-2A15-4EBD-B5BD-9D5FC29FA764}" type="slidenum">
              <a:rPr lang="en-US" smtClean="0"/>
              <a:pPr/>
              <a:t>30</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0320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631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18208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39382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93241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7644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8491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3163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430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AD5E61FE-6006-4E5A-9A06-9A2D1C856AE8}" type="slidenum">
              <a:rPr lang="en-US" smtClean="0"/>
              <a:pPr/>
              <a:t>38</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r>
              <a:rPr lang="en-US" dirty="0" smtClean="0"/>
              <a:t>*Credit: Jonathan </a:t>
            </a:r>
            <a:r>
              <a:rPr lang="en-US" dirty="0" err="1" smtClean="0"/>
              <a:t>Leib</a:t>
            </a:r>
            <a:r>
              <a:rPr lang="en-US" dirty="0" smtClean="0"/>
              <a:t>, Old Dominion University</a:t>
            </a:r>
          </a:p>
        </p:txBody>
      </p:sp>
    </p:spTree>
    <p:extLst>
      <p:ext uri="{BB962C8B-B14F-4D97-AF65-F5344CB8AC3E}">
        <p14:creationId xmlns:p14="http://schemas.microsoft.com/office/powerpoint/2010/main" val="4280629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84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2249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2629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F0F1CE5B-F941-4C46-93B7-A9D4AACBF39F}" type="slidenum">
              <a:rPr lang="en-US" smtClean="0"/>
              <a:pPr/>
              <a:t>5</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b="1" smtClean="0"/>
          </a:p>
        </p:txBody>
      </p:sp>
    </p:spTree>
    <p:extLst>
      <p:ext uri="{BB962C8B-B14F-4D97-AF65-F5344CB8AC3E}">
        <p14:creationId xmlns:p14="http://schemas.microsoft.com/office/powerpoint/2010/main" val="3432685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5920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2295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227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9949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7326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1233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5619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158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73285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565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20936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353C61B-8C60-49D6-88F6-8CD179A78AD4}" type="slidenum">
              <a:rPr lang="en-US" smtClean="0"/>
              <a:pPr/>
              <a:t>53</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*Could be an audio file. </a:t>
            </a:r>
          </a:p>
        </p:txBody>
      </p:sp>
    </p:spTree>
    <p:extLst>
      <p:ext uri="{BB962C8B-B14F-4D97-AF65-F5344CB8AC3E}">
        <p14:creationId xmlns:p14="http://schemas.microsoft.com/office/powerpoint/2010/main" val="1406198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CC033719-5431-47F1-9E91-6E441F09B780}" type="slidenum">
              <a:rPr lang="en-US" smtClean="0"/>
              <a:pPr/>
              <a:t>54</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fi-FI" dirty="0" smtClean="0"/>
              <a:t>Credit: Korine N. Kolivras, Virginia Tech</a:t>
            </a:r>
            <a:endParaRPr lang="en-US" dirty="0" smtClean="0"/>
          </a:p>
        </p:txBody>
      </p:sp>
    </p:spTree>
    <p:extLst>
      <p:ext uri="{BB962C8B-B14F-4D97-AF65-F5344CB8AC3E}">
        <p14:creationId xmlns:p14="http://schemas.microsoft.com/office/powerpoint/2010/main" val="3357337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78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0B82136-2A15-4EBD-B5BD-9D5FC29FA764}" type="slidenum">
              <a:rPr lang="en-US" smtClean="0"/>
              <a:pPr/>
              <a:t>7</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363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84CC3AD-1D5E-41B7-A819-26C3C26040D7}" type="slidenum">
              <a:rPr lang="en-US" smtClean="0"/>
              <a:pPr/>
              <a:t>8</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8201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67830A4E-FCD3-41AA-8E05-AB7E2EE28562}" type="slidenum">
              <a:rPr lang="en-US" smtClean="0"/>
              <a:pPr/>
              <a:t>9</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7884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5C596FB-BE16-4BFF-B474-2928AE8AA593}" type="slidenum">
              <a:rPr lang="en-US" smtClean="0"/>
              <a:pPr/>
              <a:t>10</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384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E1E20CA2-2F17-4DE3-A16B-FC2145060A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821B92C4-20A7-469F-8168-BE1C9B997C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4" name="Slide Number Placeholder 5"/>
          <p:cNvSpPr>
            <a:spLocks noGrp="1"/>
          </p:cNvSpPr>
          <p:nvPr>
            <p:ph type="sldNum" sz="quarter" idx="12"/>
          </p:nvPr>
        </p:nvSpPr>
        <p:spPr/>
        <p:txBody>
          <a:bodyPr/>
          <a:lstStyle>
            <a:lvl1pPr>
              <a:defRPr/>
            </a:lvl1pPr>
          </a:lstStyle>
          <a:p>
            <a:pPr>
              <a:defRPr/>
            </a:pPr>
            <a:fld id="{16D75BF3-5ED6-4A54-90A6-B174D933E3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92778127-ACEF-40C9-829C-AF39DBC488C8}" type="slidenum">
              <a:rPr lang="en-US"/>
              <a:pPr>
                <a:defRPr/>
              </a:pPr>
              <a:t>‹#›</a:t>
            </a:fld>
            <a:endParaRPr lang="en-US"/>
          </a:p>
        </p:txBody>
      </p:sp>
      <p:sp>
        <p:nvSpPr>
          <p:cNvPr id="6" name="Footer Placeholder 4"/>
          <p:cNvSpPr>
            <a:spLocks noGrp="1"/>
          </p:cNvSpPr>
          <p:nvPr>
            <p:ph type="ftr" sz="quarter" idx="3"/>
          </p:nvPr>
        </p:nvSpPr>
        <p:spPr>
          <a:xfrm>
            <a:off x="2425700" y="6491822"/>
            <a:ext cx="4292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Copyright © 2015 John Wiley &amp; Sons, Inc. All rights reserved.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3"/>
          </p:nvPr>
        </p:nvSpPr>
        <p:spPr>
          <a:xfrm>
            <a:off x="2425700" y="6491822"/>
            <a:ext cx="4292600" cy="365125"/>
          </a:xfrm>
          <a:prstGeom prst="rect">
            <a:avLst/>
          </a:prstGeom>
        </p:spPr>
        <p:txBody>
          <a:bodyPr vert="horz" lIns="91440" tIns="45720" rIns="91440" bIns="45720" rtlCol="0" anchor="ctr"/>
          <a:lstStyle>
            <a:lvl1pPr algn="ctr">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r>
              <a:rPr lang="en-US" dirty="0" smtClean="0"/>
              <a:t>Copyright © 2015 John Wiley &amp; Sons, Inc.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fld id="{90FF63FB-4B6E-4DD3-B7CD-8B42C164C8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68" r:id="rId3"/>
    <p:sldLayoutId id="2147483675" r:id="rId4"/>
  </p:sldLayoutIdLst>
  <p:hf sldNum="0" hdr="0" dt="0"/>
  <p:txStyles>
    <p:titleStyle>
      <a:lvl1pPr algn="ctr" rtl="0" eaLnBrk="0" fontAlgn="base" hangingPunct="0">
        <a:spcBef>
          <a:spcPct val="0"/>
        </a:spcBef>
        <a:spcAft>
          <a:spcPct val="0"/>
        </a:spcAft>
        <a:defRPr sz="4400" kern="1200">
          <a:solidFill>
            <a:schemeClr val="tx1"/>
          </a:solidFill>
          <a:latin typeface="Liberation Serif" panose="02020603050405020304" pitchFamily="18" charset="0"/>
          <a:ea typeface="+mj-ea"/>
          <a:cs typeface="Liberation Serif"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arcgis.com/home/webmap/viewer.html?useExisting=1" TargetMode="External"/><Relationship Id="rId4" Type="http://schemas.openxmlformats.org/officeDocument/2006/relationships/hyperlink" Target="http://www.elsevier.com/connect/scientists-predict-dengue-fever-risk-during-world-cup-in-brazi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onceptcaching.com/view_a_cache.php?cid=46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ceptcaching.com/view_a_cache.php?cid=4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fao.org/" TargetMode="External"/><Relationship Id="rId13" Type="http://schemas.openxmlformats.org/officeDocument/2006/relationships/hyperlink" Target="http://www.scoop.it/t/geography-education?tag=mapping" TargetMode="External"/><Relationship Id="rId3" Type="http://schemas.openxmlformats.org/officeDocument/2006/relationships/hyperlink" Target="http://www.aag.org/" TargetMode="External"/><Relationship Id="rId7" Type="http://schemas.openxmlformats.org/officeDocument/2006/relationships/hyperlink" Target="http://www.ph.ucla.edu/epi/snow.html" TargetMode="External"/><Relationship Id="rId12" Type="http://schemas.openxmlformats.org/officeDocument/2006/relationships/hyperlink" Target="http://www.scoop.it/t/geography-education?tag=place" TargetMode="External"/><Relationship Id="rId2" Type="http://schemas.openxmlformats.org/officeDocument/2006/relationships/notesSlide" Target="../notesSlides/notesSlide49.xml"/><Relationship Id="rId16" Type="http://schemas.openxmlformats.org/officeDocument/2006/relationships/hyperlink" Target="http://www.scoop.it/t/geography-education?tag=regions" TargetMode="External"/><Relationship Id="rId1" Type="http://schemas.openxmlformats.org/officeDocument/2006/relationships/slideLayout" Target="../slideLayouts/slideLayout2.xml"/><Relationship Id="rId6" Type="http://schemas.openxmlformats.org/officeDocument/2006/relationships/hyperlink" Target="http://www.lut.ac.uk/gawc/rb/rb40.html" TargetMode="External"/><Relationship Id="rId11" Type="http://schemas.openxmlformats.org/officeDocument/2006/relationships/hyperlink" Target="http://www.scoop.it/t/geography-education?tag=location" TargetMode="External"/><Relationship Id="rId5" Type="http://schemas.openxmlformats.org/officeDocument/2006/relationships/hyperlink" Target="http://www.geocaching.org/" TargetMode="External"/><Relationship Id="rId15" Type="http://schemas.openxmlformats.org/officeDocument/2006/relationships/hyperlink" Target="http://www.scoop.it/t/geography-education?tag=spatial" TargetMode="External"/><Relationship Id="rId10" Type="http://schemas.openxmlformats.org/officeDocument/2006/relationships/hyperlink" Target="http://www.googleearth.com/" TargetMode="External"/><Relationship Id="rId4" Type="http://schemas.openxmlformats.org/officeDocument/2006/relationships/hyperlink" Target="http://www.bls.gov/opub/ooq/2005/spring/art01.pdf" TargetMode="External"/><Relationship Id="rId9" Type="http://schemas.openxmlformats.org/officeDocument/2006/relationships/hyperlink" Target="http://www.wfp.org/" TargetMode="External"/><Relationship Id="rId14" Type="http://schemas.openxmlformats.org/officeDocument/2006/relationships/hyperlink" Target="http://www.scoop.it/t/geography-education?tag=GI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354042"/>
            <a:ext cx="6858000" cy="1625918"/>
          </a:xfrm>
          <a:prstGeom prst="rect">
            <a:avLst/>
          </a:prstGeom>
        </p:spPr>
      </p:pic>
    </p:spTree>
    <p:extLst>
      <p:ext uri="{BB962C8B-B14F-4D97-AF65-F5344CB8AC3E}">
        <p14:creationId xmlns:p14="http://schemas.microsoft.com/office/powerpoint/2010/main" val="498586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358900"/>
            <a:ext cx="8515350" cy="2677656"/>
          </a:xfrm>
          <a:prstGeom prst="rect">
            <a:avLst/>
          </a:prstGeom>
          <a:noFill/>
        </p:spPr>
        <p:txBody>
          <a:bodyPr>
            <a:spAutoFit/>
          </a:bodyPr>
          <a:lstStyle/>
          <a:p>
            <a:pPr marL="457200" indent="-457200">
              <a:buFont typeface="Arial" pitchFamily="34" charset="0"/>
              <a:buChar char="•"/>
              <a:defRPr/>
            </a:pPr>
            <a:r>
              <a:rPr lang="en-US" sz="2800" dirty="0" smtClean="0">
                <a:latin typeface="Liberation Serif" panose="02020603050405020304" pitchFamily="18" charset="0"/>
                <a:cs typeface="Liberation Serif" panose="02020603050405020304" pitchFamily="18" charset="0"/>
              </a:rPr>
              <a:t>Immanuel Kant: We need disciplines focused not only on particular phenomena (such as economics and sociology) but also on the perspectives of time (history) and space (geography).</a:t>
            </a:r>
          </a:p>
          <a:p>
            <a:pPr marL="457200" indent="-457200">
              <a:buFont typeface="Arial" pitchFamily="34" charset="0"/>
              <a:buChar char="•"/>
              <a:defRPr/>
            </a:pPr>
            <a:r>
              <a:rPr lang="en-US" sz="2800" dirty="0" smtClean="0">
                <a:latin typeface="Liberation Serif" panose="02020603050405020304" pitchFamily="18" charset="0"/>
                <a:cs typeface="Liberation Serif" panose="02020603050405020304" pitchFamily="18" charset="0"/>
              </a:rPr>
              <a:t>The </a:t>
            </a:r>
            <a:r>
              <a:rPr lang="en-US" sz="2800" dirty="0">
                <a:latin typeface="Liberation Serif" panose="02020603050405020304" pitchFamily="18" charset="0"/>
                <a:cs typeface="Liberation Serif" panose="02020603050405020304" pitchFamily="18" charset="0"/>
              </a:rPr>
              <a:t>five themes of </a:t>
            </a:r>
            <a:r>
              <a:rPr lang="en-US" sz="2800" dirty="0" smtClean="0">
                <a:latin typeface="Liberation Serif" panose="02020603050405020304" pitchFamily="18" charset="0"/>
                <a:cs typeface="Liberation Serif" panose="02020603050405020304" pitchFamily="18" charset="0"/>
              </a:rPr>
              <a:t>geography</a:t>
            </a:r>
            <a:endParaRPr lang="en-US" sz="2800" dirty="0">
              <a:latin typeface="Liberation Serif" panose="02020603050405020304" pitchFamily="18" charset="0"/>
              <a:cs typeface="Liberation Serif" panose="02020603050405020304" pitchFamily="18" charset="0"/>
            </a:endParaRPr>
          </a:p>
          <a:p>
            <a:pPr marL="457200" indent="-457200">
              <a:buFont typeface="Arial" pitchFamily="34" charset="0"/>
              <a:buChar char="•"/>
              <a:defRPr/>
            </a:pPr>
            <a:r>
              <a:rPr lang="en-US" sz="2800" dirty="0">
                <a:latin typeface="Liberation Serif" panose="02020603050405020304" pitchFamily="18" charset="0"/>
                <a:cs typeface="Liberation Serif" panose="02020603050405020304" pitchFamily="18" charset="0"/>
              </a:rPr>
              <a:t>Cultural </a:t>
            </a:r>
            <a:r>
              <a:rPr lang="en-US" sz="2800" dirty="0" smtClean="0">
                <a:latin typeface="Liberation Serif" panose="02020603050405020304" pitchFamily="18" charset="0"/>
                <a:cs typeface="Liberation Serif" panose="02020603050405020304" pitchFamily="18" charset="0"/>
              </a:rPr>
              <a:t>landscape</a:t>
            </a:r>
            <a:endParaRPr lang="en-US" sz="2800"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itle 5"/>
          <p:cNvSpPr txBox="1">
            <a:spLocks noGrp="1"/>
          </p:cNvSpPr>
          <p:nvPr>
            <p:ph type="title"/>
          </p:nvPr>
        </p:nvSpPr>
        <p:spPr>
          <a:xfrm>
            <a:off x="457200" y="522972"/>
            <a:ext cx="8229600" cy="646331"/>
          </a:xfrm>
          <a:prstGeom prst="rect">
            <a:avLst/>
          </a:prstGeom>
          <a:noFill/>
        </p:spPr>
        <p:txBody>
          <a:bodyPr wrap="square" rtlCol="0">
            <a:spAutoFit/>
          </a:bodyPr>
          <a:lstStyle/>
          <a:p>
            <a:r>
              <a:rPr lang="en-US" sz="3600" b="1" dirty="0" smtClean="0"/>
              <a:t>The Spatial Perspective</a:t>
            </a:r>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latin typeface="Liberation Serif" panose="02020603050405020304" pitchFamily="18" charset="0"/>
              </a:rPr>
              <a:t>The National Geographic Society introduced the five themes of geography in 1986.</a:t>
            </a:r>
          </a:p>
          <a:p>
            <a:pPr eaLnBrk="1" hangingPunct="1">
              <a:defRPr/>
            </a:pPr>
            <a:r>
              <a:rPr lang="en-US" sz="2800" dirty="0" smtClean="0">
                <a:latin typeface="Liberation Serif" panose="02020603050405020304" pitchFamily="18" charset="0"/>
              </a:rPr>
              <a:t>The five themes were derived from geography’s spatial concerns. </a:t>
            </a:r>
            <a:endParaRPr lang="en-US" sz="2800" dirty="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itle 5"/>
          <p:cNvSpPr txBox="1">
            <a:spLocks/>
          </p:cNvSpPr>
          <p:nvPr/>
        </p:nvSpPr>
        <p:spPr bwMode="auto">
          <a:xfrm>
            <a:off x="457200" y="522972"/>
            <a:ext cx="8229600" cy="64633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Bookman Old Style"/>
                <a:ea typeface="+mj-ea"/>
                <a:cs typeface="Bookman Old Style"/>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indent="0" eaLnBrk="1" hangingPunct="1">
              <a:buNone/>
              <a:defRPr/>
            </a:pPr>
            <a:r>
              <a:rPr lang="en-US" sz="3600" b="1" dirty="0">
                <a:latin typeface="Liberation Serif" panose="02020603050405020304" pitchFamily="18" charset="0"/>
                <a:cs typeface="Liberation Serif" panose="02020603050405020304" pitchFamily="18" charset="0"/>
              </a:rPr>
              <a:t>The Five Themes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Liberation Serif" panose="02020603050405020304" pitchFamily="18" charset="0"/>
                <a:cs typeface="Liberation Serif" panose="02020603050405020304" pitchFamily="18" charset="0"/>
              </a:rPr>
              <a:t>Highlights how the geographical position of people and things on Earth’s surface affects what happens and why</a:t>
            </a:r>
          </a:p>
          <a:p>
            <a:r>
              <a:rPr lang="en-US" sz="2800" dirty="0" smtClean="0">
                <a:latin typeface="Liberation Serif" panose="02020603050405020304" pitchFamily="18" charset="0"/>
                <a:cs typeface="Liberation Serif" panose="02020603050405020304" pitchFamily="18" charset="0"/>
              </a:rPr>
              <a:t>Helps to establish the context within which events and processes are situated</a:t>
            </a:r>
            <a:endParaRPr lang="en-US" sz="2800"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itle 5"/>
          <p:cNvSpPr txBox="1">
            <a:spLocks noGrp="1"/>
          </p:cNvSpPr>
          <p:nvPr>
            <p:ph type="title"/>
          </p:nvPr>
        </p:nvSpPr>
        <p:spPr>
          <a:xfrm>
            <a:off x="457200" y="522973"/>
            <a:ext cx="8229600" cy="646331"/>
          </a:xfrm>
          <a:prstGeom prst="rect">
            <a:avLst/>
          </a:prstGeom>
          <a:noFill/>
        </p:spPr>
        <p:txBody>
          <a:bodyPr wrap="square" rtlCol="0">
            <a:spAutoFit/>
          </a:bodyPr>
          <a:lstStyle/>
          <a:p>
            <a:r>
              <a:rPr lang="en-US" sz="3600" b="1" dirty="0"/>
              <a:t>First theme: </a:t>
            </a:r>
            <a:r>
              <a:rPr lang="en-US" sz="3600" b="1" dirty="0" smtClean="0"/>
              <a:t>Location</a:t>
            </a: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21933"/>
            <a:ext cx="8229600" cy="4204230"/>
          </a:xfrm>
        </p:spPr>
        <p:txBody>
          <a:bodyPr/>
          <a:lstStyle/>
          <a:p>
            <a:r>
              <a:rPr lang="en-US" sz="2800" dirty="0" smtClean="0">
                <a:latin typeface="Liberation Serif" panose="02020603050405020304" pitchFamily="18" charset="0"/>
                <a:cs typeface="Liberation Serif" panose="02020603050405020304" pitchFamily="18" charset="0"/>
              </a:rPr>
              <a:t>A spatial perspective invites consideration of the relationship between humans and the physical world.</a:t>
            </a:r>
          </a:p>
          <a:p>
            <a:r>
              <a:rPr lang="en-US" sz="2800" dirty="0" smtClean="0">
                <a:latin typeface="Liberation Serif" panose="02020603050405020304" pitchFamily="18" charset="0"/>
                <a:cs typeface="Liberation Serif" panose="02020603050405020304" pitchFamily="18" charset="0"/>
              </a:rPr>
              <a:t>Asking </a:t>
            </a:r>
            <a:r>
              <a:rPr lang="en-US" sz="2800" dirty="0" err="1" smtClean="0">
                <a:latin typeface="Liberation Serif" panose="02020603050405020304" pitchFamily="18" charset="0"/>
                <a:cs typeface="Liberation Serif" panose="02020603050405020304" pitchFamily="18" charset="0"/>
              </a:rPr>
              <a:t>locational</a:t>
            </a:r>
            <a:r>
              <a:rPr lang="en-US" sz="2800" dirty="0" smtClean="0">
                <a:latin typeface="Liberation Serif" panose="02020603050405020304" pitchFamily="18" charset="0"/>
                <a:cs typeface="Liberation Serif" panose="02020603050405020304" pitchFamily="18" charset="0"/>
              </a:rPr>
              <a:t> questions often means looking at the reciprocal relationship between humans and environments.</a:t>
            </a:r>
            <a:endParaRPr lang="en-US" sz="2800"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itle 5"/>
          <p:cNvSpPr txBox="1">
            <a:spLocks noGrp="1"/>
          </p:cNvSpPr>
          <p:nvPr>
            <p:ph type="title"/>
          </p:nvPr>
        </p:nvSpPr>
        <p:spPr>
          <a:xfrm>
            <a:off x="457200" y="245973"/>
            <a:ext cx="8229600" cy="1200329"/>
          </a:xfrm>
          <a:prstGeom prst="rect">
            <a:avLst/>
          </a:prstGeom>
          <a:noFill/>
        </p:spPr>
        <p:txBody>
          <a:bodyPr wrap="square" rtlCol="0">
            <a:spAutoFit/>
          </a:bodyPr>
          <a:lstStyle/>
          <a:p>
            <a:pPr marL="0" indent="0"/>
            <a:r>
              <a:rPr lang="en-US" sz="3600" b="1" dirty="0"/>
              <a:t>Second theme:</a:t>
            </a:r>
            <a:br>
              <a:rPr lang="en-US" sz="3600" b="1" dirty="0"/>
            </a:br>
            <a:r>
              <a:rPr lang="en-US" sz="3600" b="1" dirty="0"/>
              <a:t>Human-environment interactions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latin typeface="Liberation Serif" panose="02020603050405020304" pitchFamily="18" charset="0"/>
              </a:rPr>
              <a:t>Features of the Earth’s surface tend </a:t>
            </a:r>
            <a:r>
              <a:rPr lang="en-US" sz="2800" dirty="0">
                <a:latin typeface="Liberation Serif" panose="02020603050405020304" pitchFamily="18" charset="0"/>
              </a:rPr>
              <a:t>to be concentrated in </a:t>
            </a:r>
            <a:r>
              <a:rPr lang="en-US" sz="2800" dirty="0" smtClean="0">
                <a:latin typeface="Liberation Serif" panose="02020603050405020304" pitchFamily="18" charset="0"/>
              </a:rPr>
              <a:t>particular areas</a:t>
            </a:r>
            <a:r>
              <a:rPr lang="en-US" sz="2800" dirty="0">
                <a:latin typeface="Liberation Serif" panose="02020603050405020304" pitchFamily="18" charset="0"/>
              </a:rPr>
              <a:t>, which we call </a:t>
            </a:r>
            <a:r>
              <a:rPr lang="en-US" sz="2800" dirty="0" smtClean="0">
                <a:latin typeface="Liberation Serif" panose="02020603050405020304" pitchFamily="18" charset="0"/>
              </a:rPr>
              <a:t>regions</a:t>
            </a:r>
            <a:r>
              <a:rPr lang="en-US" sz="2800" dirty="0" smtClean="0">
                <a:solidFill>
                  <a:srgbClr val="0FC9FF"/>
                </a:solidFill>
                <a:latin typeface="Liberation Serif" panose="02020603050405020304" pitchFamily="18" charset="0"/>
              </a:rPr>
              <a:t>.</a:t>
            </a:r>
          </a:p>
          <a:p>
            <a:pPr eaLnBrk="1" hangingPunct="1">
              <a:defRPr/>
            </a:pPr>
            <a:r>
              <a:rPr lang="en-US" sz="2800" dirty="0">
                <a:latin typeface="Liberation Serif" panose="02020603050405020304" pitchFamily="18" charset="0"/>
              </a:rPr>
              <a:t>Understanding </a:t>
            </a:r>
            <a:r>
              <a:rPr lang="en-US" sz="2800" dirty="0" smtClean="0">
                <a:latin typeface="Liberation Serif" panose="02020603050405020304" pitchFamily="18" charset="0"/>
              </a:rPr>
              <a:t>the regional </a:t>
            </a:r>
            <a:r>
              <a:rPr lang="en-US" sz="2800" dirty="0">
                <a:latin typeface="Liberation Serif" panose="02020603050405020304" pitchFamily="18" charset="0"/>
              </a:rPr>
              <a:t>geography of a place allows us to make sense </a:t>
            </a:r>
            <a:r>
              <a:rPr lang="en-US" sz="2800" dirty="0" smtClean="0">
                <a:latin typeface="Liberation Serif" panose="02020603050405020304" pitchFamily="18" charset="0"/>
              </a:rPr>
              <a:t>of much </a:t>
            </a:r>
            <a:r>
              <a:rPr lang="en-US" sz="2800" dirty="0">
                <a:latin typeface="Liberation Serif" panose="02020603050405020304" pitchFamily="18" charset="0"/>
              </a:rPr>
              <a:t>of the information we have about </a:t>
            </a:r>
            <a:r>
              <a:rPr lang="en-US" sz="2800" dirty="0" smtClean="0">
                <a:latin typeface="Liberation Serif" panose="02020603050405020304" pitchFamily="18" charset="0"/>
              </a:rPr>
              <a:t>places.</a:t>
            </a:r>
            <a:endParaRPr lang="en-US" sz="2800" dirty="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8" name="Title 5"/>
          <p:cNvSpPr txBox="1">
            <a:spLocks noGrp="1"/>
          </p:cNvSpPr>
          <p:nvPr>
            <p:ph type="title"/>
          </p:nvPr>
        </p:nvSpPr>
        <p:spPr>
          <a:xfrm>
            <a:off x="457200" y="522972"/>
            <a:ext cx="8229600" cy="646331"/>
          </a:xfrm>
          <a:prstGeom prst="rect">
            <a:avLst/>
          </a:prstGeom>
          <a:noFill/>
        </p:spPr>
        <p:txBody>
          <a:bodyPr wrap="square" rtlCol="0">
            <a:spAutoFit/>
          </a:bodyPr>
          <a:lstStyle/>
          <a:p>
            <a:pPr marL="0" indent="0" eaLnBrk="1" hangingPunct="1">
              <a:defRPr/>
            </a:pPr>
            <a:r>
              <a:rPr lang="en-US" sz="3600" b="1" dirty="0"/>
              <a:t>Third theme: Region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16" y="674783"/>
            <a:ext cx="8229600" cy="4525963"/>
          </a:xfrm>
        </p:spPr>
        <p:txBody>
          <a:bodyPr/>
          <a:lstStyle/>
          <a:p>
            <a:pPr eaLnBrk="1" hangingPunct="1">
              <a:defRPr/>
            </a:pPr>
            <a:r>
              <a:rPr lang="en-US" sz="2800" dirty="0" smtClean="0">
                <a:latin typeface="Liberation Serif" panose="02020603050405020304" pitchFamily="18" charset="0"/>
              </a:rPr>
              <a:t>People </a:t>
            </a:r>
            <a:r>
              <a:rPr lang="en-US" sz="2800" dirty="0">
                <a:latin typeface="Liberation Serif" panose="02020603050405020304" pitchFamily="18" charset="0"/>
              </a:rPr>
              <a:t>develop a </a:t>
            </a:r>
            <a:r>
              <a:rPr lang="en-US" sz="2800" b="1" dirty="0">
                <a:latin typeface="Liberation Serif" panose="02020603050405020304" pitchFamily="18" charset="0"/>
              </a:rPr>
              <a:t>sense </a:t>
            </a:r>
            <a:r>
              <a:rPr lang="en-US" sz="2800" b="1" dirty="0" smtClean="0">
                <a:latin typeface="Liberation Serif" panose="02020603050405020304" pitchFamily="18" charset="0"/>
              </a:rPr>
              <a:t>of place </a:t>
            </a:r>
            <a:r>
              <a:rPr lang="en-US" sz="2800" dirty="0">
                <a:latin typeface="Liberation Serif" panose="02020603050405020304" pitchFamily="18" charset="0"/>
              </a:rPr>
              <a:t>by infusing a place with meaning and </a:t>
            </a:r>
            <a:r>
              <a:rPr lang="en-US" sz="2800" dirty="0" smtClean="0">
                <a:latin typeface="Liberation Serif" panose="02020603050405020304" pitchFamily="18" charset="0"/>
              </a:rPr>
              <a:t>emotion</a:t>
            </a:r>
            <a:r>
              <a:rPr lang="en-US" sz="2800" dirty="0" smtClean="0">
                <a:solidFill>
                  <a:srgbClr val="0FC9FF"/>
                </a:solidFill>
                <a:latin typeface="Liberation Serif" panose="02020603050405020304" pitchFamily="18" charset="0"/>
              </a:rPr>
              <a:t>.</a:t>
            </a:r>
          </a:p>
          <a:p>
            <a:pPr eaLnBrk="1" hangingPunct="1">
              <a:defRPr/>
            </a:pPr>
            <a:r>
              <a:rPr lang="en-US" sz="2800" dirty="0">
                <a:latin typeface="Liberation Serif" panose="02020603050405020304" pitchFamily="18" charset="0"/>
              </a:rPr>
              <a:t>We also develop </a:t>
            </a:r>
            <a:r>
              <a:rPr lang="en-US" sz="2800" b="1" dirty="0">
                <a:latin typeface="Liberation Serif" panose="02020603050405020304" pitchFamily="18" charset="0"/>
              </a:rPr>
              <a:t>perceptions of places </a:t>
            </a:r>
            <a:r>
              <a:rPr lang="en-US" sz="2800" dirty="0">
                <a:latin typeface="Liberation Serif" panose="02020603050405020304" pitchFamily="18" charset="0"/>
              </a:rPr>
              <a:t>where </a:t>
            </a:r>
            <a:r>
              <a:rPr lang="en-US" sz="2800" dirty="0" smtClean="0">
                <a:latin typeface="Liberation Serif" panose="02020603050405020304" pitchFamily="18" charset="0"/>
              </a:rPr>
              <a:t>we have </a:t>
            </a:r>
            <a:r>
              <a:rPr lang="en-US" sz="2800" dirty="0">
                <a:latin typeface="Liberation Serif" panose="02020603050405020304" pitchFamily="18" charset="0"/>
              </a:rPr>
              <a:t>never been through books, movies, stories, and </a:t>
            </a:r>
            <a:r>
              <a:rPr lang="en-US" sz="2800" dirty="0" smtClean="0">
                <a:latin typeface="Liberation Serif" panose="02020603050405020304" pitchFamily="18" charset="0"/>
              </a:rPr>
              <a:t>pictures</a:t>
            </a:r>
            <a:r>
              <a:rPr lang="en-US" sz="2800" dirty="0" smtClean="0">
                <a:solidFill>
                  <a:srgbClr val="0FC9FF"/>
                </a:solidFill>
                <a:latin typeface="Liberation Serif" panose="02020603050405020304" pitchFamily="18" charset="0"/>
              </a:rPr>
              <a:t>.</a:t>
            </a:r>
            <a:endParaRPr lang="en-US" sz="2800" dirty="0">
              <a:solidFill>
                <a:srgbClr val="0FC9FF"/>
              </a:solidFill>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itle 5"/>
          <p:cNvSpPr txBox="1">
            <a:spLocks noGrp="1"/>
          </p:cNvSpPr>
          <p:nvPr>
            <p:ph type="title"/>
          </p:nvPr>
        </p:nvSpPr>
        <p:spPr>
          <a:xfrm>
            <a:off x="457200" y="27207"/>
            <a:ext cx="8229600" cy="646331"/>
          </a:xfrm>
          <a:prstGeom prst="rect">
            <a:avLst/>
          </a:prstGeom>
          <a:noFill/>
        </p:spPr>
        <p:txBody>
          <a:bodyPr wrap="square" rtlCol="0">
            <a:spAutoFit/>
          </a:bodyPr>
          <a:lstStyle/>
          <a:p>
            <a:pPr marL="0" indent="0" eaLnBrk="1" hangingPunct="1">
              <a:defRPr/>
            </a:pPr>
            <a:r>
              <a:rPr lang="en-US" sz="3600" b="1" dirty="0"/>
              <a:t>Fourth theme: Place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28" y="3172858"/>
            <a:ext cx="4151620" cy="298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5387" y="3172858"/>
            <a:ext cx="4157032" cy="298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33500"/>
            <a:ext cx="8356601" cy="5041900"/>
          </a:xfrm>
        </p:spPr>
        <p:txBody>
          <a:bodyPr/>
          <a:lstStyle/>
          <a:p>
            <a:pPr marL="347663" indent="-347663" eaLnBrk="1" hangingPunct="1">
              <a:defRPr/>
            </a:pPr>
            <a:r>
              <a:rPr lang="en-US" sz="2800" dirty="0" smtClean="0">
                <a:latin typeface="Liberation Serif" panose="02020603050405020304" pitchFamily="18" charset="0"/>
              </a:rPr>
              <a:t>Movement refers </a:t>
            </a:r>
            <a:r>
              <a:rPr lang="en-US" sz="2800" dirty="0">
                <a:latin typeface="Liberation Serif" panose="02020603050405020304" pitchFamily="18" charset="0"/>
              </a:rPr>
              <a:t>to the mobility </a:t>
            </a:r>
            <a:r>
              <a:rPr lang="en-US" sz="2800" dirty="0" smtClean="0">
                <a:latin typeface="Liberation Serif" panose="02020603050405020304" pitchFamily="18" charset="0"/>
              </a:rPr>
              <a:t>of people</a:t>
            </a:r>
            <a:r>
              <a:rPr lang="en-US" sz="2800" dirty="0">
                <a:latin typeface="Liberation Serif" panose="02020603050405020304" pitchFamily="18" charset="0"/>
              </a:rPr>
              <a:t>, goods, and ideas across the surface of the </a:t>
            </a:r>
            <a:r>
              <a:rPr lang="en-US" sz="2800" dirty="0" smtClean="0">
                <a:latin typeface="Liberation Serif" panose="02020603050405020304" pitchFamily="18" charset="0"/>
              </a:rPr>
              <a:t>planet.</a:t>
            </a:r>
            <a:endParaRPr lang="en-US" sz="2800" dirty="0" smtClean="0"/>
          </a:p>
          <a:p>
            <a:pPr marL="347663" indent="-347663" eaLnBrk="1" hangingPunct="1">
              <a:defRPr/>
            </a:pPr>
            <a:r>
              <a:rPr lang="en-US" sz="2800" b="1" dirty="0">
                <a:latin typeface="Liberation Serif" panose="02020603050405020304" pitchFamily="18" charset="0"/>
              </a:rPr>
              <a:t>Spatial interaction </a:t>
            </a:r>
            <a:r>
              <a:rPr lang="en-US" sz="2800" dirty="0">
                <a:latin typeface="Liberation Serif" panose="02020603050405020304" pitchFamily="18" charset="0"/>
              </a:rPr>
              <a:t>between places depends </a:t>
            </a:r>
            <a:r>
              <a:rPr lang="en-US" sz="2800" dirty="0" smtClean="0">
                <a:latin typeface="Liberation Serif" panose="02020603050405020304" pitchFamily="18" charset="0"/>
              </a:rPr>
              <a:t>on</a:t>
            </a:r>
            <a:r>
              <a:rPr lang="en-US" sz="2800" dirty="0" smtClean="0"/>
              <a:t>:</a:t>
            </a:r>
          </a:p>
          <a:p>
            <a:pPr marL="747713" lvl="2" indent="-347663" eaLnBrk="1" hangingPunct="1">
              <a:defRPr/>
            </a:pPr>
            <a:r>
              <a:rPr lang="en-US" sz="2800" dirty="0" smtClean="0">
                <a:latin typeface="Liberation Serif" panose="02020603050405020304" pitchFamily="18" charset="0"/>
              </a:rPr>
              <a:t>The distances among places</a:t>
            </a:r>
          </a:p>
          <a:p>
            <a:pPr marL="747713" lvl="2" indent="-347663" eaLnBrk="1" hangingPunct="1">
              <a:defRPr/>
            </a:pPr>
            <a:r>
              <a:rPr lang="en-US" sz="2800" dirty="0" smtClean="0">
                <a:latin typeface="Liberation Serif" panose="02020603050405020304" pitchFamily="18" charset="0"/>
              </a:rPr>
              <a:t>The accessibility of places</a:t>
            </a:r>
          </a:p>
          <a:p>
            <a:pPr marL="747713" lvl="2" indent="-347663" eaLnBrk="1" hangingPunct="1">
              <a:defRPr/>
            </a:pPr>
            <a:r>
              <a:rPr lang="en-US" sz="2800" dirty="0" smtClean="0">
                <a:latin typeface="Liberation Serif" panose="02020603050405020304" pitchFamily="18" charset="0"/>
              </a:rPr>
              <a:t>The transportation and communication connectivity among places</a:t>
            </a:r>
          </a:p>
          <a:p>
            <a:pPr marL="347663" indent="-347663" eaLnBrk="1" hangingPunct="1">
              <a:buFont typeface="Arial" charset="0"/>
              <a:buNone/>
              <a:defRPr/>
            </a:pPr>
            <a:r>
              <a:rPr lang="en-US" sz="2800" dirty="0"/>
              <a:t>	</a:t>
            </a:r>
            <a:endParaRPr lang="en-US" sz="2800" dirty="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itle 5"/>
          <p:cNvSpPr txBox="1">
            <a:spLocks noGrp="1"/>
          </p:cNvSpPr>
          <p:nvPr>
            <p:ph type="title"/>
          </p:nvPr>
        </p:nvSpPr>
        <p:spPr>
          <a:xfrm>
            <a:off x="457200" y="522972"/>
            <a:ext cx="8229600" cy="646331"/>
          </a:xfrm>
          <a:prstGeom prst="rect">
            <a:avLst/>
          </a:prstGeom>
          <a:noFill/>
        </p:spPr>
        <p:txBody>
          <a:bodyPr wrap="square" rtlCol="0">
            <a:spAutoFit/>
          </a:bodyPr>
          <a:lstStyle/>
          <a:p>
            <a:pPr marL="0" indent="0" eaLnBrk="1" hangingPunct="1">
              <a:defRPr/>
            </a:pPr>
            <a:r>
              <a:rPr lang="en-US" sz="3600" b="1" dirty="0"/>
              <a:t>Fifth theme: Movement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Box 2"/>
          <p:cNvSpPr txBox="1">
            <a:spLocks noChangeArrowheads="1"/>
          </p:cNvSpPr>
          <p:nvPr/>
        </p:nvSpPr>
        <p:spPr bwMode="auto">
          <a:xfrm>
            <a:off x="342900" y="673100"/>
            <a:ext cx="8496300" cy="1200328"/>
          </a:xfrm>
          <a:prstGeom prst="rect">
            <a:avLst/>
          </a:prstGeom>
          <a:noFill/>
          <a:ln w="9525">
            <a:noFill/>
            <a:miter lim="800000"/>
            <a:headEnd/>
            <a:tailEnd/>
          </a:ln>
        </p:spPr>
        <p:txBody>
          <a:bodyPr wrap="square">
            <a:spAutoFit/>
          </a:bodyPr>
          <a:lstStyle/>
          <a:p>
            <a:r>
              <a:rPr lang="en-US" sz="2400" b="1" dirty="0">
                <a:latin typeface="Liberation Serif" panose="02020603050405020304" pitchFamily="18" charset="0"/>
                <a:cs typeface="Liberation Serif" panose="02020603050405020304" pitchFamily="18" charset="0"/>
              </a:rPr>
              <a:t>S</a:t>
            </a:r>
            <a:r>
              <a:rPr lang="en-US" sz="2400" b="1" dirty="0" smtClean="0">
                <a:latin typeface="Liberation Serif" panose="02020603050405020304" pitchFamily="18" charset="0"/>
                <a:cs typeface="Liberation Serif" panose="02020603050405020304" pitchFamily="18" charset="0"/>
              </a:rPr>
              <a:t>equent </a:t>
            </a:r>
            <a:r>
              <a:rPr lang="en-US" sz="2400" b="1" dirty="0" err="1">
                <a:latin typeface="Liberation Serif" panose="02020603050405020304" pitchFamily="18" charset="0"/>
                <a:cs typeface="Liberation Serif" panose="02020603050405020304" pitchFamily="18" charset="0"/>
              </a:rPr>
              <a:t>occupance</a:t>
            </a:r>
            <a:r>
              <a:rPr lang="en-US" sz="2400" b="1" dirty="0">
                <a:latin typeface="Liberation Serif" panose="02020603050405020304" pitchFamily="18" charset="0"/>
                <a:cs typeface="Liberation Serif" panose="02020603050405020304" pitchFamily="18" charset="0"/>
              </a:rPr>
              <a:t> </a:t>
            </a:r>
            <a:r>
              <a:rPr lang="en-US" sz="2400" dirty="0">
                <a:latin typeface="Liberation Serif" panose="02020603050405020304" pitchFamily="18" charset="0"/>
                <a:cs typeface="Liberation Serif" panose="02020603050405020304" pitchFamily="18" charset="0"/>
              </a:rPr>
              <a:t>refers to sequential imprints of occupants, whose impacts are layered one on top of the other, each layer having some impacts on the </a:t>
            </a:r>
            <a:r>
              <a:rPr lang="en-US" sz="2400" dirty="0" smtClean="0">
                <a:latin typeface="Liberation Serif" panose="02020603050405020304" pitchFamily="18" charset="0"/>
                <a:cs typeface="Liberation Serif" panose="02020603050405020304" pitchFamily="18" charset="0"/>
              </a:rPr>
              <a:t>next.</a:t>
            </a:r>
            <a:endParaRPr lang="en-US" sz="2400" dirty="0">
              <a:latin typeface="Liberation Serif" panose="02020603050405020304" pitchFamily="18" charset="0"/>
              <a:cs typeface="Liberation Serif" panose="02020603050405020304" pitchFamily="18" charset="0"/>
            </a:endParaRPr>
          </a:p>
        </p:txBody>
      </p:sp>
      <p:sp>
        <p:nvSpPr>
          <p:cNvPr id="54276" name="TextBox 3"/>
          <p:cNvSpPr txBox="1">
            <a:spLocks noChangeArrowheads="1"/>
          </p:cNvSpPr>
          <p:nvPr/>
        </p:nvSpPr>
        <p:spPr bwMode="auto">
          <a:xfrm>
            <a:off x="330200" y="4969931"/>
            <a:ext cx="8534400" cy="1323439"/>
          </a:xfrm>
          <a:prstGeom prst="rect">
            <a:avLst/>
          </a:prstGeom>
          <a:noFill/>
          <a:ln w="9525">
            <a:noFill/>
            <a:miter lim="800000"/>
            <a:headEnd/>
            <a:tailEnd/>
          </a:ln>
        </p:spPr>
        <p:txBody>
          <a:bodyPr wrap="square">
            <a:spAutoFit/>
          </a:bodyPr>
          <a:lstStyle/>
          <a:p>
            <a:r>
              <a:rPr lang="en-US" sz="1600" b="1" dirty="0">
                <a:latin typeface="Liberation Serif" panose="02020603050405020304" pitchFamily="18" charset="0"/>
                <a:cs typeface="Liberation Serif" panose="02020603050405020304" pitchFamily="18" charset="0"/>
              </a:rPr>
              <a:t>Mumbai, India (left) and Dar-</a:t>
            </a:r>
            <a:r>
              <a:rPr lang="en-US" sz="1600" b="1" dirty="0" err="1">
                <a:latin typeface="Liberation Serif" panose="02020603050405020304" pitchFamily="18" charset="0"/>
                <a:cs typeface="Liberation Serif" panose="02020603050405020304" pitchFamily="18" charset="0"/>
              </a:rPr>
              <a:t>es</a:t>
            </a:r>
            <a:r>
              <a:rPr lang="en-US" sz="1600" b="1" dirty="0">
                <a:latin typeface="Liberation Serif" panose="02020603050405020304" pitchFamily="18" charset="0"/>
                <a:cs typeface="Liberation Serif" panose="02020603050405020304" pitchFamily="18" charset="0"/>
              </a:rPr>
              <a:t>-Salaam, Tanzania (right). </a:t>
            </a:r>
            <a:r>
              <a:rPr lang="en-US" sz="1600" dirty="0">
                <a:latin typeface="Liberation Serif" panose="02020603050405020304" pitchFamily="18" charset="0"/>
                <a:cs typeface="Liberation Serif" panose="02020603050405020304" pitchFamily="18" charset="0"/>
              </a:rPr>
              <a:t>Apartment buildings throughout Mumbai (formerly Bombay), India, are typically four stories with balconies. In Dar-</a:t>
            </a:r>
            <a:r>
              <a:rPr lang="en-US" sz="1600" dirty="0" err="1">
                <a:latin typeface="Liberation Serif" panose="02020603050405020304" pitchFamily="18" charset="0"/>
                <a:cs typeface="Liberation Serif" panose="02020603050405020304" pitchFamily="18" charset="0"/>
              </a:rPr>
              <a:t>es</a:t>
            </a:r>
            <a:r>
              <a:rPr lang="en-US" sz="1600" dirty="0">
                <a:latin typeface="Liberation Serif" panose="02020603050405020304" pitchFamily="18" charset="0"/>
                <a:cs typeface="Liberation Serif" panose="02020603050405020304" pitchFamily="18" charset="0"/>
              </a:rPr>
              <a:t>-Salaam, Tanzania, this four-story walkup with its laundry and other household items festooned on balconies and in doorways (right) stands where single-family African dwellings once stood, reflecting the sequential </a:t>
            </a:r>
            <a:r>
              <a:rPr lang="en-US" sz="1600" dirty="0" err="1">
                <a:latin typeface="Liberation Serif" panose="02020603050405020304" pitchFamily="18" charset="0"/>
                <a:cs typeface="Liberation Serif" panose="02020603050405020304" pitchFamily="18" charset="0"/>
              </a:rPr>
              <a:t>occupance</a:t>
            </a:r>
            <a:r>
              <a:rPr lang="en-US" sz="1600" dirty="0">
                <a:latin typeface="Liberation Serif" panose="02020603050405020304" pitchFamily="18" charset="0"/>
                <a:cs typeface="Liberation Serif" panose="02020603050405020304" pitchFamily="18" charset="0"/>
              </a:rPr>
              <a:t> of the city. © Alexander B. Murphy.</a:t>
            </a:r>
          </a:p>
        </p:txBody>
      </p:sp>
      <p:pic>
        <p:nvPicPr>
          <p:cNvPr id="6" name="Picture 5" descr="fou10e_fig_01_09a.jpg"/>
          <p:cNvPicPr>
            <a:picLocks noChangeAspect="1"/>
          </p:cNvPicPr>
          <p:nvPr/>
        </p:nvPicPr>
        <p:blipFill>
          <a:blip r:embed="rId3" cstate="print"/>
          <a:stretch>
            <a:fillRect/>
          </a:stretch>
        </p:blipFill>
        <p:spPr>
          <a:xfrm>
            <a:off x="672083" y="2057400"/>
            <a:ext cx="3625635" cy="2880939"/>
          </a:xfrm>
          <a:prstGeom prst="rect">
            <a:avLst/>
          </a:prstGeom>
        </p:spPr>
      </p:pic>
      <p:pic>
        <p:nvPicPr>
          <p:cNvPr id="7" name="Picture 6" descr="fou10e_fig_01_09b.jpg"/>
          <p:cNvPicPr>
            <a:picLocks noChangeAspect="1"/>
          </p:cNvPicPr>
          <p:nvPr/>
        </p:nvPicPr>
        <p:blipFill>
          <a:blip r:embed="rId4" cstate="print"/>
          <a:stretch>
            <a:fillRect/>
          </a:stretch>
        </p:blipFill>
        <p:spPr>
          <a:xfrm>
            <a:off x="4851400" y="2061467"/>
            <a:ext cx="3620516" cy="2876872"/>
          </a:xfrm>
          <a:prstGeom prst="rect">
            <a:avLst/>
          </a:prstGeom>
        </p:spPr>
      </p:pic>
      <p:sp>
        <p:nvSpPr>
          <p:cNvPr id="8" name="Footer Placeholder 7"/>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71500" y="457200"/>
            <a:ext cx="8229600" cy="762000"/>
          </a:xfrm>
        </p:spPr>
        <p:txBody>
          <a:bodyPr rtlCol="0">
            <a:normAutofit fontScale="90000"/>
          </a:bodyPr>
          <a:lstStyle/>
          <a:p>
            <a:pPr eaLnBrk="1" fontAlgn="auto" hangingPunct="1">
              <a:spcAft>
                <a:spcPts val="0"/>
              </a:spcAft>
              <a:defRPr/>
            </a:pPr>
            <a:r>
              <a:rPr lang="en-US" sz="4000" dirty="0"/>
              <a:t>Field </a:t>
            </a:r>
            <a:r>
              <a:rPr lang="en-US" sz="4000" dirty="0" smtClean="0"/>
              <a:t>Note</a:t>
            </a:r>
            <a:br>
              <a:rPr lang="en-US" sz="4000" dirty="0" smtClean="0"/>
            </a:br>
            <a:endParaRPr lang="en-US" sz="4000" dirty="0"/>
          </a:p>
        </p:txBody>
      </p:sp>
      <p:sp>
        <p:nvSpPr>
          <p:cNvPr id="56322" name="TextBox 7"/>
          <p:cNvSpPr txBox="1">
            <a:spLocks noChangeArrowheads="1"/>
          </p:cNvSpPr>
          <p:nvPr/>
        </p:nvSpPr>
        <p:spPr bwMode="auto">
          <a:xfrm>
            <a:off x="381000" y="4572000"/>
            <a:ext cx="2476500" cy="646113"/>
          </a:xfrm>
          <a:prstGeom prst="rect">
            <a:avLst/>
          </a:prstGeom>
          <a:noFill/>
          <a:ln w="9525">
            <a:noFill/>
            <a:miter lim="800000"/>
            <a:headEnd/>
            <a:tailEnd/>
          </a:ln>
        </p:spPr>
        <p:txBody>
          <a:bodyPr>
            <a:spAutoFit/>
          </a:bodyPr>
          <a:lstStyle/>
          <a:p>
            <a:r>
              <a:rPr lang="en-US" dirty="0">
                <a:latin typeface="Liberation Serif" panose="02020603050405020304" pitchFamily="18" charset="0"/>
                <a:cs typeface="Liberation Serif" panose="02020603050405020304" pitchFamily="18" charset="0"/>
              </a:rPr>
              <a:t>Glacier National Park, United States</a:t>
            </a: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56324" name="Rectangle 1"/>
          <p:cNvSpPr>
            <a:spLocks noChangeArrowheads="1"/>
          </p:cNvSpPr>
          <p:nvPr/>
        </p:nvSpPr>
        <p:spPr bwMode="auto">
          <a:xfrm>
            <a:off x="3733800" y="1752600"/>
            <a:ext cx="5181600" cy="3970318"/>
          </a:xfrm>
          <a:prstGeom prst="rect">
            <a:avLst/>
          </a:prstGeom>
          <a:noFill/>
          <a:ln w="9525">
            <a:noFill/>
            <a:miter lim="800000"/>
            <a:headEnd/>
            <a:tailEnd/>
          </a:ln>
        </p:spPr>
        <p:txBody>
          <a:bodyPr wrap="square">
            <a:spAutoFit/>
          </a:bodyPr>
          <a:lstStyle/>
          <a:p>
            <a:pPr algn="just"/>
            <a:r>
              <a:rPr lang="en-US" dirty="0">
                <a:latin typeface="Liberation Serif" panose="02020603050405020304" pitchFamily="18" charset="0"/>
                <a:cs typeface="Liberation Serif" panose="02020603050405020304" pitchFamily="18" charset="0"/>
              </a:rPr>
              <a:t>“Hiking to the famed Grinnell Glacier in Glacier National Park brings one close to nature, but even in this </a:t>
            </a:r>
            <a:r>
              <a:rPr lang="en-US" b="1" dirty="0">
                <a:latin typeface="Liberation Serif" panose="02020603050405020304" pitchFamily="18" charset="0"/>
                <a:cs typeface="Liberation Serif" panose="02020603050405020304" pitchFamily="18" charset="0"/>
              </a:rPr>
              <a:t>remote part</a:t>
            </a:r>
            <a:r>
              <a:rPr lang="en-US" dirty="0">
                <a:latin typeface="Liberation Serif" panose="02020603050405020304" pitchFamily="18" charset="0"/>
                <a:cs typeface="Liberation Serif" panose="02020603050405020304" pitchFamily="18" charset="0"/>
              </a:rPr>
              <a:t> of the United States the </a:t>
            </a:r>
            <a:r>
              <a:rPr lang="en-US" b="1" dirty="0">
                <a:latin typeface="Liberation Serif" panose="02020603050405020304" pitchFamily="18" charset="0"/>
                <a:cs typeface="Liberation Serif" panose="02020603050405020304" pitchFamily="18" charset="0"/>
              </a:rPr>
              <a:t>work of humans is inscribed in </a:t>
            </a:r>
            <a:r>
              <a:rPr lang="en-US" b="1" dirty="0" smtClean="0">
                <a:latin typeface="Liberation Serif" panose="02020603050405020304" pitchFamily="18" charset="0"/>
                <a:cs typeface="Liberation Serif" panose="02020603050405020304" pitchFamily="18" charset="0"/>
              </a:rPr>
              <a:t>the landscape</a:t>
            </a:r>
            <a:r>
              <a:rPr lang="en-US" dirty="0">
                <a:latin typeface="Liberation Serif" panose="02020603050405020304" pitchFamily="18" charset="0"/>
                <a:cs typeface="Liberation Serif" panose="02020603050405020304" pitchFamily="18" charset="0"/>
              </a:rPr>
              <a:t>. The parking lot at the start of the six-mile trail, the trail itself, and the small signs en route are only part of the human story. When I hiked around the turn in this valley and arrived at the foot of the glacier, I found myself looking at a sheet of ice and snow that was less than a third the </a:t>
            </a:r>
            <a:r>
              <a:rPr lang="en-US" dirty="0" smtClean="0">
                <a:latin typeface="Liberation Serif" panose="02020603050405020304" pitchFamily="18" charset="0"/>
                <a:cs typeface="Liberation Serif" panose="02020603050405020304" pitchFamily="18" charset="0"/>
              </a:rPr>
              <a:t>size of </a:t>
            </a:r>
            <a:r>
              <a:rPr lang="en-US" dirty="0">
                <a:latin typeface="Liberation Serif" panose="02020603050405020304" pitchFamily="18" charset="0"/>
                <a:cs typeface="Liberation Serif" panose="02020603050405020304" pitchFamily="18" charset="0"/>
              </a:rPr>
              <a:t>what it had been in 1850. The likely reason for the shrinkage is </a:t>
            </a:r>
            <a:r>
              <a:rPr lang="en-US" b="1" dirty="0">
                <a:latin typeface="Liberation Serif" panose="02020603050405020304" pitchFamily="18" charset="0"/>
                <a:cs typeface="Liberation Serif" panose="02020603050405020304" pitchFamily="18" charset="0"/>
              </a:rPr>
              <a:t>human-induced climate change</a:t>
            </a:r>
            <a:r>
              <a:rPr lang="en-US" dirty="0">
                <a:latin typeface="Liberation Serif" panose="02020603050405020304" pitchFamily="18" charset="0"/>
                <a:cs typeface="Liberation Serif" panose="02020603050405020304" pitchFamily="18" charset="0"/>
              </a:rPr>
              <a:t>. If the melt continues at present rates, scientists predict that the glacier will </a:t>
            </a:r>
            <a:r>
              <a:rPr lang="en-US" dirty="0" smtClean="0">
                <a:latin typeface="Liberation Serif" panose="02020603050405020304" pitchFamily="18" charset="0"/>
                <a:cs typeface="Liberation Serif" panose="02020603050405020304" pitchFamily="18" charset="0"/>
              </a:rPr>
              <a:t>be gone </a:t>
            </a:r>
            <a:r>
              <a:rPr lang="en-US" dirty="0">
                <a:latin typeface="Liberation Serif" panose="02020603050405020304" pitchFamily="18" charset="0"/>
                <a:cs typeface="Liberation Serif" panose="02020603050405020304" pitchFamily="18" charset="0"/>
              </a:rPr>
              <a:t>by 2030.”</a:t>
            </a:r>
          </a:p>
        </p:txBody>
      </p:sp>
      <p:pic>
        <p:nvPicPr>
          <p:cNvPr id="7" name="Picture 6" descr="fou10e_fig_01_08.jpg"/>
          <p:cNvPicPr>
            <a:picLocks noChangeAspect="1"/>
          </p:cNvPicPr>
          <p:nvPr/>
        </p:nvPicPr>
        <p:blipFill>
          <a:blip r:embed="rId3" cstate="print"/>
          <a:stretch>
            <a:fillRect/>
          </a:stretch>
        </p:blipFill>
        <p:spPr>
          <a:xfrm>
            <a:off x="381000" y="1905000"/>
            <a:ext cx="3258053" cy="2590800"/>
          </a:xfrm>
          <a:prstGeom prst="rect">
            <a:avLst/>
          </a:prstGeom>
        </p:spPr>
      </p:pic>
      <p:sp>
        <p:nvSpPr>
          <p:cNvPr id="8" name="Footer Placeholder 7"/>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Grp="1" noChangeAspect="1" noChangeArrowheads="1"/>
          </p:cNvPicPr>
          <p:nvPr>
            <p:ph idx="1"/>
          </p:nvPr>
        </p:nvPicPr>
        <p:blipFill>
          <a:blip r:embed="rId3" cstate="print"/>
          <a:srcRect/>
          <a:stretch>
            <a:fillRect/>
          </a:stretch>
        </p:blipFill>
        <p:spPr>
          <a:xfrm>
            <a:off x="1676400" y="381000"/>
            <a:ext cx="5400675" cy="1709738"/>
          </a:xfrm>
        </p:spPr>
      </p:pic>
      <p:sp>
        <p:nvSpPr>
          <p:cNvPr id="58370" name="TextBox 3"/>
          <p:cNvSpPr txBox="1">
            <a:spLocks noChangeArrowheads="1"/>
          </p:cNvSpPr>
          <p:nvPr/>
        </p:nvSpPr>
        <p:spPr bwMode="auto">
          <a:xfrm>
            <a:off x="533400" y="2438400"/>
            <a:ext cx="7924800" cy="3046988"/>
          </a:xfrm>
          <a:prstGeom prst="rect">
            <a:avLst/>
          </a:prstGeom>
          <a:noFill/>
          <a:ln w="9525">
            <a:noFill/>
            <a:miter lim="800000"/>
            <a:headEnd/>
            <a:tailEnd/>
          </a:ln>
        </p:spPr>
        <p:txBody>
          <a:bodyPr>
            <a:spAutoFit/>
          </a:bodyPr>
          <a:lstStyle/>
          <a:p>
            <a:pPr algn="just"/>
            <a:r>
              <a:rPr lang="en-US" sz="2400" dirty="0">
                <a:latin typeface="Liberation Serif" panose="02020603050405020304" pitchFamily="18" charset="0"/>
                <a:cs typeface="Liberation Serif" panose="02020603050405020304" pitchFamily="18" charset="0"/>
              </a:rPr>
              <a:t>Geographers who practice fieldwork keep their eyes open to the world around them and </a:t>
            </a:r>
            <a:r>
              <a:rPr lang="en-US" sz="2400" dirty="0" smtClean="0">
                <a:latin typeface="Liberation Serif" panose="02020603050405020304" pitchFamily="18" charset="0"/>
                <a:cs typeface="Liberation Serif" panose="02020603050405020304" pitchFamily="18" charset="0"/>
              </a:rPr>
              <a:t>through practice </a:t>
            </a:r>
            <a:r>
              <a:rPr lang="en-US" sz="2400" dirty="0">
                <a:latin typeface="Liberation Serif" panose="02020603050405020304" pitchFamily="18" charset="0"/>
                <a:cs typeface="Liberation Serif" panose="02020603050405020304" pitchFamily="18" charset="0"/>
              </a:rPr>
              <a:t>become adept at reading cultural landscapes. Take a walk around your campus or town and </a:t>
            </a:r>
            <a:r>
              <a:rPr lang="en-US" sz="2400" b="1" dirty="0">
                <a:latin typeface="Liberation Serif" panose="02020603050405020304" pitchFamily="18" charset="0"/>
                <a:cs typeface="Liberation Serif" panose="02020603050405020304" pitchFamily="18" charset="0"/>
              </a:rPr>
              <a:t>try reading the cultural landscape</a:t>
            </a:r>
            <a:r>
              <a:rPr lang="en-US" sz="2400" dirty="0">
                <a:latin typeface="Liberation Serif" panose="02020603050405020304" pitchFamily="18" charset="0"/>
                <a:cs typeface="Liberation Serif" panose="02020603050405020304" pitchFamily="18" charset="0"/>
              </a:rPr>
              <a:t>. Choose one thing in the landscape and ask yourself, “What is </a:t>
            </a:r>
            <a:r>
              <a:rPr lang="en-US" sz="2400" dirty="0" smtClean="0">
                <a:latin typeface="Liberation Serif" panose="02020603050405020304" pitchFamily="18" charset="0"/>
                <a:cs typeface="Liberation Serif" panose="02020603050405020304" pitchFamily="18" charset="0"/>
              </a:rPr>
              <a:t>that, </a:t>
            </a:r>
            <a:r>
              <a:rPr lang="en-US" sz="2400" dirty="0">
                <a:latin typeface="Liberation Serif" panose="02020603050405020304" pitchFamily="18" charset="0"/>
                <a:cs typeface="Liberation Serif" panose="02020603050405020304" pitchFamily="18" charset="0"/>
              </a:rPr>
              <a:t>and why is it there?” How might the existence of that thing </a:t>
            </a:r>
            <a:r>
              <a:rPr lang="en-US" sz="2400" dirty="0" smtClean="0">
                <a:latin typeface="Liberation Serif" panose="02020603050405020304" pitchFamily="18" charset="0"/>
                <a:cs typeface="Liberation Serif" panose="02020603050405020304" pitchFamily="18" charset="0"/>
              </a:rPr>
              <a:t>influence the </a:t>
            </a:r>
            <a:r>
              <a:rPr lang="en-US" sz="2400" dirty="0">
                <a:latin typeface="Liberation Serif" panose="02020603050405020304" pitchFamily="18" charset="0"/>
                <a:cs typeface="Liberation Serif" panose="02020603050405020304" pitchFamily="18" charset="0"/>
              </a:rPr>
              <a:t>future development of the neighborhood? Take the time to find out the answers!</a:t>
            </a: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smtClean="0"/>
              <a:t>Chapter 1: Introduction to Human Geography </a:t>
            </a:r>
          </a:p>
        </p:txBody>
      </p:sp>
      <p:sp>
        <p:nvSpPr>
          <p:cNvPr id="15363" name="TextBox 2"/>
          <p:cNvSpPr txBox="1">
            <a:spLocks noChangeArrowheads="1"/>
          </p:cNvSpPr>
          <p:nvPr/>
        </p:nvSpPr>
        <p:spPr bwMode="auto">
          <a:xfrm>
            <a:off x="3651501" y="6056305"/>
            <a:ext cx="1556836" cy="369332"/>
          </a:xfrm>
          <a:prstGeom prst="rect">
            <a:avLst/>
          </a:prstGeom>
          <a:noFill/>
          <a:ln w="9525">
            <a:noFill/>
            <a:miter lim="800000"/>
            <a:headEnd/>
            <a:tailEnd/>
          </a:ln>
        </p:spPr>
        <p:txBody>
          <a:bodyPr wrap="none">
            <a:spAutoFit/>
          </a:bodyPr>
          <a:lstStyle/>
          <a:p>
            <a:pPr algn="ctr"/>
            <a:r>
              <a:rPr lang="en-US" dirty="0">
                <a:latin typeface="Liberation Serif" panose="02020603050405020304" pitchFamily="18" charset="0"/>
                <a:cs typeface="Liberation Serif" panose="02020603050405020304" pitchFamily="18" charset="0"/>
              </a:rPr>
              <a:t>Mumbai, India</a:t>
            </a:r>
          </a:p>
        </p:txBody>
      </p:sp>
      <p:pic>
        <p:nvPicPr>
          <p:cNvPr id="5" name="Picture 4" descr="fou10e_fig_01_09a.jpg"/>
          <p:cNvPicPr>
            <a:picLocks noChangeAspect="1"/>
          </p:cNvPicPr>
          <p:nvPr/>
        </p:nvPicPr>
        <p:blipFill>
          <a:blip r:embed="rId3" cstate="print"/>
          <a:stretch>
            <a:fillRect/>
          </a:stretch>
        </p:blipFill>
        <p:spPr>
          <a:xfrm>
            <a:off x="1934832" y="1676400"/>
            <a:ext cx="5562025" cy="4419600"/>
          </a:xfrm>
          <a:prstGeom prst="rect">
            <a:avLst/>
          </a:prstGeom>
        </p:spPr>
      </p:pic>
      <p:sp>
        <p:nvSpPr>
          <p:cNvPr id="6" name="Footer Placeholder 5"/>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Key </a:t>
            </a:r>
            <a:r>
              <a:rPr lang="en-US" dirty="0"/>
              <a:t>Question: </a:t>
            </a:r>
            <a:r>
              <a:rPr lang="en-US" sz="3200" dirty="0"/>
              <a:t>Why do geographers use maps, and what do maps tell us</a:t>
            </a:r>
            <a:r>
              <a:rPr lang="en-US" sz="3200" dirty="0" smtClean="0"/>
              <a:t>?</a:t>
            </a:r>
          </a:p>
        </p:txBody>
      </p:sp>
      <p:sp>
        <p:nvSpPr>
          <p:cNvPr id="59394" name="Content Placeholder 2"/>
          <p:cNvSpPr>
            <a:spLocks noGrp="1"/>
          </p:cNvSpPr>
          <p:nvPr>
            <p:ph idx="1"/>
          </p:nvPr>
        </p:nvSpPr>
        <p:spPr/>
        <p:txBody>
          <a:bodyPr/>
          <a:lstStyle/>
          <a:p>
            <a:pPr eaLnBrk="1" hangingPunct="1">
              <a:defRPr/>
            </a:pPr>
            <a:r>
              <a:rPr lang="en-US" b="1" dirty="0">
                <a:latin typeface="Liberation Serif" panose="02020603050405020304" pitchFamily="18" charset="0"/>
              </a:rPr>
              <a:t>Cartography: </a:t>
            </a:r>
            <a:r>
              <a:rPr lang="en-US" dirty="0">
                <a:latin typeface="Liberation Serif" panose="02020603050405020304" pitchFamily="18" charset="0"/>
              </a:rPr>
              <a:t>the art and science of making maps</a:t>
            </a:r>
          </a:p>
          <a:p>
            <a:pPr eaLnBrk="1" hangingPunct="1">
              <a:defRPr/>
            </a:pPr>
            <a:r>
              <a:rPr lang="en-US" dirty="0">
                <a:latin typeface="Liberation Serif" panose="02020603050405020304" pitchFamily="18" charset="0"/>
              </a:rPr>
              <a:t>Reference maps: show locations of places and geographic features</a:t>
            </a:r>
          </a:p>
          <a:p>
            <a:pPr eaLnBrk="1" hangingPunct="1">
              <a:defRPr/>
            </a:pPr>
            <a:r>
              <a:rPr lang="en-US" dirty="0">
                <a:latin typeface="Liberation Serif" panose="02020603050405020304" pitchFamily="18" charset="0"/>
              </a:rPr>
              <a:t>Thematic maps: tell stories, typically showing the degree of some attribute or the movement of a geographic </a:t>
            </a:r>
            <a:r>
              <a:rPr lang="en-US" dirty="0" smtClean="0">
                <a:latin typeface="Liberation Serif" panose="02020603050405020304" pitchFamily="18" charset="0"/>
              </a:rPr>
              <a:t>phenomenon</a:t>
            </a: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1866900"/>
            <a:ext cx="8229600" cy="5410200"/>
          </a:xfrm>
        </p:spPr>
        <p:txBody>
          <a:bodyPr/>
          <a:lstStyle/>
          <a:p>
            <a:pPr eaLnBrk="1" hangingPunct="1">
              <a:defRPr/>
            </a:pPr>
            <a:r>
              <a:rPr lang="en-US" sz="2400" b="1" dirty="0" smtClean="0">
                <a:latin typeface="Liberation Serif" panose="02020603050405020304" pitchFamily="18" charset="0"/>
              </a:rPr>
              <a:t>Reference maps </a:t>
            </a:r>
            <a:r>
              <a:rPr lang="en-US" sz="2400" dirty="0" smtClean="0">
                <a:latin typeface="Liberation Serif" panose="02020603050405020304" pitchFamily="18" charset="0"/>
              </a:rPr>
              <a:t>focus </a:t>
            </a:r>
            <a:r>
              <a:rPr lang="en-US" sz="2400" dirty="0">
                <a:latin typeface="Liberation Serif" panose="02020603050405020304" pitchFamily="18" charset="0"/>
              </a:rPr>
              <a:t>on accuracy in showing </a:t>
            </a:r>
            <a:r>
              <a:rPr lang="en-US" sz="2400" dirty="0" smtClean="0">
                <a:latin typeface="Liberation Serif" panose="02020603050405020304" pitchFamily="18" charset="0"/>
              </a:rPr>
              <a:t>the </a:t>
            </a:r>
            <a:r>
              <a:rPr lang="en-US" sz="2400" b="1" dirty="0" smtClean="0">
                <a:latin typeface="Liberation Serif" panose="02020603050405020304" pitchFamily="18" charset="0"/>
              </a:rPr>
              <a:t>absolute </a:t>
            </a:r>
            <a:r>
              <a:rPr lang="en-US" sz="2400" b="1" dirty="0">
                <a:latin typeface="Liberation Serif" panose="02020603050405020304" pitchFamily="18" charset="0"/>
              </a:rPr>
              <a:t>locations </a:t>
            </a:r>
            <a:r>
              <a:rPr lang="en-US" sz="2400" dirty="0">
                <a:latin typeface="Liberation Serif" panose="02020603050405020304" pitchFamily="18" charset="0"/>
              </a:rPr>
              <a:t>of places, using a coordinate system </a:t>
            </a:r>
            <a:r>
              <a:rPr lang="en-US" sz="2400" dirty="0" smtClean="0">
                <a:latin typeface="Liberation Serif" panose="02020603050405020304" pitchFamily="18" charset="0"/>
              </a:rPr>
              <a:t>that allows </a:t>
            </a:r>
            <a:r>
              <a:rPr lang="en-US" sz="2400" dirty="0">
                <a:latin typeface="Liberation Serif" panose="02020603050405020304" pitchFamily="18" charset="0"/>
              </a:rPr>
              <a:t>for the precise plotting of where on Earth </a:t>
            </a:r>
            <a:r>
              <a:rPr lang="en-US" sz="2400" dirty="0" smtClean="0">
                <a:latin typeface="Liberation Serif" panose="02020603050405020304" pitchFamily="18" charset="0"/>
              </a:rPr>
              <a:t>something is.</a:t>
            </a:r>
            <a:endParaRPr lang="en-US" sz="2400" dirty="0">
              <a:latin typeface="Liberation Serif" panose="02020603050405020304" pitchFamily="18" charset="0"/>
            </a:endParaRPr>
          </a:p>
          <a:p>
            <a:pPr eaLnBrk="1" hangingPunct="1">
              <a:defRPr/>
            </a:pPr>
            <a:r>
              <a:rPr lang="en-US" sz="2400" dirty="0">
                <a:latin typeface="Liberation Serif" panose="02020603050405020304" pitchFamily="18" charset="0"/>
              </a:rPr>
              <a:t>S</a:t>
            </a:r>
            <a:r>
              <a:rPr lang="en-US" sz="2400" dirty="0" smtClean="0">
                <a:latin typeface="Liberation Serif" panose="02020603050405020304" pitchFamily="18" charset="0"/>
              </a:rPr>
              <a:t>atellite-based </a:t>
            </a:r>
            <a:r>
              <a:rPr lang="en-US" sz="2400" b="1" dirty="0">
                <a:latin typeface="Liberation Serif" panose="02020603050405020304" pitchFamily="18" charset="0"/>
              </a:rPr>
              <a:t>global </a:t>
            </a:r>
            <a:r>
              <a:rPr lang="en-US" sz="2400" b="1" dirty="0" smtClean="0">
                <a:latin typeface="Liberation Serif" panose="02020603050405020304" pitchFamily="18" charset="0"/>
              </a:rPr>
              <a:t>positioning system </a:t>
            </a:r>
            <a:r>
              <a:rPr lang="en-US" sz="2400" b="1" dirty="0">
                <a:latin typeface="Liberation Serif" panose="02020603050405020304" pitchFamily="18" charset="0"/>
              </a:rPr>
              <a:t>(GPS) </a:t>
            </a:r>
            <a:r>
              <a:rPr lang="en-US" sz="2400" dirty="0">
                <a:latin typeface="Liberation Serif" panose="02020603050405020304" pitchFamily="18" charset="0"/>
              </a:rPr>
              <a:t>allows us to locate things on the </a:t>
            </a:r>
            <a:r>
              <a:rPr lang="en-US" sz="2400" dirty="0" smtClean="0">
                <a:latin typeface="Liberation Serif" panose="02020603050405020304" pitchFamily="18" charset="0"/>
              </a:rPr>
              <a:t>surface of </a:t>
            </a:r>
            <a:r>
              <a:rPr lang="en-US" sz="2400" dirty="0">
                <a:latin typeface="Liberation Serif" panose="02020603050405020304" pitchFamily="18" charset="0"/>
              </a:rPr>
              <a:t>Earth with extraordinary </a:t>
            </a:r>
            <a:r>
              <a:rPr lang="en-US" sz="2400" dirty="0" smtClean="0">
                <a:latin typeface="Liberation Serif" panose="02020603050405020304" pitchFamily="18" charset="0"/>
              </a:rPr>
              <a:t>accuracy.</a:t>
            </a:r>
          </a:p>
          <a:p>
            <a:pPr eaLnBrk="1" hangingPunct="1">
              <a:defRPr/>
            </a:pPr>
            <a:r>
              <a:rPr lang="en-US" sz="2400" dirty="0" smtClean="0">
                <a:latin typeface="Liberation Serif" panose="02020603050405020304" pitchFamily="18" charset="0"/>
              </a:rPr>
              <a:t>Click here to view a description of NAVSTAR, </a:t>
            </a:r>
            <a:r>
              <a:rPr lang="en-US" sz="2400" dirty="0">
                <a:latin typeface="Liberation Serif" panose="02020603050405020304" pitchFamily="18" charset="0"/>
              </a:rPr>
              <a:t>the system of orbiting satellites designed for Global </a:t>
            </a:r>
            <a:r>
              <a:rPr lang="en-US" sz="2400" dirty="0" smtClean="0">
                <a:latin typeface="Liberation Serif" panose="02020603050405020304" pitchFamily="18" charset="0"/>
              </a:rPr>
              <a:t>Positioning. </a:t>
            </a:r>
            <a:endParaRPr lang="en-US" sz="24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extBox 5"/>
          <p:cNvSpPr txBox="1"/>
          <p:nvPr/>
        </p:nvSpPr>
        <p:spPr>
          <a:xfrm>
            <a:off x="558801" y="533400"/>
            <a:ext cx="8000420" cy="1477328"/>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Why </a:t>
            </a:r>
            <a:r>
              <a:rPr lang="en-US" sz="3600" b="1" dirty="0" smtClean="0">
                <a:latin typeface="Liberation Serif" panose="02020603050405020304" pitchFamily="18" charset="0"/>
                <a:cs typeface="Liberation Serif" panose="02020603050405020304" pitchFamily="18" charset="0"/>
              </a:rPr>
              <a:t>Do Geographers Use Maps, </a:t>
            </a:r>
            <a:r>
              <a:rPr lang="en-US" sz="3600" b="1" dirty="0">
                <a:latin typeface="Liberation Serif" panose="02020603050405020304" pitchFamily="18" charset="0"/>
                <a:cs typeface="Liberation Serif" panose="02020603050405020304" pitchFamily="18" charset="0"/>
              </a:rPr>
              <a:t>and </a:t>
            </a:r>
            <a:r>
              <a:rPr lang="en-US" sz="3600" b="1" dirty="0" smtClean="0">
                <a:latin typeface="Liberation Serif" panose="02020603050405020304" pitchFamily="18" charset="0"/>
                <a:cs typeface="Liberation Serif" panose="02020603050405020304" pitchFamily="18" charset="0"/>
              </a:rPr>
              <a:t>What Do Maps Tell Us?</a:t>
            </a:r>
            <a:endParaRPr lang="en-US" sz="3600" b="1" dirty="0">
              <a:latin typeface="Liberation Serif" panose="02020603050405020304" pitchFamily="18" charset="0"/>
              <a:cs typeface="Liberation Serif" panose="02020603050405020304" pitchFamily="18" charset="0"/>
            </a:endParaRPr>
          </a:p>
          <a:p>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765300"/>
            <a:ext cx="5016500" cy="4584700"/>
          </a:xfrm>
        </p:spPr>
        <p:txBody>
          <a:bodyPr/>
          <a:lstStyle/>
          <a:p>
            <a:r>
              <a:rPr lang="en-US" sz="2800" b="1" dirty="0" smtClean="0">
                <a:latin typeface="Liberation Serif" panose="02020603050405020304" pitchFamily="18" charset="0"/>
              </a:rPr>
              <a:t>Thematic maps: </a:t>
            </a:r>
            <a:r>
              <a:rPr lang="en-US" sz="2800" dirty="0">
                <a:latin typeface="Liberation Serif" panose="02020603050405020304" pitchFamily="18" charset="0"/>
                <a:cs typeface="Liberation Serif" panose="02020603050405020304" pitchFamily="18" charset="0"/>
              </a:rPr>
              <a:t>tell </a:t>
            </a:r>
            <a:r>
              <a:rPr lang="en-US" sz="2800" dirty="0" smtClean="0">
                <a:latin typeface="Liberation Serif" panose="02020603050405020304" pitchFamily="18" charset="0"/>
                <a:cs typeface="Liberation Serif" panose="02020603050405020304" pitchFamily="18" charset="0"/>
              </a:rPr>
              <a:t>stories showing </a:t>
            </a:r>
            <a:r>
              <a:rPr lang="en-US" sz="2800" dirty="0">
                <a:latin typeface="Liberation Serif" panose="02020603050405020304" pitchFamily="18" charset="0"/>
                <a:cs typeface="Liberation Serif" panose="02020603050405020304" pitchFamily="18" charset="0"/>
              </a:rPr>
              <a:t>the degree of some attribute or the movement of </a:t>
            </a:r>
            <a:r>
              <a:rPr lang="en-US" sz="2800" dirty="0" smtClean="0">
                <a:latin typeface="Liberation Serif" panose="02020603050405020304" pitchFamily="18" charset="0"/>
                <a:cs typeface="Liberation Serif" panose="02020603050405020304" pitchFamily="18" charset="0"/>
              </a:rPr>
              <a:t>a geographic </a:t>
            </a:r>
            <a:r>
              <a:rPr lang="en-US" sz="2800" dirty="0">
                <a:latin typeface="Liberation Serif" panose="02020603050405020304" pitchFamily="18" charset="0"/>
                <a:cs typeface="Liberation Serif" panose="02020603050405020304" pitchFamily="18" charset="0"/>
              </a:rPr>
              <a:t>phenomenon</a:t>
            </a:r>
            <a:r>
              <a:rPr lang="en-US" sz="2800" dirty="0" smtClean="0">
                <a:latin typeface="Liberation Serif" panose="02020603050405020304" pitchFamily="18" charset="0"/>
                <a:cs typeface="Liberation Serif" panose="02020603050405020304" pitchFamily="18" charset="0"/>
              </a:rPr>
              <a:t>.</a:t>
            </a:r>
          </a:p>
          <a:p>
            <a:r>
              <a:rPr lang="en-US" sz="2800" b="1" dirty="0" smtClean="0">
                <a:latin typeface="Liberation Serif" panose="02020603050405020304" pitchFamily="18" charset="0"/>
                <a:cs typeface="Liberation Serif" panose="02020603050405020304" pitchFamily="18" charset="0"/>
              </a:rPr>
              <a:t>Relative location: </a:t>
            </a:r>
            <a:r>
              <a:rPr lang="en-US" sz="2800" dirty="0">
                <a:latin typeface="Liberation Serif" panose="02020603050405020304" pitchFamily="18" charset="0"/>
                <a:cs typeface="Liberation Serif" panose="02020603050405020304" pitchFamily="18" charset="0"/>
              </a:rPr>
              <a:t>describes the location </a:t>
            </a:r>
            <a:r>
              <a:rPr lang="en-US" sz="2800" dirty="0">
                <a:latin typeface="Liberation Serif" panose="02020603050405020304" pitchFamily="18" charset="0"/>
              </a:rPr>
              <a:t>of a place </a:t>
            </a:r>
            <a:r>
              <a:rPr lang="en-US" sz="2800" dirty="0" smtClean="0">
                <a:latin typeface="Liberation Serif" panose="02020603050405020304" pitchFamily="18" charset="0"/>
              </a:rPr>
              <a:t>in relation </a:t>
            </a:r>
            <a:r>
              <a:rPr lang="en-US" sz="2800" dirty="0">
                <a:latin typeface="Liberation Serif" panose="02020603050405020304" pitchFamily="18" charset="0"/>
              </a:rPr>
              <a:t>to other human and physical </a:t>
            </a:r>
            <a:r>
              <a:rPr lang="en-US" sz="2800" dirty="0" smtClean="0">
                <a:latin typeface="Liberation Serif" panose="02020603050405020304" pitchFamily="18" charset="0"/>
              </a:rPr>
              <a:t>features</a:t>
            </a:r>
            <a:endParaRPr lang="en-US" b="1" dirty="0"/>
          </a:p>
        </p:txBody>
      </p:sp>
      <p:pic>
        <p:nvPicPr>
          <p:cNvPr id="4" name="Picture 3" descr="fou10e_fig_01_10.jpg"/>
          <p:cNvPicPr>
            <a:picLocks noChangeAspect="1"/>
          </p:cNvPicPr>
          <p:nvPr/>
        </p:nvPicPr>
        <p:blipFill>
          <a:blip r:embed="rId3" cstate="print"/>
          <a:stretch>
            <a:fillRect/>
          </a:stretch>
        </p:blipFill>
        <p:spPr>
          <a:xfrm>
            <a:off x="5360434" y="1862664"/>
            <a:ext cx="3665192" cy="4297680"/>
          </a:xfrm>
          <a:prstGeom prst="rect">
            <a:avLst/>
          </a:prstGeom>
        </p:spPr>
      </p:pic>
      <p:sp>
        <p:nvSpPr>
          <p:cNvPr id="5" name="Footer Placeholder 4"/>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7" name="TextBox 6"/>
          <p:cNvSpPr txBox="1"/>
          <p:nvPr/>
        </p:nvSpPr>
        <p:spPr>
          <a:xfrm>
            <a:off x="596899" y="533400"/>
            <a:ext cx="7962321" cy="1200329"/>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Why </a:t>
            </a:r>
            <a:r>
              <a:rPr lang="en-US" sz="3600" b="1" dirty="0" smtClean="0">
                <a:latin typeface="Liberation Serif" panose="02020603050405020304" pitchFamily="18" charset="0"/>
                <a:cs typeface="Liberation Serif" panose="02020603050405020304" pitchFamily="18" charset="0"/>
              </a:rPr>
              <a:t>Do Geographers Use Maps, </a:t>
            </a:r>
            <a:r>
              <a:rPr lang="en-US" sz="3600" b="1" dirty="0">
                <a:latin typeface="Liberation Serif" panose="02020603050405020304" pitchFamily="18" charset="0"/>
                <a:cs typeface="Liberation Serif" panose="02020603050405020304" pitchFamily="18" charset="0"/>
              </a:rPr>
              <a:t>and </a:t>
            </a:r>
            <a:r>
              <a:rPr lang="en-US" sz="3600" b="1" dirty="0" smtClean="0">
                <a:latin typeface="Liberation Serif" panose="02020603050405020304" pitchFamily="18" charset="0"/>
                <a:cs typeface="Liberation Serif" panose="02020603050405020304" pitchFamily="18" charset="0"/>
              </a:rPr>
              <a:t>What Do Maps Tell Us?</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171701"/>
            <a:ext cx="8229600" cy="2095500"/>
          </a:xfrm>
        </p:spPr>
        <p:txBody>
          <a:bodyPr/>
          <a:lstStyle/>
          <a:p>
            <a:pPr eaLnBrk="1" hangingPunct="1">
              <a:defRPr/>
            </a:pPr>
            <a:r>
              <a:rPr lang="en-US" sz="2800" b="1" dirty="0" smtClean="0">
                <a:latin typeface="Liberation Serif" panose="02020603050405020304" pitchFamily="18" charset="0"/>
              </a:rPr>
              <a:t>Absolute locations </a:t>
            </a:r>
            <a:r>
              <a:rPr lang="en-US" sz="2800" dirty="0" smtClean="0">
                <a:latin typeface="Liberation Serif" panose="02020603050405020304" pitchFamily="18" charset="0"/>
              </a:rPr>
              <a:t>do not change.</a:t>
            </a:r>
          </a:p>
          <a:p>
            <a:pPr eaLnBrk="1" hangingPunct="1">
              <a:defRPr/>
            </a:pPr>
            <a:r>
              <a:rPr lang="en-US" sz="2800" b="1" dirty="0" smtClean="0">
                <a:latin typeface="Liberation Serif" panose="02020603050405020304" pitchFamily="18" charset="0"/>
              </a:rPr>
              <a:t>Relative locations </a:t>
            </a:r>
            <a:r>
              <a:rPr lang="en-US" sz="2800" dirty="0" smtClean="0">
                <a:latin typeface="Liberation Serif" panose="02020603050405020304" pitchFamily="18" charset="0"/>
              </a:rPr>
              <a:t>are constantly modified and change over time.</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extBox 4"/>
          <p:cNvSpPr txBox="1"/>
          <p:nvPr/>
        </p:nvSpPr>
        <p:spPr>
          <a:xfrm>
            <a:off x="596899" y="533400"/>
            <a:ext cx="7962321" cy="1200329"/>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Why </a:t>
            </a:r>
            <a:r>
              <a:rPr lang="en-US" sz="3600" b="1" dirty="0" smtClean="0">
                <a:latin typeface="Liberation Serif" panose="02020603050405020304" pitchFamily="18" charset="0"/>
                <a:cs typeface="Liberation Serif" panose="02020603050405020304" pitchFamily="18" charset="0"/>
              </a:rPr>
              <a:t>Do Geographers Use Maps, </a:t>
            </a:r>
            <a:r>
              <a:rPr lang="en-US" sz="3600" b="1" dirty="0">
                <a:latin typeface="Liberation Serif" panose="02020603050405020304" pitchFamily="18" charset="0"/>
                <a:cs typeface="Liberation Serif" panose="02020603050405020304" pitchFamily="18" charset="0"/>
              </a:rPr>
              <a:t>and </a:t>
            </a:r>
            <a:r>
              <a:rPr lang="en-US" sz="3600" b="1" dirty="0" smtClean="0">
                <a:latin typeface="Liberation Serif" panose="02020603050405020304" pitchFamily="18" charset="0"/>
                <a:cs typeface="Liberation Serif" panose="02020603050405020304" pitchFamily="18" charset="0"/>
              </a:rPr>
              <a:t>What Do Maps Tell Us?</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444500" y="1727964"/>
            <a:ext cx="8229600" cy="4525963"/>
          </a:xfrm>
        </p:spPr>
        <p:txBody>
          <a:bodyPr/>
          <a:lstStyle/>
          <a:p>
            <a:pPr eaLnBrk="1" hangingPunct="1"/>
            <a:r>
              <a:rPr lang="en-US" sz="2800" b="1" dirty="0" smtClean="0">
                <a:latin typeface="Liberation Serif" panose="02020603050405020304" pitchFamily="18" charset="0"/>
              </a:rPr>
              <a:t>Mental maps </a:t>
            </a:r>
            <a:r>
              <a:rPr lang="en-US" sz="2800" dirty="0" smtClean="0">
                <a:latin typeface="Liberation Serif" panose="02020603050405020304" pitchFamily="18" charset="0"/>
              </a:rPr>
              <a:t>are maps in our minds of places we have been and places we have merely heard of.</a:t>
            </a:r>
          </a:p>
          <a:p>
            <a:pPr eaLnBrk="1" hangingPunct="1"/>
            <a:r>
              <a:rPr lang="en-US" sz="2800" b="1" dirty="0" smtClean="0">
                <a:latin typeface="Liberation Serif" panose="02020603050405020304" pitchFamily="18" charset="0"/>
              </a:rPr>
              <a:t>Activity spaces </a:t>
            </a:r>
            <a:r>
              <a:rPr lang="en-US" sz="2800" dirty="0" smtClean="0">
                <a:latin typeface="Liberation Serif" panose="02020603050405020304" pitchFamily="18" charset="0"/>
              </a:rPr>
              <a:t>are those places we travel to routinely in our rounds of daily activity.</a:t>
            </a:r>
          </a:p>
          <a:p>
            <a:pPr eaLnBrk="1" hangingPunct="1"/>
            <a:r>
              <a:rPr lang="en-US" sz="2800" dirty="0" smtClean="0">
                <a:latin typeface="Liberation Serif" panose="02020603050405020304" pitchFamily="18" charset="0"/>
              </a:rPr>
              <a:t>Mental maps include </a:t>
            </a:r>
            <a:r>
              <a:rPr lang="en-US" sz="2800" i="1" dirty="0" smtClean="0">
                <a:latin typeface="Liberation Serif" panose="02020603050405020304" pitchFamily="18" charset="0"/>
              </a:rPr>
              <a:t>terra incognita</a:t>
            </a:r>
            <a:r>
              <a:rPr lang="en-US" sz="2800" dirty="0" smtClean="0">
                <a:latin typeface="Liberation Serif" panose="02020603050405020304" pitchFamily="18" charset="0"/>
              </a:rPr>
              <a:t>, unknown lands that are off limits.</a:t>
            </a: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extBox 5"/>
          <p:cNvSpPr txBox="1"/>
          <p:nvPr/>
        </p:nvSpPr>
        <p:spPr>
          <a:xfrm>
            <a:off x="596899" y="533400"/>
            <a:ext cx="7962321" cy="707886"/>
          </a:xfrm>
          <a:prstGeom prst="rect">
            <a:avLst/>
          </a:prstGeom>
          <a:noFill/>
        </p:spPr>
        <p:txBody>
          <a:bodyPr wrap="square" rtlCol="0">
            <a:spAutoFit/>
          </a:bodyPr>
          <a:lstStyle/>
          <a:p>
            <a:pPr algn="ctr"/>
            <a:r>
              <a:rPr lang="en-US" sz="4000" b="1" dirty="0">
                <a:latin typeface="Liberation Serif" panose="02020603050405020304" pitchFamily="18" charset="0"/>
                <a:cs typeface="Liberation Serif" panose="02020603050405020304" pitchFamily="18" charset="0"/>
              </a:rPr>
              <a:t>Mental </a:t>
            </a:r>
            <a:r>
              <a:rPr lang="en-US" sz="4000" b="1" dirty="0" smtClean="0">
                <a:latin typeface="Liberation Serif" panose="02020603050405020304" pitchFamily="18" charset="0"/>
                <a:cs typeface="Liberation Serif" panose="02020603050405020304" pitchFamily="18" charset="0"/>
              </a:rPr>
              <a:t>Maps</a:t>
            </a:r>
            <a:endParaRPr lang="en-US" sz="40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extBox 4"/>
          <p:cNvSpPr txBox="1"/>
          <p:nvPr/>
        </p:nvSpPr>
        <p:spPr>
          <a:xfrm>
            <a:off x="596899" y="219196"/>
            <a:ext cx="7962321" cy="1200329"/>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Why </a:t>
            </a:r>
            <a:r>
              <a:rPr lang="en-US" sz="3600" b="1" dirty="0" smtClean="0">
                <a:latin typeface="Liberation Serif" panose="02020603050405020304" pitchFamily="18" charset="0"/>
                <a:cs typeface="Liberation Serif" panose="02020603050405020304" pitchFamily="18" charset="0"/>
              </a:rPr>
              <a:t>Do Geographers Use Maps, </a:t>
            </a:r>
            <a:r>
              <a:rPr lang="en-US" sz="3600" b="1" dirty="0">
                <a:latin typeface="Liberation Serif" panose="02020603050405020304" pitchFamily="18" charset="0"/>
                <a:cs typeface="Liberation Serif" panose="02020603050405020304" pitchFamily="18" charset="0"/>
              </a:rPr>
              <a:t>and </a:t>
            </a:r>
            <a:r>
              <a:rPr lang="en-US" sz="3600" b="1" dirty="0" smtClean="0">
                <a:latin typeface="Liberation Serif" panose="02020603050405020304" pitchFamily="18" charset="0"/>
                <a:cs typeface="Liberation Serif" panose="02020603050405020304" pitchFamily="18" charset="0"/>
              </a:rPr>
              <a:t>What Do Maps Tell Us?</a:t>
            </a:r>
            <a:endParaRPr lang="en-US" dirty="0">
              <a:latin typeface="Liberation Serif" panose="02020603050405020304" pitchFamily="18" charset="0"/>
              <a:cs typeface="Liberation Serif" panose="02020603050405020304" pitchFamily="18" charset="0"/>
            </a:endParaRPr>
          </a:p>
        </p:txBody>
      </p:sp>
      <p:sp>
        <p:nvSpPr>
          <p:cNvPr id="7" name="TextBox 6"/>
          <p:cNvSpPr txBox="1"/>
          <p:nvPr/>
        </p:nvSpPr>
        <p:spPr>
          <a:xfrm>
            <a:off x="279399" y="2414334"/>
            <a:ext cx="7884887" cy="1077218"/>
          </a:xfrm>
          <a:prstGeom prst="rect">
            <a:avLst/>
          </a:prstGeom>
          <a:noFill/>
        </p:spPr>
        <p:txBody>
          <a:bodyPr wrap="square" rtlCol="0">
            <a:spAutoFit/>
          </a:bodyPr>
          <a:lstStyle/>
          <a:p>
            <a:pPr marL="285750" indent="-285750">
              <a:buFont typeface="Arial"/>
              <a:buChar char="•"/>
            </a:pPr>
            <a:r>
              <a:rPr lang="en-US" sz="2800" dirty="0" smtClean="0">
                <a:latin typeface="Liberation Serif" panose="02020603050405020304" pitchFamily="18" charset="0"/>
                <a:cs typeface="Liberation Serif" panose="02020603050405020304" pitchFamily="18" charset="0"/>
              </a:rPr>
              <a:t>Generalized maps help us see trends.</a:t>
            </a:r>
          </a:p>
          <a:p>
            <a:endParaRPr lang="en-US" dirty="0">
              <a:latin typeface="Liberation Serif" panose="02020603050405020304" pitchFamily="18" charset="0"/>
              <a:cs typeface="Liberation Serif" panose="02020603050405020304" pitchFamily="18" charset="0"/>
            </a:endParaRPr>
          </a:p>
          <a:p>
            <a:endParaRPr lang="en-US" dirty="0">
              <a:latin typeface="Liberation Serif" panose="02020603050405020304" pitchFamily="18" charset="0"/>
              <a:cs typeface="Liberation Serif" panose="02020603050405020304" pitchFamily="18" charset="0"/>
            </a:endParaRPr>
          </a:p>
        </p:txBody>
      </p:sp>
      <p:sp>
        <p:nvSpPr>
          <p:cNvPr id="8" name="TextBox 7"/>
          <p:cNvSpPr txBox="1"/>
          <p:nvPr/>
        </p:nvSpPr>
        <p:spPr>
          <a:xfrm>
            <a:off x="304800" y="1551749"/>
            <a:ext cx="7173686" cy="861774"/>
          </a:xfrm>
          <a:prstGeom prst="rect">
            <a:avLst/>
          </a:prstGeom>
          <a:noFill/>
        </p:spPr>
        <p:txBody>
          <a:bodyPr wrap="square" rtlCol="0">
            <a:spAutoFit/>
          </a:bodyPr>
          <a:lstStyle/>
          <a:p>
            <a:r>
              <a:rPr lang="en-US" sz="3200" b="1" dirty="0">
                <a:latin typeface="Liberation Serif" panose="02020603050405020304" pitchFamily="18" charset="0"/>
                <a:cs typeface="Liberation Serif" panose="02020603050405020304" pitchFamily="18" charset="0"/>
              </a:rPr>
              <a:t>Generalization in Maps</a:t>
            </a:r>
          </a:p>
          <a:p>
            <a:endParaRPr lang="en-US" dirty="0">
              <a:latin typeface="Liberation Serif" panose="02020603050405020304" pitchFamily="18" charset="0"/>
              <a:cs typeface="Liberation Serif"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 y="3125670"/>
            <a:ext cx="8869680" cy="3233928"/>
          </a:xfrm>
          <a:prstGeom prst="rect">
            <a:avLst/>
          </a:prstGeom>
        </p:spPr>
      </p:pic>
    </p:spTree>
    <p:extLst>
      <p:ext uri="{BB962C8B-B14F-4D97-AF65-F5344CB8AC3E}">
        <p14:creationId xmlns:p14="http://schemas.microsoft.com/office/powerpoint/2010/main" val="1936853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08083" y="1537454"/>
            <a:ext cx="8343900" cy="3937000"/>
          </a:xfrm>
        </p:spPr>
        <p:txBody>
          <a:bodyPr/>
          <a:lstStyle/>
          <a:p>
            <a:pPr eaLnBrk="1" hangingPunct="1"/>
            <a:r>
              <a:rPr lang="en-US" sz="2800" dirty="0" smtClean="0">
                <a:latin typeface="Liberation Serif" panose="02020603050405020304" pitchFamily="18" charset="0"/>
              </a:rPr>
              <a:t>Geographers monitor Earth from a distance, using </a:t>
            </a:r>
            <a:r>
              <a:rPr lang="en-US" sz="2800" b="1" dirty="0" smtClean="0">
                <a:latin typeface="Liberation Serif" panose="02020603050405020304" pitchFamily="18" charset="0"/>
              </a:rPr>
              <a:t>remote sensing </a:t>
            </a:r>
            <a:r>
              <a:rPr lang="en-US" sz="2800" dirty="0" smtClean="0">
                <a:latin typeface="Liberation Serif" panose="02020603050405020304" pitchFamily="18" charset="0"/>
              </a:rPr>
              <a:t>technology that gathers data at a distance from Earth’s surface.</a:t>
            </a:r>
          </a:p>
          <a:p>
            <a:pPr eaLnBrk="1" hangingPunct="1"/>
            <a:r>
              <a:rPr lang="en-US" sz="2800" dirty="0" smtClean="0">
                <a:latin typeface="Liberation Serif" panose="02020603050405020304" pitchFamily="18" charset="0"/>
              </a:rPr>
              <a:t>Remotely sensed images can be incorporated in a map, and absolute locations can be studied over time by plotting change in remotely sensed imagery over time.</a:t>
            </a: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extBox 5"/>
          <p:cNvSpPr txBox="1"/>
          <p:nvPr/>
        </p:nvSpPr>
        <p:spPr>
          <a:xfrm>
            <a:off x="596899" y="533400"/>
            <a:ext cx="7962321" cy="707886"/>
          </a:xfrm>
          <a:prstGeom prst="rect">
            <a:avLst/>
          </a:prstGeom>
          <a:noFill/>
        </p:spPr>
        <p:txBody>
          <a:bodyPr wrap="square" rtlCol="0">
            <a:spAutoFit/>
          </a:bodyPr>
          <a:lstStyle/>
          <a:p>
            <a:pPr algn="ctr"/>
            <a:r>
              <a:rPr lang="en-US" sz="4000" b="1" dirty="0">
                <a:latin typeface="Liberation Serif" panose="02020603050405020304" pitchFamily="18" charset="0"/>
                <a:cs typeface="Liberation Serif" panose="02020603050405020304" pitchFamily="18" charset="0"/>
              </a:rPr>
              <a:t>Remote Sensing and GIS</a:t>
            </a:r>
            <a:endParaRPr lang="en-US" sz="40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3"/>
          <p:cNvSpPr txBox="1">
            <a:spLocks noChangeArrowheads="1"/>
          </p:cNvSpPr>
          <p:nvPr/>
        </p:nvSpPr>
        <p:spPr bwMode="auto">
          <a:xfrm>
            <a:off x="685800" y="5018084"/>
            <a:ext cx="8001000" cy="1477962"/>
          </a:xfrm>
          <a:prstGeom prst="rect">
            <a:avLst/>
          </a:prstGeom>
          <a:noFill/>
          <a:ln w="9525">
            <a:noFill/>
            <a:miter lim="800000"/>
            <a:headEnd/>
            <a:tailEnd/>
          </a:ln>
        </p:spPr>
        <p:txBody>
          <a:bodyPr>
            <a:spAutoFit/>
          </a:bodyPr>
          <a:lstStyle/>
          <a:p>
            <a:r>
              <a:rPr lang="en-US" b="1" dirty="0">
                <a:latin typeface="Liberation Serif" panose="02020603050405020304" pitchFamily="18" charset="0"/>
                <a:cs typeface="Liberation Serif" panose="02020603050405020304" pitchFamily="18" charset="0"/>
              </a:rPr>
              <a:t>Figure 1.12  Concepcion, Chile</a:t>
            </a:r>
            <a:r>
              <a:rPr lang="en-US" dirty="0">
                <a:latin typeface="Liberation Serif" panose="02020603050405020304" pitchFamily="18" charset="0"/>
                <a:cs typeface="Liberation Serif" panose="02020603050405020304" pitchFamily="18" charset="0"/>
              </a:rPr>
              <a:t>. </a:t>
            </a:r>
          </a:p>
          <a:p>
            <a:r>
              <a:rPr lang="en-US" dirty="0">
                <a:latin typeface="Liberation Serif" panose="02020603050405020304" pitchFamily="18" charset="0"/>
                <a:cs typeface="Liberation Serif" panose="02020603050405020304" pitchFamily="18" charset="0"/>
              </a:rPr>
              <a:t>Satellite image of the cities of Concepcion and </a:t>
            </a:r>
            <a:r>
              <a:rPr lang="en-US" dirty="0" err="1">
                <a:latin typeface="Liberation Serif" panose="02020603050405020304" pitchFamily="18" charset="0"/>
                <a:cs typeface="Liberation Serif" panose="02020603050405020304" pitchFamily="18" charset="0"/>
              </a:rPr>
              <a:t>Hualpen</a:t>
            </a:r>
            <a:r>
              <a:rPr lang="en-US" dirty="0">
                <a:latin typeface="Liberation Serif" panose="02020603050405020304" pitchFamily="18" charset="0"/>
                <a:cs typeface="Liberation Serif" panose="02020603050405020304" pitchFamily="18" charset="0"/>
              </a:rPr>
              <a:t>, Chile hours after an 8.8 magnitude earthquake occurred in 2010. The damage to the city is not noticeable in this satellite image except for the smoke plume from an oil refinery in the lower left corner.</a:t>
            </a:r>
          </a:p>
        </p:txBody>
      </p:sp>
      <p:pic>
        <p:nvPicPr>
          <p:cNvPr id="4" name="Picture 3" descr="fou10e_fig_01_12.jpg"/>
          <p:cNvPicPr>
            <a:picLocks noChangeAspect="1"/>
          </p:cNvPicPr>
          <p:nvPr/>
        </p:nvPicPr>
        <p:blipFill>
          <a:blip r:embed="rId3" cstate="print"/>
          <a:stretch>
            <a:fillRect/>
          </a:stretch>
        </p:blipFill>
        <p:spPr>
          <a:xfrm>
            <a:off x="1143000" y="137797"/>
            <a:ext cx="6858000" cy="4829991"/>
          </a:xfrm>
          <a:prstGeom prst="rect">
            <a:avLst/>
          </a:prstGeom>
        </p:spPr>
      </p:pic>
      <p:sp>
        <p:nvSpPr>
          <p:cNvPr id="5" name="Footer Placeholder 4"/>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u10e_fig_01_14a.jpg"/>
          <p:cNvPicPr>
            <a:picLocks noChangeAspect="1"/>
          </p:cNvPicPr>
          <p:nvPr/>
        </p:nvPicPr>
        <p:blipFill>
          <a:blip r:embed="rId3" cstate="print"/>
          <a:stretch>
            <a:fillRect/>
          </a:stretch>
        </p:blipFill>
        <p:spPr>
          <a:xfrm>
            <a:off x="5172737" y="1634212"/>
            <a:ext cx="3717263" cy="2925241"/>
          </a:xfrm>
          <a:prstGeom prst="rect">
            <a:avLst/>
          </a:prstGeom>
        </p:spPr>
      </p:pic>
      <p:sp>
        <p:nvSpPr>
          <p:cNvPr id="70657" name="Content Placeholder 2"/>
          <p:cNvSpPr>
            <a:spLocks noGrp="1"/>
          </p:cNvSpPr>
          <p:nvPr>
            <p:ph idx="1"/>
          </p:nvPr>
        </p:nvSpPr>
        <p:spPr>
          <a:xfrm>
            <a:off x="153062" y="1527813"/>
            <a:ext cx="5019675" cy="4250267"/>
          </a:xfrm>
        </p:spPr>
        <p:txBody>
          <a:bodyPr/>
          <a:lstStyle/>
          <a:p>
            <a:pPr eaLnBrk="1" hangingPunct="1"/>
            <a:r>
              <a:rPr lang="en-US" sz="2600" dirty="0" smtClean="0">
                <a:latin typeface="Liberation Serif" panose="02020603050405020304" pitchFamily="18" charset="0"/>
              </a:rPr>
              <a:t>compare spatial data by creating digitized representations of the environment, combining layers of spatial data and creating maps in which patterns and processes are superimposed.</a:t>
            </a:r>
          </a:p>
        </p:txBody>
      </p:sp>
      <p:sp>
        <p:nvSpPr>
          <p:cNvPr id="7" name="Footer Placeholder 6"/>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9" name="TextBox 8"/>
          <p:cNvSpPr txBox="1"/>
          <p:nvPr/>
        </p:nvSpPr>
        <p:spPr>
          <a:xfrm>
            <a:off x="587374" y="285750"/>
            <a:ext cx="7962321" cy="707886"/>
          </a:xfrm>
          <a:prstGeom prst="rect">
            <a:avLst/>
          </a:prstGeom>
          <a:noFill/>
        </p:spPr>
        <p:txBody>
          <a:bodyPr wrap="square" rtlCol="0">
            <a:spAutoFit/>
          </a:bodyPr>
          <a:lstStyle/>
          <a:p>
            <a:pPr algn="ctr"/>
            <a:r>
              <a:rPr lang="en-US" sz="4000" b="1" dirty="0">
                <a:latin typeface="Liberation Serif" panose="02020603050405020304" pitchFamily="18" charset="0"/>
                <a:cs typeface="Liberation Serif" panose="02020603050405020304" pitchFamily="18" charset="0"/>
              </a:rPr>
              <a:t>GIS </a:t>
            </a:r>
            <a:r>
              <a:rPr lang="en-US" sz="2800" b="1" dirty="0">
                <a:latin typeface="Liberation Serif" panose="02020603050405020304" pitchFamily="18" charset="0"/>
                <a:cs typeface="Liberation Serif" panose="02020603050405020304" pitchFamily="18" charset="0"/>
              </a:rPr>
              <a:t>(geographic information systems)</a:t>
            </a:r>
            <a:endParaRPr lang="en-US" sz="28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81" y="1468763"/>
            <a:ext cx="4749801" cy="2781300"/>
          </a:xfrm>
        </p:spPr>
        <p:txBody>
          <a:bodyPr/>
          <a:lstStyle/>
          <a:p>
            <a:pPr eaLnBrk="1" hangingPunct="1">
              <a:defRPr/>
            </a:pPr>
            <a:r>
              <a:rPr lang="en-US" sz="2800" dirty="0" smtClean="0">
                <a:latin typeface="Liberation Serif" panose="02020603050405020304" pitchFamily="18" charset="0"/>
              </a:rPr>
              <a:t>Geographers use GIS to analyze data.</a:t>
            </a:r>
          </a:p>
          <a:p>
            <a:pPr eaLnBrk="1" hangingPunct="1">
              <a:defRPr/>
            </a:pPr>
            <a:r>
              <a:rPr lang="en-US" sz="2800" dirty="0">
                <a:latin typeface="Liberation Serif" panose="02020603050405020304" pitchFamily="18" charset="0"/>
              </a:rPr>
              <a:t>Geographers use GIS in both human and </a:t>
            </a:r>
            <a:r>
              <a:rPr lang="en-US" sz="2800" dirty="0" smtClean="0">
                <a:latin typeface="Liberation Serif" panose="02020603050405020304" pitchFamily="18" charset="0"/>
              </a:rPr>
              <a:t>physical geographic research.</a:t>
            </a:r>
          </a:p>
          <a:p>
            <a:pPr marL="0" indent="0" eaLnBrk="1" hangingPunct="1">
              <a:buNone/>
              <a:defRPr/>
            </a:pPr>
            <a:endParaRPr lang="en-US" sz="28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5" name="Picture 4" descr="fou10e_fig_01_14b.jpg"/>
          <p:cNvPicPr>
            <a:picLocks noChangeAspect="1"/>
          </p:cNvPicPr>
          <p:nvPr/>
        </p:nvPicPr>
        <p:blipFill>
          <a:blip r:embed="rId3" cstate="print"/>
          <a:stretch>
            <a:fillRect/>
          </a:stretch>
        </p:blipFill>
        <p:spPr>
          <a:xfrm>
            <a:off x="5122282" y="1171657"/>
            <a:ext cx="3968323" cy="3108960"/>
          </a:xfrm>
          <a:prstGeom prst="rect">
            <a:avLst/>
          </a:prstGeom>
        </p:spPr>
      </p:pic>
      <p:sp>
        <p:nvSpPr>
          <p:cNvPr id="6" name="Title 1"/>
          <p:cNvSpPr>
            <a:spLocks noGrp="1"/>
          </p:cNvSpPr>
          <p:nvPr>
            <p:ph type="title"/>
          </p:nvPr>
        </p:nvSpPr>
        <p:spPr>
          <a:xfrm>
            <a:off x="1604790" y="311992"/>
            <a:ext cx="5905500" cy="685800"/>
          </a:xfrm>
        </p:spPr>
        <p:txBody>
          <a:bodyPr/>
          <a:lstStyle/>
          <a:p>
            <a:pPr algn="l" eaLnBrk="1" hangingPunct="1"/>
            <a:r>
              <a:rPr lang="en-US" sz="3200" b="1" dirty="0" smtClean="0"/>
              <a:t>Remote Sensing and GIS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65253" y="274638"/>
            <a:ext cx="8780443" cy="1143000"/>
          </a:xfrm>
        </p:spPr>
        <p:txBody>
          <a:bodyPr/>
          <a:lstStyle/>
          <a:p>
            <a:pPr eaLnBrk="1" hangingPunct="1"/>
            <a:r>
              <a:rPr lang="en-US" sz="3600" dirty="0" smtClean="0"/>
              <a:t>Key Question: </a:t>
            </a:r>
            <a:r>
              <a:rPr lang="en-US" sz="3200" dirty="0" smtClean="0"/>
              <a:t>What is Human Geography?</a:t>
            </a:r>
          </a:p>
        </p:txBody>
      </p:sp>
      <p:sp>
        <p:nvSpPr>
          <p:cNvPr id="19458" name="Rectangle 3"/>
          <p:cNvSpPr>
            <a:spLocks noGrp="1" noChangeArrowheads="1"/>
          </p:cNvSpPr>
          <p:nvPr>
            <p:ph idx="1"/>
          </p:nvPr>
        </p:nvSpPr>
        <p:spPr>
          <a:xfrm>
            <a:off x="457200" y="1883884"/>
            <a:ext cx="8229600" cy="4242279"/>
          </a:xfrm>
        </p:spPr>
        <p:txBody>
          <a:bodyPr/>
          <a:lstStyle/>
          <a:p>
            <a:pPr eaLnBrk="1" hangingPunct="1">
              <a:lnSpc>
                <a:spcPct val="90000"/>
              </a:lnSpc>
              <a:buFont typeface="Wingdings" pitchFamily="2" charset="2"/>
              <a:buNone/>
            </a:pPr>
            <a:r>
              <a:rPr lang="en-US" b="1" dirty="0" smtClean="0">
                <a:latin typeface="Liberation Serif" panose="02020603050405020304" pitchFamily="18" charset="0"/>
              </a:rPr>
              <a:t>Human </a:t>
            </a:r>
            <a:r>
              <a:rPr lang="en-US" b="1" dirty="0">
                <a:latin typeface="Liberation Serif" panose="02020603050405020304" pitchFamily="18" charset="0"/>
              </a:rPr>
              <a:t>geography </a:t>
            </a:r>
            <a:r>
              <a:rPr lang="en-US" dirty="0">
                <a:latin typeface="Liberation Serif" panose="02020603050405020304" pitchFamily="18" charset="0"/>
              </a:rPr>
              <a:t>focuses on:</a:t>
            </a:r>
          </a:p>
          <a:p>
            <a:pPr eaLnBrk="1" hangingPunct="1">
              <a:lnSpc>
                <a:spcPct val="90000"/>
              </a:lnSpc>
            </a:pPr>
            <a:r>
              <a:rPr lang="en-US" dirty="0">
                <a:latin typeface="Liberation Serif" panose="02020603050405020304" pitchFamily="18" charset="0"/>
              </a:rPr>
              <a:t>How people make places</a:t>
            </a:r>
          </a:p>
          <a:p>
            <a:pPr eaLnBrk="1" hangingPunct="1">
              <a:lnSpc>
                <a:spcPct val="90000"/>
              </a:lnSpc>
            </a:pPr>
            <a:r>
              <a:rPr lang="en-US" dirty="0">
                <a:latin typeface="Liberation Serif" panose="02020603050405020304" pitchFamily="18" charset="0"/>
              </a:rPr>
              <a:t>How we organize space and society</a:t>
            </a:r>
          </a:p>
          <a:p>
            <a:pPr eaLnBrk="1" hangingPunct="1">
              <a:lnSpc>
                <a:spcPct val="90000"/>
              </a:lnSpc>
            </a:pPr>
            <a:r>
              <a:rPr lang="en-US" dirty="0">
                <a:latin typeface="Liberation Serif" panose="02020603050405020304" pitchFamily="18" charset="0"/>
              </a:rPr>
              <a:t>How we interact with each other</a:t>
            </a:r>
          </a:p>
          <a:p>
            <a:pPr eaLnBrk="1" hangingPunct="1">
              <a:lnSpc>
                <a:spcPct val="90000"/>
              </a:lnSpc>
            </a:pPr>
            <a:r>
              <a:rPr lang="en-US" dirty="0">
                <a:latin typeface="Liberation Serif" panose="02020603050405020304" pitchFamily="18" charset="0"/>
              </a:rPr>
              <a:t>How we make sense of ourselves and others</a:t>
            </a:r>
          </a:p>
        </p:txBody>
      </p:sp>
      <p:sp>
        <p:nvSpPr>
          <p:cNvPr id="4" name="Footer Placeholder 3"/>
          <p:cNvSpPr>
            <a:spLocks noGrp="1"/>
          </p:cNvSpPr>
          <p:nvPr>
            <p:ph type="ftr" sz="quarter" idx="11"/>
          </p:nvPr>
        </p:nvSpPr>
        <p:spPr/>
        <p:txBody>
          <a:bodyPr/>
          <a:lstStyle/>
          <a:p>
            <a:pPr>
              <a:defRPr/>
            </a:pPr>
            <a:r>
              <a:rPr lang="en-US" sz="800" dirty="0">
                <a:latin typeface="Liberation Serif" panose="02020603050405020304" pitchFamily="18" charset="0"/>
                <a:ea typeface="Liberation Serif" panose="02020603050405020304" pitchFamily="18" charset="0"/>
              </a:rPr>
              <a:t>Copyright © 2015 John Wiley &amp; Sons, Inc. All rights reserved.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Grp="1" noChangeAspect="1" noChangeArrowheads="1"/>
          </p:cNvPicPr>
          <p:nvPr>
            <p:ph type="title"/>
          </p:nvPr>
        </p:nvPicPr>
        <p:blipFill>
          <a:blip r:embed="rId3" cstate="print"/>
          <a:srcRect/>
          <a:stretch>
            <a:fillRect/>
          </a:stretch>
        </p:blipFill>
        <p:spPr>
          <a:xfrm>
            <a:off x="2755900" y="274638"/>
            <a:ext cx="3632200" cy="1143000"/>
          </a:xfrm>
        </p:spPr>
      </p:pic>
      <p:sp>
        <p:nvSpPr>
          <p:cNvPr id="27650" name="Rectangle 2"/>
          <p:cNvSpPr>
            <a:spLocks noGrp="1" noChangeArrowheads="1"/>
          </p:cNvSpPr>
          <p:nvPr>
            <p:ph idx="1"/>
          </p:nvPr>
        </p:nvSpPr>
        <p:spPr>
          <a:xfrm>
            <a:off x="533400" y="1600200"/>
            <a:ext cx="8229600" cy="4525963"/>
          </a:xfrm>
        </p:spPr>
        <p:txBody>
          <a:bodyPr/>
          <a:lstStyle/>
          <a:p>
            <a:pPr marL="0" indent="0" algn="ctr" eaLnBrk="1" hangingPunct="1">
              <a:buFont typeface="Arial" charset="0"/>
              <a:buNone/>
            </a:pPr>
            <a:endParaRPr lang="en-US" sz="3600" dirty="0" smtClean="0"/>
          </a:p>
          <a:p>
            <a:pPr marL="0" indent="0" algn="just" eaLnBrk="1" hangingPunct="1">
              <a:spcBef>
                <a:spcPts val="0"/>
              </a:spcBef>
              <a:buFont typeface="Arial" charset="0"/>
              <a:buNone/>
            </a:pPr>
            <a:r>
              <a:rPr lang="en-US" sz="2800" dirty="0" smtClean="0">
                <a:latin typeface="Liberation Serif" panose="02020603050405020304" pitchFamily="18" charset="0"/>
              </a:rPr>
              <a:t>Read </a:t>
            </a:r>
            <a:r>
              <a:rPr lang="en-US" sz="2800" dirty="0" smtClean="0">
                <a:latin typeface="Liberation Serif" panose="02020603050405020304" pitchFamily="18" charset="0"/>
                <a:hlinkClick r:id="rId4"/>
              </a:rPr>
              <a:t>the article</a:t>
            </a:r>
            <a:r>
              <a:rPr lang="en-US" sz="2800" dirty="0" smtClean="0">
                <a:latin typeface="Liberation Serif" panose="02020603050405020304" pitchFamily="18" charset="0"/>
              </a:rPr>
              <a:t> on dengue fever in Brazil leading up to the 2014 World Cup.  After reading the article, list and explain five layers of data you could add in </a:t>
            </a:r>
            <a:r>
              <a:rPr lang="en-US" sz="2800" dirty="0" smtClean="0">
                <a:latin typeface="Liberation Serif" panose="02020603050405020304" pitchFamily="18" charset="0"/>
                <a:hlinkClick r:id="rId5"/>
              </a:rPr>
              <a:t>ArcGIS Online</a:t>
            </a:r>
            <a:r>
              <a:rPr lang="en-US" sz="2800" dirty="0" smtClean="0">
                <a:latin typeface="Liberation Serif" panose="02020603050405020304" pitchFamily="18" charset="0"/>
              </a:rPr>
              <a:t> to study the dengue outbreak in Brazil and predict where an outbreak will occur.    </a:t>
            </a:r>
            <a:endParaRPr lang="en-US" sz="36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extLst>
      <p:ext uri="{BB962C8B-B14F-4D97-AF65-F5344CB8AC3E}">
        <p14:creationId xmlns:p14="http://schemas.microsoft.com/office/powerpoint/2010/main" val="1638461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66" y="1151109"/>
            <a:ext cx="8394700" cy="4051300"/>
          </a:xfrm>
        </p:spPr>
        <p:txBody>
          <a:bodyPr/>
          <a:lstStyle/>
          <a:p>
            <a:pPr eaLnBrk="1" hangingPunct="1">
              <a:defRPr/>
            </a:pPr>
            <a:r>
              <a:rPr lang="en-US" sz="2400" dirty="0">
                <a:latin typeface="Liberation Serif" panose="02020603050405020304" pitchFamily="18" charset="0"/>
              </a:rPr>
              <a:t>The amount of data digestible in a GIS, the power of the </a:t>
            </a:r>
            <a:r>
              <a:rPr lang="en-US" sz="2400" b="1" dirty="0">
                <a:latin typeface="Liberation Serif" panose="02020603050405020304" pitchFamily="18" charset="0"/>
              </a:rPr>
              <a:t>location analysis </a:t>
            </a:r>
            <a:r>
              <a:rPr lang="en-US" sz="2400" dirty="0">
                <a:latin typeface="Liberation Serif" panose="02020603050405020304" pitchFamily="18" charset="0"/>
              </a:rPr>
              <a:t>that can be undertaken on a computer platform, and the ease of analysis that is possible using GIS software applications allow geographers to answer complicated </a:t>
            </a:r>
            <a:r>
              <a:rPr lang="en-US" sz="2400" dirty="0" smtClean="0">
                <a:latin typeface="Liberation Serif" panose="02020603050405020304" pitchFamily="18" charset="0"/>
              </a:rPr>
              <a:t>questions.</a:t>
            </a:r>
            <a:endParaRPr lang="en-US" sz="2400" dirty="0">
              <a:latin typeface="Liberation Serif" panose="02020603050405020304" pitchFamily="18" charset="0"/>
            </a:endParaRPr>
          </a:p>
          <a:p>
            <a:pPr eaLnBrk="1" hangingPunct="1">
              <a:defRPr/>
            </a:pPr>
            <a:r>
              <a:rPr lang="en-US" sz="2400" dirty="0" smtClean="0">
                <a:latin typeface="Liberation Serif" panose="02020603050405020304" pitchFamily="18" charset="0"/>
              </a:rPr>
              <a:t>Geographic </a:t>
            </a:r>
            <a:r>
              <a:rPr lang="en-US" sz="2400" dirty="0">
                <a:latin typeface="Liberation Serif" panose="02020603050405020304" pitchFamily="18" charset="0"/>
              </a:rPr>
              <a:t>information science (GISci) is an emerging research field concerned with studying </a:t>
            </a:r>
            <a:r>
              <a:rPr lang="en-US" sz="2400" b="1" dirty="0" smtClean="0">
                <a:latin typeface="Liberation Serif" panose="02020603050405020304" pitchFamily="18" charset="0"/>
              </a:rPr>
              <a:t>development </a:t>
            </a:r>
            <a:r>
              <a:rPr lang="en-US" sz="2400" b="1" dirty="0">
                <a:latin typeface="Liberation Serif" panose="02020603050405020304" pitchFamily="18" charset="0"/>
              </a:rPr>
              <a:t>and use of geospatial concepts and techniques </a:t>
            </a:r>
            <a:r>
              <a:rPr lang="en-US" sz="2400" dirty="0">
                <a:latin typeface="Liberation Serif" panose="02020603050405020304" pitchFamily="18" charset="0"/>
              </a:rPr>
              <a:t>to examine geographic patterns and processes.</a:t>
            </a:r>
          </a:p>
          <a:p>
            <a:pPr eaLnBrk="1" hangingPunct="1">
              <a:defRPr/>
            </a:pPr>
            <a:endParaRPr lang="en-US" dirty="0"/>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itle 1"/>
          <p:cNvSpPr>
            <a:spLocks noGrp="1"/>
          </p:cNvSpPr>
          <p:nvPr>
            <p:ph type="title"/>
          </p:nvPr>
        </p:nvSpPr>
        <p:spPr>
          <a:xfrm>
            <a:off x="1560723" y="146738"/>
            <a:ext cx="5905500" cy="685800"/>
          </a:xfrm>
        </p:spPr>
        <p:txBody>
          <a:bodyPr/>
          <a:lstStyle/>
          <a:p>
            <a:pPr algn="l" eaLnBrk="1" hangingPunct="1"/>
            <a:r>
              <a:rPr lang="en-US" sz="3200" b="1" dirty="0" smtClean="0"/>
              <a:t>Remote Sensing and GIS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smtClean="0"/>
              <a:t>Key </a:t>
            </a:r>
            <a:r>
              <a:rPr lang="en-US" dirty="0"/>
              <a:t>Question: </a:t>
            </a:r>
            <a:r>
              <a:rPr lang="en-US" sz="2800" dirty="0"/>
              <a:t>Why are geographers concerned with scale and connectedness</a:t>
            </a:r>
            <a:r>
              <a:rPr lang="en-US" sz="2800" dirty="0" smtClean="0"/>
              <a:t>?</a:t>
            </a:r>
          </a:p>
        </p:txBody>
      </p:sp>
      <p:sp>
        <p:nvSpPr>
          <p:cNvPr id="81922" name="Content Placeholder 2"/>
          <p:cNvSpPr>
            <a:spLocks noGrp="1"/>
          </p:cNvSpPr>
          <p:nvPr>
            <p:ph idx="1"/>
          </p:nvPr>
        </p:nvSpPr>
        <p:spPr/>
        <p:txBody>
          <a:bodyPr/>
          <a:lstStyle/>
          <a:p>
            <a:pPr marL="0" indent="0" eaLnBrk="1" hangingPunct="1">
              <a:buNone/>
            </a:pPr>
            <a:r>
              <a:rPr lang="en-US" dirty="0">
                <a:latin typeface="Liberation Serif" panose="02020603050405020304" pitchFamily="18" charset="0"/>
              </a:rPr>
              <a:t>Scale has two meanings in geography:</a:t>
            </a:r>
          </a:p>
          <a:p>
            <a:pPr marL="514350" indent="-514350" eaLnBrk="1" hangingPunct="1">
              <a:buFont typeface="+mj-lt"/>
              <a:buAutoNum type="arabicPeriod"/>
            </a:pPr>
            <a:r>
              <a:rPr lang="en-US" dirty="0">
                <a:latin typeface="Liberation Serif" panose="02020603050405020304" pitchFamily="18" charset="0"/>
              </a:rPr>
              <a:t>The distance on a map compared to the distance on the Earth</a:t>
            </a:r>
          </a:p>
          <a:p>
            <a:pPr marL="514350" indent="-514350" eaLnBrk="1" hangingPunct="1">
              <a:buFont typeface="+mj-lt"/>
              <a:buAutoNum type="arabicPeriod"/>
            </a:pPr>
            <a:r>
              <a:rPr lang="en-US" dirty="0">
                <a:latin typeface="Liberation Serif" panose="02020603050405020304" pitchFamily="18" charset="0"/>
              </a:rPr>
              <a:t>The spatial extent of something</a:t>
            </a:r>
          </a:p>
          <a:p>
            <a:pPr marL="0" indent="0" algn="ctr" eaLnBrk="1" hangingPunct="1">
              <a:buFont typeface="Arial" charset="0"/>
              <a:buNone/>
            </a:pPr>
            <a:endParaRPr lang="en-US" dirty="0" smtClean="0"/>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idx="1"/>
          </p:nvPr>
        </p:nvSpPr>
        <p:spPr>
          <a:xfrm>
            <a:off x="431800" y="2315530"/>
            <a:ext cx="8305800" cy="3911600"/>
          </a:xfrm>
        </p:spPr>
        <p:txBody>
          <a:bodyPr/>
          <a:lstStyle/>
          <a:p>
            <a:pPr eaLnBrk="1" hangingPunct="1"/>
            <a:r>
              <a:rPr lang="en-US" sz="2800" dirty="0" smtClean="0">
                <a:latin typeface="Liberation Serif" panose="02020603050405020304" pitchFamily="18" charset="0"/>
              </a:rPr>
              <a:t>Geographers’ interest in the scale involving the spatial extent of something derives from the fact that phenomena found at one scale are usually influenced by what is happening at other scales.</a:t>
            </a:r>
          </a:p>
          <a:p>
            <a:pPr eaLnBrk="1" hangingPunct="1"/>
            <a:r>
              <a:rPr lang="en-US" sz="2800" dirty="0" smtClean="0">
                <a:latin typeface="Liberation Serif" panose="02020603050405020304" pitchFamily="18" charset="0"/>
              </a:rPr>
              <a:t>The scale of our research matters because we can make different observations at different scales.</a:t>
            </a: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extBox 4"/>
          <p:cNvSpPr txBox="1"/>
          <p:nvPr/>
        </p:nvSpPr>
        <p:spPr>
          <a:xfrm>
            <a:off x="368301" y="533400"/>
            <a:ext cx="8483600" cy="1200329"/>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Why </a:t>
            </a:r>
            <a:r>
              <a:rPr lang="en-US" sz="3600" b="1" dirty="0" smtClean="0">
                <a:latin typeface="Liberation Serif" panose="02020603050405020304" pitchFamily="18" charset="0"/>
                <a:cs typeface="Liberation Serif" panose="02020603050405020304" pitchFamily="18" charset="0"/>
              </a:rPr>
              <a:t>Are Geographers Concerned with Scale and Connectedness?</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0701"/>
            <a:ext cx="8229600" cy="3848100"/>
          </a:xfrm>
        </p:spPr>
        <p:txBody>
          <a:bodyPr/>
          <a:lstStyle/>
          <a:p>
            <a:pPr eaLnBrk="1" hangingPunct="1">
              <a:defRPr/>
            </a:pPr>
            <a:r>
              <a:rPr lang="en-US" sz="2800" dirty="0">
                <a:latin typeface="Liberation Serif" panose="02020603050405020304" pitchFamily="18" charset="0"/>
              </a:rPr>
              <a:t>The scale at which we study a geographic phenomenon tells us what level of detail we can expect to see.</a:t>
            </a:r>
          </a:p>
          <a:p>
            <a:pPr eaLnBrk="1" hangingPunct="1">
              <a:defRPr/>
            </a:pPr>
            <a:r>
              <a:rPr lang="en-US" sz="2800" dirty="0" smtClean="0">
                <a:latin typeface="Liberation Serif" panose="02020603050405020304" pitchFamily="18" charset="0"/>
              </a:rPr>
              <a:t>Geographers’ concern </a:t>
            </a:r>
            <a:r>
              <a:rPr lang="en-US" sz="2800" dirty="0">
                <a:latin typeface="Liberation Serif" panose="02020603050405020304" pitchFamily="18" charset="0"/>
              </a:rPr>
              <a:t>with scale goes beyond </a:t>
            </a:r>
            <a:r>
              <a:rPr lang="en-US" sz="2800" dirty="0" smtClean="0">
                <a:latin typeface="Liberation Serif" panose="02020603050405020304" pitchFamily="18" charset="0"/>
              </a:rPr>
              <a:t>an interest </a:t>
            </a:r>
            <a:r>
              <a:rPr lang="en-US" sz="2800" dirty="0">
                <a:latin typeface="Liberation Serif" panose="02020603050405020304" pitchFamily="18" charset="0"/>
              </a:rPr>
              <a:t>in the scale of individual phenomena to </a:t>
            </a:r>
            <a:r>
              <a:rPr lang="en-US" sz="2800" dirty="0" smtClean="0">
                <a:latin typeface="Liberation Serif" panose="02020603050405020304" pitchFamily="18" charset="0"/>
              </a:rPr>
              <a:t>how </a:t>
            </a:r>
            <a:r>
              <a:rPr lang="en-US" sz="2800" dirty="0">
                <a:latin typeface="Liberation Serif" panose="02020603050405020304" pitchFamily="18" charset="0"/>
              </a:rPr>
              <a:t>processes operating at different scales </a:t>
            </a:r>
            <a:r>
              <a:rPr lang="en-US" sz="2800" dirty="0" smtClean="0">
                <a:latin typeface="Liberation Serif" panose="02020603050405020304" pitchFamily="18" charset="0"/>
              </a:rPr>
              <a:t>influence</a:t>
            </a:r>
            <a:r>
              <a:rPr lang="en-US" sz="2800" dirty="0">
                <a:latin typeface="Liberation Serif" panose="02020603050405020304" pitchFamily="18" charset="0"/>
              </a:rPr>
              <a:t> </a:t>
            </a:r>
            <a:r>
              <a:rPr lang="en-US" sz="2800" dirty="0" smtClean="0">
                <a:latin typeface="Liberation Serif" panose="02020603050405020304" pitchFamily="18" charset="0"/>
              </a:rPr>
              <a:t>one </a:t>
            </a:r>
            <a:r>
              <a:rPr lang="en-US" sz="2800" dirty="0">
                <a:latin typeface="Liberation Serif" panose="02020603050405020304" pitchFamily="18" charset="0"/>
              </a:rPr>
              <a:t>another</a:t>
            </a:r>
            <a:r>
              <a:rPr lang="en-US" sz="2800" dirty="0" smtClean="0">
                <a:latin typeface="Liberation Serif" panose="02020603050405020304" pitchFamily="18" charset="0"/>
              </a:rPr>
              <a:t>.</a:t>
            </a:r>
          </a:p>
          <a:p>
            <a:pPr eaLnBrk="1" hangingPunct="1">
              <a:defRPr/>
            </a:pPr>
            <a:r>
              <a:rPr lang="en-US" sz="2800" dirty="0" smtClean="0">
                <a:latin typeface="Liberation Serif" panose="02020603050405020304" pitchFamily="18" charset="0"/>
              </a:rPr>
              <a:t>Geographer Victoria Lawson: </a:t>
            </a:r>
            <a:r>
              <a:rPr lang="en-US" sz="2800" i="1" dirty="0" smtClean="0">
                <a:latin typeface="Liberation Serif" panose="02020603050405020304" pitchFamily="18" charset="0"/>
              </a:rPr>
              <a:t>Jumping Scale: </a:t>
            </a:r>
            <a:r>
              <a:rPr lang="en-US" sz="2800" dirty="0" smtClean="0">
                <a:latin typeface="Liberation Serif" panose="02020603050405020304" pitchFamily="18" charset="0"/>
              </a:rPr>
              <a:t>Politically rescaling activities</a:t>
            </a: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extBox 4"/>
          <p:cNvSpPr txBox="1"/>
          <p:nvPr/>
        </p:nvSpPr>
        <p:spPr>
          <a:xfrm>
            <a:off x="368301" y="533400"/>
            <a:ext cx="8483600" cy="1200329"/>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Why </a:t>
            </a:r>
            <a:r>
              <a:rPr lang="en-US" sz="3600" b="1" dirty="0" smtClean="0">
                <a:latin typeface="Liberation Serif" panose="02020603050405020304" pitchFamily="18" charset="0"/>
                <a:cs typeface="Liberation Serif" panose="02020603050405020304" pitchFamily="18" charset="0"/>
              </a:rPr>
              <a:t>Are Geographers Concerned with Scale and Connectedness?</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031" y="1491882"/>
            <a:ext cx="5029200" cy="3385542"/>
          </a:xfrm>
          <a:prstGeom prst="rect">
            <a:avLst/>
          </a:prstGeom>
          <a:noFill/>
        </p:spPr>
        <p:txBody>
          <a:bodyPr wrap="square" rtlCol="0">
            <a:spAutoFit/>
          </a:bodyPr>
          <a:lstStyle/>
          <a:p>
            <a:pPr marL="457200" indent="-457200" eaLnBrk="1" hangingPunct="1">
              <a:buFont typeface="Arial"/>
              <a:buChar char="•"/>
              <a:defRPr/>
            </a:pPr>
            <a:r>
              <a:rPr lang="en-US" sz="2800" dirty="0" smtClean="0">
                <a:latin typeface="Liberation Serif" panose="02020603050405020304" pitchFamily="18" charset="0"/>
                <a:cs typeface="Liberation Serif" panose="02020603050405020304" pitchFamily="18" charset="0"/>
              </a:rPr>
              <a:t>A </a:t>
            </a:r>
            <a:r>
              <a:rPr lang="en-US" sz="2800" b="1" dirty="0" smtClean="0">
                <a:latin typeface="Liberation Serif" panose="02020603050405020304" pitchFamily="18" charset="0"/>
                <a:cs typeface="Liberation Serif" panose="02020603050405020304" pitchFamily="18" charset="0"/>
              </a:rPr>
              <a:t>formal region </a:t>
            </a:r>
            <a:r>
              <a:rPr lang="en-US" sz="2800" dirty="0" smtClean="0">
                <a:latin typeface="Liberation Serif" panose="02020603050405020304" pitchFamily="18" charset="0"/>
                <a:cs typeface="Liberation Serif" panose="02020603050405020304" pitchFamily="18" charset="0"/>
              </a:rPr>
              <a:t>has a shared cultural or physical trait.  Example: French-speaking region of Europe</a:t>
            </a:r>
          </a:p>
          <a:p>
            <a:pPr marL="457200" indent="-457200">
              <a:buFont typeface="Arial"/>
              <a:buChar char="•"/>
              <a:defRPr/>
            </a:pPr>
            <a:r>
              <a:rPr lang="en-US" sz="2800" dirty="0" smtClean="0">
                <a:latin typeface="Liberation Serif" panose="02020603050405020304" pitchFamily="18" charset="0"/>
                <a:cs typeface="Liberation Serif" panose="02020603050405020304" pitchFamily="18" charset="0"/>
              </a:rPr>
              <a:t>In geography, a region constitutes an area that shares similar characteristics.</a:t>
            </a:r>
          </a:p>
          <a:p>
            <a:pPr eaLnBrk="1" hangingPunct="1">
              <a:defRPr/>
            </a:pPr>
            <a:endParaRPr lang="en-US" dirty="0" smtClean="0">
              <a:latin typeface="Liberation Serif" panose="02020603050405020304" pitchFamily="18" charset="0"/>
              <a:cs typeface="Liberation Serif" panose="02020603050405020304" pitchFamily="18" charset="0"/>
            </a:endParaRPr>
          </a:p>
        </p:txBody>
      </p:sp>
      <p:sp>
        <p:nvSpPr>
          <p:cNvPr id="8" name="Footer Placeholder 7"/>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9" name="TextBox 8"/>
          <p:cNvSpPr txBox="1"/>
          <p:nvPr/>
        </p:nvSpPr>
        <p:spPr>
          <a:xfrm>
            <a:off x="355601" y="533400"/>
            <a:ext cx="8483600" cy="646331"/>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Regions</a:t>
            </a:r>
            <a:endParaRPr lang="en-US" dirty="0">
              <a:latin typeface="Liberation Serif" panose="02020603050405020304" pitchFamily="18" charset="0"/>
              <a:cs typeface="Liberation Serif" panose="02020603050405020304" pitchFamily="18" charset="0"/>
            </a:endParaRPr>
          </a:p>
        </p:txBody>
      </p:sp>
      <p:grpSp>
        <p:nvGrpSpPr>
          <p:cNvPr id="11" name="Group 10"/>
          <p:cNvGrpSpPr/>
          <p:nvPr/>
        </p:nvGrpSpPr>
        <p:grpSpPr>
          <a:xfrm>
            <a:off x="5399785" y="1551801"/>
            <a:ext cx="4000501" cy="4048899"/>
            <a:chOff x="5421312" y="1828800"/>
            <a:chExt cx="4000501" cy="4048899"/>
          </a:xfrm>
        </p:grpSpPr>
        <p:pic>
          <p:nvPicPr>
            <p:cNvPr id="86019" name="Picture 3">
              <a:hlinkClick r:id="rId3"/>
            </p:cNvPr>
            <p:cNvPicPr>
              <a:picLocks noChangeAspect="1" noChangeArrowheads="1"/>
            </p:cNvPicPr>
            <p:nvPr/>
          </p:nvPicPr>
          <p:blipFill>
            <a:blip r:embed="rId4" cstate="print"/>
            <a:srcRect/>
            <a:stretch>
              <a:fillRect/>
            </a:stretch>
          </p:blipFill>
          <p:spPr bwMode="auto">
            <a:xfrm>
              <a:off x="5421312" y="1828800"/>
              <a:ext cx="3722688" cy="3835372"/>
            </a:xfrm>
            <a:prstGeom prst="rect">
              <a:avLst/>
            </a:prstGeom>
            <a:noFill/>
            <a:ln w="9525">
              <a:noFill/>
              <a:miter lim="800000"/>
              <a:headEnd/>
              <a:tailEnd/>
            </a:ln>
          </p:spPr>
        </p:pic>
        <p:pic>
          <p:nvPicPr>
            <p:cNvPr id="86020" name="Picture 4"/>
            <p:cNvPicPr>
              <a:picLocks noChangeAspect="1" noChangeArrowheads="1"/>
            </p:cNvPicPr>
            <p:nvPr/>
          </p:nvPicPr>
          <p:blipFill>
            <a:blip r:embed="rId5" cstate="print"/>
            <a:srcRect/>
            <a:stretch>
              <a:fillRect/>
            </a:stretch>
          </p:blipFill>
          <p:spPr bwMode="auto">
            <a:xfrm>
              <a:off x="6858000" y="1905000"/>
              <a:ext cx="2563813" cy="685800"/>
            </a:xfrm>
            <a:prstGeom prst="rect">
              <a:avLst/>
            </a:prstGeom>
            <a:noFill/>
            <a:ln w="9525">
              <a:noFill/>
              <a:miter lim="800000"/>
              <a:headEnd/>
              <a:tailEnd/>
            </a:ln>
          </p:spPr>
        </p:pic>
        <p:sp>
          <p:nvSpPr>
            <p:cNvPr id="10" name="TextBox 9"/>
            <p:cNvSpPr txBox="1"/>
            <p:nvPr/>
          </p:nvSpPr>
          <p:spPr>
            <a:xfrm>
              <a:off x="5467350" y="5600700"/>
              <a:ext cx="3152775" cy="276999"/>
            </a:xfrm>
            <a:prstGeom prst="rect">
              <a:avLst/>
            </a:prstGeom>
            <a:noFill/>
          </p:spPr>
          <p:txBody>
            <a:bodyPr wrap="square" rtlCol="0">
              <a:spAutoFit/>
            </a:bodyPr>
            <a:lstStyle/>
            <a:p>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9599"/>
            <a:ext cx="8255000" cy="3289301"/>
          </a:xfrm>
        </p:spPr>
        <p:txBody>
          <a:bodyPr/>
          <a:lstStyle/>
          <a:p>
            <a:pPr eaLnBrk="1" hangingPunct="1">
              <a:defRPr/>
            </a:pPr>
            <a:r>
              <a:rPr lang="en-US" sz="2800" dirty="0" smtClean="0">
                <a:latin typeface="Liberation Serif" panose="02020603050405020304" pitchFamily="18" charset="0"/>
              </a:rPr>
              <a:t>A </a:t>
            </a:r>
            <a:r>
              <a:rPr lang="en-US" sz="2800" b="1" dirty="0">
                <a:latin typeface="Liberation Serif" panose="02020603050405020304" pitchFamily="18" charset="0"/>
              </a:rPr>
              <a:t>functional region </a:t>
            </a:r>
            <a:r>
              <a:rPr lang="en-US" sz="2800" dirty="0">
                <a:latin typeface="Liberation Serif" panose="02020603050405020304" pitchFamily="18" charset="0"/>
              </a:rPr>
              <a:t>is defined by a particular set of activities or interactions that occur within it.  Ex: the City of Chicago </a:t>
            </a:r>
            <a:endParaRPr lang="en-US" sz="2800" dirty="0" smtClean="0">
              <a:latin typeface="Liberation Serif" panose="02020603050405020304" pitchFamily="18" charset="0"/>
            </a:endParaRPr>
          </a:p>
          <a:p>
            <a:pPr eaLnBrk="1" hangingPunct="1">
              <a:defRPr/>
            </a:pPr>
            <a:r>
              <a:rPr lang="en-US" sz="2800" b="1" dirty="0" smtClean="0">
                <a:latin typeface="Liberation Serif" panose="02020603050405020304" pitchFamily="18" charset="0"/>
              </a:rPr>
              <a:t>Perceptual </a:t>
            </a:r>
            <a:r>
              <a:rPr lang="en-US" sz="2800" b="1" dirty="0">
                <a:latin typeface="Liberation Serif" panose="02020603050405020304" pitchFamily="18" charset="0"/>
              </a:rPr>
              <a:t>regions </a:t>
            </a:r>
            <a:r>
              <a:rPr lang="en-US" sz="2800" dirty="0">
                <a:latin typeface="Liberation Serif" panose="02020603050405020304" pitchFamily="18" charset="0"/>
              </a:rPr>
              <a:t>are intellectual </a:t>
            </a:r>
            <a:r>
              <a:rPr lang="en-US" sz="2800" dirty="0" smtClean="0">
                <a:latin typeface="Liberation Serif" panose="02020603050405020304" pitchFamily="18" charset="0"/>
              </a:rPr>
              <a:t>constructs designed </a:t>
            </a:r>
            <a:r>
              <a:rPr lang="en-US" sz="2800" dirty="0">
                <a:latin typeface="Liberation Serif" panose="02020603050405020304" pitchFamily="18" charset="0"/>
              </a:rPr>
              <a:t>to help us understand the nature and </a:t>
            </a:r>
            <a:r>
              <a:rPr lang="en-US" sz="2800" dirty="0" smtClean="0">
                <a:latin typeface="Liberation Serif" panose="02020603050405020304" pitchFamily="18" charset="0"/>
              </a:rPr>
              <a:t>distribution of </a:t>
            </a:r>
            <a:r>
              <a:rPr lang="en-US" sz="2800" dirty="0">
                <a:latin typeface="Liberation Serif" panose="02020603050405020304" pitchFamily="18" charset="0"/>
              </a:rPr>
              <a:t>phenomena in human </a:t>
            </a:r>
            <a:r>
              <a:rPr lang="en-US" sz="2800" dirty="0" smtClean="0">
                <a:latin typeface="Liberation Serif" panose="02020603050405020304" pitchFamily="18" charset="0"/>
              </a:rPr>
              <a:t>geography.</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extBox 4"/>
          <p:cNvSpPr txBox="1"/>
          <p:nvPr/>
        </p:nvSpPr>
        <p:spPr>
          <a:xfrm>
            <a:off x="355601" y="533400"/>
            <a:ext cx="8483600" cy="646331"/>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Other types of Regions</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Box 3"/>
          <p:cNvSpPr txBox="1">
            <a:spLocks noChangeArrowheads="1"/>
          </p:cNvSpPr>
          <p:nvPr/>
        </p:nvSpPr>
        <p:spPr bwMode="auto">
          <a:xfrm>
            <a:off x="3562350" y="3333750"/>
            <a:ext cx="2819400" cy="646113"/>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 Paris, France</a:t>
            </a:r>
          </a:p>
        </p:txBody>
      </p:sp>
      <p:sp>
        <p:nvSpPr>
          <p:cNvPr id="5" name="TextBox 4"/>
          <p:cNvSpPr txBox="1"/>
          <p:nvPr/>
        </p:nvSpPr>
        <p:spPr>
          <a:xfrm>
            <a:off x="304800" y="1477462"/>
            <a:ext cx="8534400" cy="1815882"/>
          </a:xfrm>
          <a:prstGeom prst="rect">
            <a:avLst/>
          </a:prstGeom>
          <a:noFill/>
        </p:spPr>
        <p:txBody>
          <a:bodyPr>
            <a:spAutoFit/>
          </a:bodyPr>
          <a:lstStyle/>
          <a:p>
            <a:pPr>
              <a:defRPr/>
            </a:pPr>
            <a:r>
              <a:rPr lang="en-US" sz="2800" b="1" dirty="0">
                <a:latin typeface="Liberation Serif" panose="02020603050405020304" pitchFamily="18" charset="0"/>
                <a:cs typeface="Liberation Serif" panose="02020603050405020304" pitchFamily="18" charset="0"/>
              </a:rPr>
              <a:t>Perceptual Regions in the United </a:t>
            </a:r>
            <a:r>
              <a:rPr lang="en-US" sz="2800" b="1" dirty="0" smtClean="0">
                <a:latin typeface="Liberation Serif" panose="02020603050405020304" pitchFamily="18" charset="0"/>
                <a:cs typeface="Liberation Serif" panose="02020603050405020304" pitchFamily="18" charset="0"/>
              </a:rPr>
              <a:t>States</a:t>
            </a:r>
          </a:p>
          <a:p>
            <a:pPr marL="285750" indent="-285750">
              <a:buFont typeface="Arial" pitchFamily="34" charset="0"/>
              <a:buChar char="•"/>
              <a:defRPr/>
            </a:pPr>
            <a:r>
              <a:rPr lang="en-US" sz="2800" dirty="0" smtClean="0">
                <a:latin typeface="Liberation Serif" panose="02020603050405020304" pitchFamily="18" charset="0"/>
                <a:cs typeface="Liberation Serif" panose="02020603050405020304" pitchFamily="18" charset="0"/>
              </a:rPr>
              <a:t>Cultural </a:t>
            </a:r>
            <a:r>
              <a:rPr lang="en-US" sz="2800" dirty="0">
                <a:latin typeface="Liberation Serif" panose="02020603050405020304" pitchFamily="18" charset="0"/>
                <a:cs typeface="Liberation Serif" panose="02020603050405020304" pitchFamily="18" charset="0"/>
              </a:rPr>
              <a:t>geographer Wilbur </a:t>
            </a:r>
            <a:r>
              <a:rPr lang="en-US" sz="2800" dirty="0" err="1" smtClean="0">
                <a:latin typeface="Liberation Serif" panose="02020603050405020304" pitchFamily="18" charset="0"/>
                <a:cs typeface="Liberation Serif" panose="02020603050405020304" pitchFamily="18" charset="0"/>
              </a:rPr>
              <a:t>Zelinsky</a:t>
            </a:r>
            <a:r>
              <a:rPr lang="en-US" sz="2800" dirty="0" smtClean="0">
                <a:latin typeface="Liberation Serif" panose="02020603050405020304" pitchFamily="18" charset="0"/>
                <a:cs typeface="Liberation Serif" panose="02020603050405020304" pitchFamily="18" charset="0"/>
              </a:rPr>
              <a:t> </a:t>
            </a:r>
            <a:r>
              <a:rPr lang="en-US" sz="2800" dirty="0">
                <a:latin typeface="Liberation Serif" panose="02020603050405020304" pitchFamily="18" charset="0"/>
                <a:cs typeface="Liberation Serif" panose="02020603050405020304" pitchFamily="18" charset="0"/>
              </a:rPr>
              <a:t>identified 12 major perceptual regions on a series of maps in </a:t>
            </a:r>
            <a:r>
              <a:rPr lang="en-US" sz="2800" dirty="0" smtClean="0">
                <a:latin typeface="Liberation Serif" panose="02020603050405020304" pitchFamily="18" charset="0"/>
                <a:cs typeface="Liberation Serif" panose="02020603050405020304" pitchFamily="18" charset="0"/>
              </a:rPr>
              <a:t>“</a:t>
            </a:r>
            <a:r>
              <a:rPr lang="en-US" sz="2800" dirty="0">
                <a:latin typeface="Liberation Serif" panose="02020603050405020304" pitchFamily="18" charset="0"/>
                <a:cs typeface="Liberation Serif" panose="02020603050405020304" pitchFamily="18" charset="0"/>
              </a:rPr>
              <a:t>North America’s Vernacular Regions.</a:t>
            </a:r>
            <a:r>
              <a:rPr lang="en-US" sz="2800" dirty="0" smtClean="0">
                <a:latin typeface="Liberation Serif" panose="02020603050405020304" pitchFamily="18" charset="0"/>
                <a:cs typeface="Liberation Serif" panose="02020603050405020304" pitchFamily="18" charset="0"/>
              </a:rPr>
              <a:t>”</a:t>
            </a:r>
            <a:endParaRPr lang="en-US" sz="3200" dirty="0">
              <a:latin typeface="Liberation Serif" panose="02020603050405020304" pitchFamily="18" charset="0"/>
              <a:cs typeface="Liberation Serif" panose="02020603050405020304" pitchFamily="18" charset="0"/>
            </a:endParaRPr>
          </a:p>
        </p:txBody>
      </p:sp>
      <p:pic>
        <p:nvPicPr>
          <p:cNvPr id="6" name="Picture 5" descr="fou10e_fig_01_20.jpg"/>
          <p:cNvPicPr>
            <a:picLocks noChangeAspect="1"/>
          </p:cNvPicPr>
          <p:nvPr/>
        </p:nvPicPr>
        <p:blipFill>
          <a:blip r:embed="rId3" cstate="print"/>
          <a:stretch>
            <a:fillRect/>
          </a:stretch>
        </p:blipFill>
        <p:spPr>
          <a:xfrm>
            <a:off x="4098275" y="3274269"/>
            <a:ext cx="4563125" cy="3278931"/>
          </a:xfrm>
          <a:prstGeom prst="rect">
            <a:avLst/>
          </a:prstGeom>
        </p:spPr>
      </p:pic>
      <p:sp>
        <p:nvSpPr>
          <p:cNvPr id="7" name="Footer Placeholder 6"/>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8" name="TextBox 7"/>
          <p:cNvSpPr txBox="1"/>
          <p:nvPr/>
        </p:nvSpPr>
        <p:spPr>
          <a:xfrm>
            <a:off x="355601" y="533400"/>
            <a:ext cx="8483600" cy="646331"/>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Other </a:t>
            </a:r>
            <a:r>
              <a:rPr lang="en-US" sz="3600" b="1" dirty="0">
                <a:latin typeface="Liberation Serif" panose="02020603050405020304" pitchFamily="18" charset="0"/>
                <a:cs typeface="Liberation Serif" panose="02020603050405020304" pitchFamily="18" charset="0"/>
              </a:rPr>
              <a:t>types of Regions</a:t>
            </a:r>
            <a:endParaRPr lang="en-US" sz="36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30238" y="142875"/>
            <a:ext cx="8229600" cy="1143000"/>
          </a:xfrm>
        </p:spPr>
        <p:txBody>
          <a:bodyPr/>
          <a:lstStyle/>
          <a:p>
            <a:pPr eaLnBrk="1" hangingPunct="1"/>
            <a:r>
              <a:rPr lang="en-US" sz="4000" dirty="0" smtClean="0"/>
              <a:t>Guest Field Note </a:t>
            </a:r>
          </a:p>
        </p:txBody>
      </p:sp>
      <p:cxnSp>
        <p:nvCxnSpPr>
          <p:cNvPr id="10" name="Straight Connector 9"/>
          <p:cNvCxnSpPr/>
          <p:nvPr/>
        </p:nvCxnSpPr>
        <p:spPr>
          <a:xfrm>
            <a:off x="762000" y="9906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89091" name="Rectangle 1"/>
          <p:cNvSpPr>
            <a:spLocks noChangeArrowheads="1"/>
          </p:cNvSpPr>
          <p:nvPr/>
        </p:nvSpPr>
        <p:spPr bwMode="auto">
          <a:xfrm>
            <a:off x="4648200" y="1295400"/>
            <a:ext cx="4267200" cy="3477875"/>
          </a:xfrm>
          <a:prstGeom prst="rect">
            <a:avLst/>
          </a:prstGeom>
          <a:noFill/>
          <a:ln w="9525">
            <a:noFill/>
            <a:miter lim="800000"/>
            <a:headEnd/>
            <a:tailEnd/>
          </a:ln>
        </p:spPr>
        <p:txBody>
          <a:bodyPr wrap="square">
            <a:spAutoFit/>
          </a:bodyPr>
          <a:lstStyle/>
          <a:p>
            <a:pPr algn="just"/>
            <a:r>
              <a:rPr lang="en-US" sz="2000" dirty="0" smtClean="0">
                <a:latin typeface="Liberation Serif" panose="02020603050405020304" pitchFamily="18" charset="0"/>
                <a:cs typeface="Liberation Serif" panose="02020603050405020304" pitchFamily="18" charset="0"/>
              </a:rPr>
              <a:t>“</a:t>
            </a:r>
            <a:r>
              <a:rPr lang="en-US" sz="2000" dirty="0">
                <a:latin typeface="Liberation Serif" panose="02020603050405020304" pitchFamily="18" charset="0"/>
                <a:cs typeface="Liberation Serif" panose="02020603050405020304" pitchFamily="18" charset="0"/>
              </a:rPr>
              <a:t>Located in a predominately African American neighborhood in Montgomery, Alabama, the street intersection of </a:t>
            </a:r>
            <a:r>
              <a:rPr lang="en-US" sz="2000" b="1" dirty="0">
                <a:latin typeface="Liberation Serif" panose="02020603050405020304" pitchFamily="18" charset="0"/>
                <a:cs typeface="Liberation Serif" panose="02020603050405020304" pitchFamily="18" charset="0"/>
              </a:rPr>
              <a:t>Jeff Davis and Rosa Parks is symbolic of the debates and disputes </a:t>
            </a:r>
            <a:r>
              <a:rPr lang="en-US" sz="2000" dirty="0">
                <a:latin typeface="Liberation Serif" panose="02020603050405020304" pitchFamily="18" charset="0"/>
                <a:cs typeface="Liberation Serif" panose="02020603050405020304" pitchFamily="18" charset="0"/>
              </a:rPr>
              <a:t>in the American South over how the past is to be commemorated on the region’s landscape</a:t>
            </a:r>
            <a:r>
              <a:rPr lang="en-US" sz="2000" dirty="0" smtClean="0">
                <a:latin typeface="Liberation Serif" panose="02020603050405020304" pitchFamily="18" charset="0"/>
                <a:cs typeface="Liberation Serif" panose="02020603050405020304" pitchFamily="18" charset="0"/>
              </a:rPr>
              <a:t>. </a:t>
            </a:r>
            <a:r>
              <a:rPr lang="en-US" sz="2000" dirty="0">
                <a:latin typeface="Liberation Serif" panose="02020603050405020304" pitchFamily="18" charset="0"/>
                <a:cs typeface="Liberation Serif" panose="02020603050405020304" pitchFamily="18" charset="0"/>
              </a:rPr>
              <a:t>The Civil War and civil rights movement are the two most important events in the history of the region.”</a:t>
            </a:r>
          </a:p>
        </p:txBody>
      </p:sp>
      <p:sp>
        <p:nvSpPr>
          <p:cNvPr id="6" name="Rectangle 5"/>
          <p:cNvSpPr/>
          <p:nvPr/>
        </p:nvSpPr>
        <p:spPr>
          <a:xfrm>
            <a:off x="999362" y="4741333"/>
            <a:ext cx="3302000" cy="369332"/>
          </a:xfrm>
          <a:prstGeom prst="rect">
            <a:avLst/>
          </a:prstGeom>
        </p:spPr>
        <p:txBody>
          <a:bodyPr wrap="square">
            <a:spAutoFit/>
          </a:bodyPr>
          <a:lstStyle/>
          <a:p>
            <a:pPr algn="ctr"/>
            <a:r>
              <a:rPr lang="en-US" dirty="0" smtClean="0">
                <a:latin typeface="Liberation Serif" panose="02020603050405020304" pitchFamily="18" charset="0"/>
                <a:cs typeface="Liberation Serif" panose="02020603050405020304" pitchFamily="18" charset="0"/>
              </a:rPr>
              <a:t>Montgomery, Alabama</a:t>
            </a:r>
            <a:endParaRPr lang="en-US" dirty="0">
              <a:latin typeface="Liberation Serif" panose="02020603050405020304" pitchFamily="18" charset="0"/>
              <a:cs typeface="Liberation Serif" panose="02020603050405020304" pitchFamily="18" charset="0"/>
            </a:endParaRPr>
          </a:p>
        </p:txBody>
      </p:sp>
      <p:pic>
        <p:nvPicPr>
          <p:cNvPr id="7" name="Picture 6" descr="fou10e_fig_01_21.jpg"/>
          <p:cNvPicPr>
            <a:picLocks noChangeAspect="1"/>
          </p:cNvPicPr>
          <p:nvPr/>
        </p:nvPicPr>
        <p:blipFill>
          <a:blip r:embed="rId3" cstate="print"/>
          <a:stretch>
            <a:fillRect/>
          </a:stretch>
        </p:blipFill>
        <p:spPr>
          <a:xfrm>
            <a:off x="740689" y="1405466"/>
            <a:ext cx="3819346" cy="3259667"/>
          </a:xfrm>
          <a:prstGeom prst="rect">
            <a:avLst/>
          </a:prstGeom>
        </p:spPr>
      </p:pic>
      <p:sp>
        <p:nvSpPr>
          <p:cNvPr id="8" name="Footer Placeholder 7"/>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463551" y="1435865"/>
            <a:ext cx="8267700" cy="3670300"/>
          </a:xfrm>
        </p:spPr>
        <p:txBody>
          <a:bodyPr/>
          <a:lstStyle/>
          <a:p>
            <a:pPr eaLnBrk="1" hangingPunct="1"/>
            <a:r>
              <a:rPr lang="en-US" sz="2800" b="1" dirty="0" smtClean="0">
                <a:latin typeface="Liberation Serif" panose="02020603050405020304" pitchFamily="18" charset="0"/>
              </a:rPr>
              <a:t>Culture </a:t>
            </a:r>
            <a:r>
              <a:rPr lang="en-US" sz="2800" dirty="0" smtClean="0">
                <a:latin typeface="Liberation Serif" panose="02020603050405020304" pitchFamily="18" charset="0"/>
              </a:rPr>
              <a:t>is an all-encompassing term that identifies not only the whole tangible lifestyle of peoples but also their prevailing values and beliefs.</a:t>
            </a:r>
          </a:p>
          <a:p>
            <a:pPr eaLnBrk="1" hangingPunct="1"/>
            <a:r>
              <a:rPr lang="en-US" sz="2800" dirty="0" smtClean="0">
                <a:latin typeface="Liberation Serif" panose="02020603050405020304" pitchFamily="18" charset="0"/>
              </a:rPr>
              <a:t>It is closely identified with the discipline of anthropology.</a:t>
            </a:r>
          </a:p>
          <a:p>
            <a:pPr eaLnBrk="1" hangingPunct="1"/>
            <a:r>
              <a:rPr lang="en-US" sz="2800" dirty="0" smtClean="0">
                <a:latin typeface="Liberation Serif" panose="02020603050405020304" pitchFamily="18" charset="0"/>
              </a:rPr>
              <a:t>Cultural geographers identify a single attribute of a culture as a </a:t>
            </a:r>
            <a:r>
              <a:rPr lang="en-US" sz="2800" b="1" dirty="0" smtClean="0">
                <a:latin typeface="Liberation Serif" panose="02020603050405020304" pitchFamily="18" charset="0"/>
              </a:rPr>
              <a:t>culture trait</a:t>
            </a:r>
            <a:r>
              <a:rPr lang="en-US" sz="2800" dirty="0" smtClean="0">
                <a:latin typeface="Liberation Serif"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z="800" smtClean="0">
                <a:latin typeface="Liberation Serif" panose="02020603050405020304" pitchFamily="18" charset="0"/>
                <a:ea typeface="Liberation Serif" panose="02020603050405020304" pitchFamily="18" charset="0"/>
              </a:rPr>
              <a:t>Copyright © 2015 John Wiley &amp; Sons, Inc. All rights reserved. </a:t>
            </a:r>
            <a:endParaRPr lang="en-US" sz="800">
              <a:latin typeface="Liberation Serif" panose="02020603050405020304" pitchFamily="18" charset="0"/>
              <a:ea typeface="Liberation Serif" panose="02020603050405020304" pitchFamily="18" charset="0"/>
            </a:endParaRPr>
          </a:p>
        </p:txBody>
      </p:sp>
      <p:sp>
        <p:nvSpPr>
          <p:cNvPr id="5" name="TextBox 4"/>
          <p:cNvSpPr txBox="1"/>
          <p:nvPr/>
        </p:nvSpPr>
        <p:spPr>
          <a:xfrm>
            <a:off x="355601" y="533400"/>
            <a:ext cx="8483600" cy="646331"/>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Culture</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498600"/>
            <a:ext cx="8559800" cy="3829129"/>
          </a:xfrm>
          <a:prstGeom prst="rect">
            <a:avLst/>
          </a:prstGeom>
          <a:noFill/>
        </p:spPr>
        <p:txBody>
          <a:bodyPr wrap="square">
            <a:spAutoFit/>
          </a:bodyPr>
          <a:lstStyle/>
          <a:p>
            <a:pPr marL="285750" indent="-285750">
              <a:buFont typeface="Arial" pitchFamily="34" charset="0"/>
              <a:buChar char="•"/>
              <a:defRPr/>
            </a:pPr>
            <a:r>
              <a:rPr lang="en-US" sz="2800" dirty="0">
                <a:latin typeface="Liberation Serif" panose="02020603050405020304" pitchFamily="18" charset="0"/>
                <a:cs typeface="Liberation Serif" panose="02020603050405020304" pitchFamily="18" charset="0"/>
              </a:rPr>
              <a:t>Advances in </a:t>
            </a:r>
            <a:r>
              <a:rPr lang="en-US" sz="2800" b="1" dirty="0">
                <a:latin typeface="Liberation Serif" panose="02020603050405020304" pitchFamily="18" charset="0"/>
                <a:cs typeface="Liberation Serif" panose="02020603050405020304" pitchFamily="18" charset="0"/>
              </a:rPr>
              <a:t>communication and transportation </a:t>
            </a:r>
            <a:r>
              <a:rPr lang="en-US" sz="2800" dirty="0">
                <a:latin typeface="Liberation Serif" panose="02020603050405020304" pitchFamily="18" charset="0"/>
                <a:cs typeface="Liberation Serif" panose="02020603050405020304" pitchFamily="18" charset="0"/>
              </a:rPr>
              <a:t>technologies are making places and people more interconnected.</a:t>
            </a:r>
          </a:p>
          <a:p>
            <a:pPr>
              <a:defRPr/>
            </a:pPr>
            <a:endParaRPr lang="en-US" sz="2800" dirty="0">
              <a:latin typeface="Liberation Serif" panose="02020603050405020304" pitchFamily="18" charset="0"/>
              <a:cs typeface="Liberation Serif" panose="02020603050405020304" pitchFamily="18" charset="0"/>
            </a:endParaRPr>
          </a:p>
          <a:p>
            <a:pPr marL="285750" indent="-285750">
              <a:buFont typeface="Arial" pitchFamily="34" charset="0"/>
              <a:buChar char="•"/>
              <a:defRPr/>
            </a:pPr>
            <a:r>
              <a:rPr lang="en-US" sz="2800" dirty="0">
                <a:latin typeface="Liberation Serif" panose="02020603050405020304" pitchFamily="18" charset="0"/>
                <a:cs typeface="Liberation Serif" panose="02020603050405020304" pitchFamily="18" charset="0"/>
              </a:rPr>
              <a:t>Economic </a:t>
            </a:r>
            <a:r>
              <a:rPr lang="en-US" sz="2800" b="1" dirty="0">
                <a:latin typeface="Liberation Serif" panose="02020603050405020304" pitchFamily="18" charset="0"/>
                <a:cs typeface="Liberation Serif" panose="02020603050405020304" pitchFamily="18" charset="0"/>
              </a:rPr>
              <a:t>globalization</a:t>
            </a:r>
            <a:r>
              <a:rPr lang="en-US" sz="2800" dirty="0">
                <a:latin typeface="Liberation Serif" panose="02020603050405020304" pitchFamily="18" charset="0"/>
                <a:cs typeface="Liberation Serif" panose="02020603050405020304" pitchFamily="18" charset="0"/>
              </a:rPr>
              <a:t> and the rapid diffusion of elements of popular culture, such as fashion and architecture, are making many people and places look more alike.</a:t>
            </a:r>
          </a:p>
          <a:p>
            <a:pPr>
              <a:defRPr/>
            </a:pPr>
            <a:endParaRPr lang="en-US"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2" name="TextBox 1"/>
          <p:cNvSpPr txBox="1"/>
          <p:nvPr/>
        </p:nvSpPr>
        <p:spPr>
          <a:xfrm>
            <a:off x="393700" y="520700"/>
            <a:ext cx="8382000" cy="646331"/>
          </a:xfrm>
          <a:prstGeom prst="rect">
            <a:avLst/>
          </a:prstGeom>
          <a:noFill/>
        </p:spPr>
        <p:txBody>
          <a:bodyPr wrap="square" rtlCol="0">
            <a:spAutoFit/>
          </a:bodyPr>
          <a:lstStyle/>
          <a:p>
            <a:r>
              <a:rPr lang="en-US" sz="3600" b="1" dirty="0" smtClean="0">
                <a:latin typeface="Liberation Serif" panose="02020603050405020304" pitchFamily="18" charset="0"/>
                <a:cs typeface="Liberation Serif" panose="02020603050405020304" pitchFamily="18" charset="0"/>
              </a:rPr>
              <a:t>What Is Human Geography?</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1"/>
          </p:nvPr>
        </p:nvSpPr>
        <p:spPr>
          <a:xfrm>
            <a:off x="457200" y="1816100"/>
            <a:ext cx="8356600" cy="4813300"/>
          </a:xfrm>
        </p:spPr>
        <p:txBody>
          <a:bodyPr/>
          <a:lstStyle/>
          <a:p>
            <a:pPr eaLnBrk="1" hangingPunct="1">
              <a:spcBef>
                <a:spcPts val="1000"/>
              </a:spcBef>
            </a:pPr>
            <a:r>
              <a:rPr lang="en-US" sz="2400" b="1" dirty="0" smtClean="0">
                <a:latin typeface="Liberation Serif" panose="02020603050405020304" pitchFamily="18" charset="0"/>
              </a:rPr>
              <a:t>Culture complex</a:t>
            </a:r>
            <a:r>
              <a:rPr lang="en-US" sz="2400" dirty="0" smtClean="0">
                <a:latin typeface="Liberation Serif" panose="02020603050405020304" pitchFamily="18" charset="0"/>
              </a:rPr>
              <a:t>: More than one culture may exhibit a particular culture trait, but each consists of a discrete combination of traits.</a:t>
            </a:r>
          </a:p>
          <a:p>
            <a:pPr eaLnBrk="1" hangingPunct="1">
              <a:spcBef>
                <a:spcPts val="1000"/>
              </a:spcBef>
            </a:pPr>
            <a:r>
              <a:rPr lang="en-US" sz="2400" dirty="0" smtClean="0">
                <a:latin typeface="Liberation Serif" panose="02020603050405020304" pitchFamily="18" charset="0"/>
              </a:rPr>
              <a:t>A </a:t>
            </a:r>
            <a:r>
              <a:rPr lang="en-US" sz="2400" b="1" dirty="0" smtClean="0">
                <a:latin typeface="Liberation Serif" panose="02020603050405020304" pitchFamily="18" charset="0"/>
              </a:rPr>
              <a:t>cultural hearth </a:t>
            </a:r>
            <a:r>
              <a:rPr lang="en-US" sz="2400" dirty="0" smtClean="0">
                <a:latin typeface="Liberation Serif" panose="02020603050405020304" pitchFamily="18" charset="0"/>
              </a:rPr>
              <a:t>is an area where cultural traits develop and from which cultural traits diffuse.</a:t>
            </a:r>
          </a:p>
          <a:p>
            <a:pPr eaLnBrk="1" hangingPunct="1">
              <a:spcBef>
                <a:spcPts val="1000"/>
              </a:spcBef>
            </a:pPr>
            <a:r>
              <a:rPr lang="en-US" sz="2400" dirty="0" smtClean="0">
                <a:latin typeface="Liberation Serif" panose="02020603050405020304" pitchFamily="18" charset="0"/>
              </a:rPr>
              <a:t>When a cultural trait develops in more than one hearth without being influenced by its development elsewhere, each hearth operates as a case of </a:t>
            </a:r>
            <a:r>
              <a:rPr lang="en-US" sz="2400" b="1" dirty="0" smtClean="0">
                <a:latin typeface="Liberation Serif" panose="02020603050405020304" pitchFamily="18" charset="0"/>
              </a:rPr>
              <a:t>independent invention</a:t>
            </a:r>
            <a:r>
              <a:rPr lang="en-US" sz="2400" dirty="0" smtClean="0">
                <a:latin typeface="Liberation Serif" panose="02020603050405020304" pitchFamily="18" charset="0"/>
              </a:rPr>
              <a:t>.</a:t>
            </a: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4" name="TextBox 3"/>
          <p:cNvSpPr txBox="1"/>
          <p:nvPr/>
        </p:nvSpPr>
        <p:spPr>
          <a:xfrm>
            <a:off x="355601" y="533400"/>
            <a:ext cx="8483600" cy="707886"/>
          </a:xfrm>
          <a:prstGeom prst="rect">
            <a:avLst/>
          </a:prstGeom>
          <a:noFill/>
        </p:spPr>
        <p:txBody>
          <a:bodyPr wrap="square" rtlCol="0">
            <a:spAutoFit/>
          </a:bodyPr>
          <a:lstStyle/>
          <a:p>
            <a:pPr algn="ctr"/>
            <a:r>
              <a:rPr lang="en-US" sz="4000" b="1" dirty="0" smtClean="0">
                <a:latin typeface="Liberation Serif" panose="02020603050405020304" pitchFamily="18" charset="0"/>
                <a:cs typeface="Liberation Serif" panose="02020603050405020304" pitchFamily="18" charset="0"/>
              </a:rPr>
              <a:t>Culture</a:t>
            </a:r>
            <a:endParaRPr lang="en-US" sz="40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457200" y="1816100"/>
            <a:ext cx="8229600" cy="4525963"/>
          </a:xfrm>
        </p:spPr>
        <p:txBody>
          <a:bodyPr/>
          <a:lstStyle/>
          <a:p>
            <a:pPr eaLnBrk="1" hangingPunct="1"/>
            <a:r>
              <a:rPr lang="en-US" sz="2800" b="1" dirty="0" smtClean="0">
                <a:latin typeface="Liberation Serif" panose="02020603050405020304" pitchFamily="18" charset="0"/>
              </a:rPr>
              <a:t>Expansion diffusion</a:t>
            </a:r>
            <a:r>
              <a:rPr lang="en-US" sz="2800" dirty="0" smtClean="0">
                <a:latin typeface="Liberation Serif" panose="02020603050405020304" pitchFamily="18" charset="0"/>
              </a:rPr>
              <a:t>: when an innovation or idea develops in a hearth and remains strong there while also spreading outward.</a:t>
            </a:r>
          </a:p>
          <a:p>
            <a:pPr eaLnBrk="1" hangingPunct="1"/>
            <a:r>
              <a:rPr lang="en-US" sz="2800" b="1" dirty="0" smtClean="0">
                <a:latin typeface="Liberation Serif" panose="02020603050405020304" pitchFamily="18" charset="0"/>
              </a:rPr>
              <a:t>Contagious diffusion</a:t>
            </a:r>
            <a:r>
              <a:rPr lang="en-US" sz="2800" dirty="0" smtClean="0">
                <a:latin typeface="Liberation Serif" panose="02020603050405020304" pitchFamily="18" charset="0"/>
              </a:rPr>
              <a:t>: a form of expansion diffusion in which nearly all adjacent individuals and places are affected.  Ex: Silly </a:t>
            </a:r>
            <a:r>
              <a:rPr lang="en-US" sz="2800" dirty="0" err="1" smtClean="0">
                <a:latin typeface="Liberation Serif" panose="02020603050405020304" pitchFamily="18" charset="0"/>
              </a:rPr>
              <a:t>Bandz</a:t>
            </a:r>
            <a:endParaRPr lang="en-US" sz="2800" dirty="0" smtClean="0">
              <a:latin typeface="Liberation Serif" panose="02020603050405020304" pitchFamily="18" charset="0"/>
            </a:endParaRPr>
          </a:p>
          <a:p>
            <a:pPr eaLnBrk="1" hangingPunct="1"/>
            <a:endParaRPr lang="en-US"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extBox 5"/>
          <p:cNvSpPr txBox="1"/>
          <p:nvPr/>
        </p:nvSpPr>
        <p:spPr>
          <a:xfrm>
            <a:off x="355601" y="533400"/>
            <a:ext cx="8483600" cy="646331"/>
          </a:xfrm>
          <a:prstGeom prst="rect">
            <a:avLst/>
          </a:prstGeom>
          <a:noFill/>
        </p:spPr>
        <p:txBody>
          <a:bodyPr wrap="square" rtlCol="0">
            <a:spAutoFit/>
          </a:bodyPr>
          <a:lstStyle/>
          <a:p>
            <a:pPr marL="0" indent="0" eaLnBrk="1" hangingPunct="1">
              <a:buNone/>
            </a:pPr>
            <a:r>
              <a:rPr lang="en-US" sz="3600" b="1" dirty="0">
                <a:latin typeface="Liberation Serif" panose="02020603050405020304" pitchFamily="18" charset="0"/>
                <a:cs typeface="Liberation Serif" panose="02020603050405020304" pitchFamily="18" charset="0"/>
              </a:rPr>
              <a:t>Connectedness through Diffusion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2"/>
          <p:cNvSpPr>
            <a:spLocks noGrp="1"/>
          </p:cNvSpPr>
          <p:nvPr>
            <p:ph idx="1"/>
          </p:nvPr>
        </p:nvSpPr>
        <p:spPr>
          <a:xfrm>
            <a:off x="457200" y="1828800"/>
            <a:ext cx="8229600" cy="4064000"/>
          </a:xfrm>
        </p:spPr>
        <p:txBody>
          <a:bodyPr/>
          <a:lstStyle/>
          <a:p>
            <a:pPr eaLnBrk="1" hangingPunct="1"/>
            <a:r>
              <a:rPr lang="en-US" sz="2800" b="1" dirty="0" smtClean="0">
                <a:latin typeface="Liberation Serif" panose="02020603050405020304" pitchFamily="18" charset="0"/>
              </a:rPr>
              <a:t>Hierarchical diffusion</a:t>
            </a:r>
            <a:r>
              <a:rPr lang="en-US" sz="2800" dirty="0">
                <a:latin typeface="Liberation Serif" panose="02020603050405020304" pitchFamily="18" charset="0"/>
              </a:rPr>
              <a:t> </a:t>
            </a:r>
            <a:r>
              <a:rPr lang="en-US" sz="2800" dirty="0" smtClean="0">
                <a:latin typeface="Liberation Serif" panose="02020603050405020304" pitchFamily="18" charset="0"/>
              </a:rPr>
              <a:t>is a pattern in which the main channel of diffusion is some segment of those who are susceptible to (or adopting) what is being diffused.  Ex: Crocs footwear.</a:t>
            </a:r>
          </a:p>
          <a:p>
            <a:pPr eaLnBrk="1" hangingPunct="1"/>
            <a:r>
              <a:rPr lang="en-US" sz="2800" b="1" dirty="0" smtClean="0">
                <a:latin typeface="Liberation Serif" panose="02020603050405020304" pitchFamily="18" charset="0"/>
              </a:rPr>
              <a:t>Stimulus diffusion</a:t>
            </a:r>
            <a:r>
              <a:rPr lang="en-US" sz="2800" dirty="0" smtClean="0">
                <a:latin typeface="Liberation Serif" panose="02020603050405020304" pitchFamily="18" charset="0"/>
              </a:rPr>
              <a:t>: Not all ideas can be readily and directly adopted by a receiving population; yet, these ideas can still have an impact.</a:t>
            </a:r>
          </a:p>
          <a:p>
            <a:pPr eaLnBrk="1" hangingPunct="1"/>
            <a:endParaRPr lang="en-US" dirty="0" smtClean="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4" name="TextBox 3"/>
          <p:cNvSpPr txBox="1"/>
          <p:nvPr/>
        </p:nvSpPr>
        <p:spPr>
          <a:xfrm>
            <a:off x="355601" y="533400"/>
            <a:ext cx="8483600" cy="707886"/>
          </a:xfrm>
          <a:prstGeom prst="rect">
            <a:avLst/>
          </a:prstGeom>
          <a:noFill/>
        </p:spPr>
        <p:txBody>
          <a:bodyPr wrap="square" rtlCol="0">
            <a:spAutoFit/>
          </a:bodyPr>
          <a:lstStyle/>
          <a:p>
            <a:pPr algn="ctr"/>
            <a:r>
              <a:rPr lang="en-US" sz="4000" b="1" dirty="0" smtClean="0">
                <a:latin typeface="Liberation Serif" panose="02020603050405020304" pitchFamily="18" charset="0"/>
                <a:cs typeface="Liberation Serif" panose="02020603050405020304" pitchFamily="18" charset="0"/>
              </a:rPr>
              <a:t>Diffusion</a:t>
            </a:r>
            <a:endParaRPr lang="en-US" sz="40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1_22.jpg"/>
          <p:cNvPicPr>
            <a:picLocks noChangeAspect="1"/>
          </p:cNvPicPr>
          <p:nvPr/>
        </p:nvPicPr>
        <p:blipFill>
          <a:blip r:embed="rId3" cstate="print"/>
          <a:stretch>
            <a:fillRect/>
          </a:stretch>
        </p:blipFill>
        <p:spPr>
          <a:xfrm>
            <a:off x="2103453" y="198120"/>
            <a:ext cx="4937095" cy="6245013"/>
          </a:xfrm>
          <a:prstGeom prst="rect">
            <a:avLst/>
          </a:prstGeom>
        </p:spPr>
      </p:pic>
      <p:sp>
        <p:nvSpPr>
          <p:cNvPr id="3" name="Footer Placeholder 2"/>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1" y="1345282"/>
            <a:ext cx="8229600" cy="3746499"/>
          </a:xfrm>
        </p:spPr>
        <p:txBody>
          <a:bodyPr/>
          <a:lstStyle/>
          <a:p>
            <a:pPr eaLnBrk="1" hangingPunct="1">
              <a:defRPr/>
            </a:pPr>
            <a:r>
              <a:rPr lang="en-US" sz="2800" dirty="0" smtClean="0">
                <a:latin typeface="Liberation Serif" panose="02020603050405020304" pitchFamily="18" charset="0"/>
              </a:rPr>
              <a:t>Occurs most frequently through migration</a:t>
            </a:r>
          </a:p>
          <a:p>
            <a:pPr eaLnBrk="1" hangingPunct="1">
              <a:defRPr/>
            </a:pPr>
            <a:r>
              <a:rPr lang="en-US" sz="2800" dirty="0">
                <a:latin typeface="Liberation Serif" panose="02020603050405020304" pitchFamily="18" charset="0"/>
              </a:rPr>
              <a:t>I</a:t>
            </a:r>
            <a:r>
              <a:rPr lang="en-US" sz="2800" dirty="0" smtClean="0">
                <a:latin typeface="Liberation Serif" panose="02020603050405020304" pitchFamily="18" charset="0"/>
              </a:rPr>
              <a:t>nvolves </a:t>
            </a:r>
            <a:r>
              <a:rPr lang="en-US" sz="2800" dirty="0">
                <a:latin typeface="Liberation Serif" panose="02020603050405020304" pitchFamily="18" charset="0"/>
              </a:rPr>
              <a:t>the </a:t>
            </a:r>
            <a:r>
              <a:rPr lang="en-US" sz="2800" dirty="0" smtClean="0">
                <a:latin typeface="Liberation Serif" panose="02020603050405020304" pitchFamily="18" charset="0"/>
              </a:rPr>
              <a:t>actual movement </a:t>
            </a:r>
            <a:r>
              <a:rPr lang="en-US" sz="2800" dirty="0">
                <a:latin typeface="Liberation Serif" panose="02020603050405020304" pitchFamily="18" charset="0"/>
              </a:rPr>
              <a:t>of individuals who have already adopted </a:t>
            </a:r>
            <a:r>
              <a:rPr lang="en-US" sz="2800" dirty="0" smtClean="0">
                <a:latin typeface="Liberation Serif" panose="02020603050405020304" pitchFamily="18" charset="0"/>
              </a:rPr>
              <a:t>the idea </a:t>
            </a:r>
            <a:r>
              <a:rPr lang="en-US" sz="2800" dirty="0">
                <a:latin typeface="Liberation Serif" panose="02020603050405020304" pitchFamily="18" charset="0"/>
              </a:rPr>
              <a:t>or innovation, and who carry it to a new, perhaps </a:t>
            </a:r>
            <a:r>
              <a:rPr lang="en-US" sz="2800" dirty="0" smtClean="0">
                <a:latin typeface="Liberation Serif" panose="02020603050405020304" pitchFamily="18" charset="0"/>
              </a:rPr>
              <a:t>distant, locale</a:t>
            </a:r>
            <a:r>
              <a:rPr lang="en-US" sz="2800" dirty="0">
                <a:latin typeface="Liberation Serif" panose="02020603050405020304" pitchFamily="18" charset="0"/>
              </a:rPr>
              <a:t>, where they proceed to disseminate it</a:t>
            </a:r>
            <a:endParaRPr lang="en-US" sz="28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extBox 5"/>
          <p:cNvSpPr txBox="1"/>
          <p:nvPr/>
        </p:nvSpPr>
        <p:spPr>
          <a:xfrm>
            <a:off x="355601" y="533400"/>
            <a:ext cx="8483600" cy="646331"/>
          </a:xfrm>
          <a:prstGeom prst="rect">
            <a:avLst/>
          </a:prstGeom>
          <a:noFill/>
        </p:spPr>
        <p:txBody>
          <a:bodyPr wrap="square" rtlCol="0">
            <a:spAutoFit/>
          </a:bodyPr>
          <a:lstStyle/>
          <a:p>
            <a:pPr marL="0" indent="0" algn="ctr" eaLnBrk="1" hangingPunct="1">
              <a:buNone/>
              <a:defRPr/>
            </a:pPr>
            <a:r>
              <a:rPr lang="en-US" sz="3600" b="1" dirty="0">
                <a:latin typeface="Liberation Serif" panose="02020603050405020304" pitchFamily="18" charset="0"/>
                <a:cs typeface="Liberation Serif" panose="02020603050405020304" pitchFamily="18" charset="0"/>
              </a:rPr>
              <a:t>Relocation Diffusion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p:cNvSpPr>
          <p:nvPr>
            <p:ph idx="1"/>
          </p:nvPr>
        </p:nvSpPr>
        <p:spPr>
          <a:xfrm>
            <a:off x="0" y="2057400"/>
            <a:ext cx="8839200" cy="6107113"/>
          </a:xfrm>
        </p:spPr>
        <p:txBody>
          <a:bodyPr/>
          <a:lstStyle/>
          <a:p>
            <a:pPr algn="just" eaLnBrk="1" hangingPunct="1">
              <a:buNone/>
            </a:pPr>
            <a:r>
              <a:rPr lang="en-US" sz="2400" dirty="0" smtClean="0">
                <a:latin typeface="Liberation Serif" panose="02020603050405020304" pitchFamily="18" charset="0"/>
              </a:rPr>
              <a:t>  Once you think about different types of diffusion, you will be tempted to figure out what kinds of diffusion are taking place for all sorts of goods, ideas, or diseases. Please remember that </a:t>
            </a:r>
            <a:r>
              <a:rPr lang="en-US" sz="2400" b="1" dirty="0" smtClean="0">
                <a:latin typeface="Liberation Serif" panose="02020603050405020304" pitchFamily="18" charset="0"/>
              </a:rPr>
              <a:t>any good, idea, or disease can diffuse in more than one way</a:t>
            </a:r>
            <a:r>
              <a:rPr lang="en-US" sz="2400" dirty="0" smtClean="0">
                <a:latin typeface="Liberation Serif" panose="02020603050405020304" pitchFamily="18" charset="0"/>
              </a:rPr>
              <a:t>. Choose a good, idea, or disease as an example and </a:t>
            </a:r>
            <a:r>
              <a:rPr lang="en-US" sz="2400" b="1" dirty="0" smtClean="0">
                <a:latin typeface="Liberation Serif" panose="02020603050405020304" pitchFamily="18" charset="0"/>
              </a:rPr>
              <a:t>describe how it diffused </a:t>
            </a:r>
            <a:r>
              <a:rPr lang="en-US" sz="2400" dirty="0" smtClean="0">
                <a:latin typeface="Liberation Serif" panose="02020603050405020304" pitchFamily="18" charset="0"/>
              </a:rPr>
              <a:t>from its hearth across the globe, referring to at least three different types of diffusion.</a:t>
            </a:r>
          </a:p>
        </p:txBody>
      </p:sp>
      <p:pic>
        <p:nvPicPr>
          <p:cNvPr id="97282" name="Picture 2"/>
          <p:cNvPicPr>
            <a:picLocks noChangeAspect="1" noChangeArrowheads="1"/>
          </p:cNvPicPr>
          <p:nvPr/>
        </p:nvPicPr>
        <p:blipFill>
          <a:blip r:embed="rId3" cstate="print"/>
          <a:srcRect/>
          <a:stretch>
            <a:fillRect/>
          </a:stretch>
        </p:blipFill>
        <p:spPr bwMode="auto">
          <a:xfrm>
            <a:off x="2286000" y="5334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dirty="0" smtClean="0"/>
              <a:t>Key </a:t>
            </a:r>
            <a:r>
              <a:rPr lang="en-US" dirty="0"/>
              <a:t>Question: </a:t>
            </a:r>
            <a:r>
              <a:rPr lang="en-US" sz="2800" dirty="0"/>
              <a:t>What are geographic concepts, and how are they used in answering geographic questions</a:t>
            </a:r>
            <a:r>
              <a:rPr lang="en-US" sz="2800" dirty="0" smtClean="0"/>
              <a:t>?</a:t>
            </a:r>
          </a:p>
        </p:txBody>
      </p:sp>
      <p:sp>
        <p:nvSpPr>
          <p:cNvPr id="98306" name="Content Placeholder 2"/>
          <p:cNvSpPr>
            <a:spLocks noGrp="1"/>
          </p:cNvSpPr>
          <p:nvPr>
            <p:ph idx="1"/>
          </p:nvPr>
        </p:nvSpPr>
        <p:spPr>
          <a:xfrm>
            <a:off x="457200" y="2229901"/>
            <a:ext cx="8229600" cy="4525962"/>
          </a:xfrm>
        </p:spPr>
        <p:txBody>
          <a:bodyPr/>
          <a:lstStyle/>
          <a:p>
            <a:pPr eaLnBrk="1" hangingPunct="1"/>
            <a:r>
              <a:rPr lang="en-US" sz="2800" b="1" dirty="0">
                <a:latin typeface="Liberation Serif" panose="02020603050405020304" pitchFamily="18" charset="0"/>
              </a:rPr>
              <a:t>Geographic concepts: </a:t>
            </a:r>
            <a:r>
              <a:rPr lang="en-US" sz="2800" dirty="0">
                <a:latin typeface="Liberation Serif" panose="02020603050405020304" pitchFamily="18" charset="0"/>
              </a:rPr>
              <a:t>Examples: place, relative location, mental map, perceptual region, diffusion, cultural landscape.</a:t>
            </a:r>
          </a:p>
          <a:p>
            <a:pPr eaLnBrk="1" hangingPunct="1"/>
            <a:r>
              <a:rPr lang="en-US" sz="2800" dirty="0">
                <a:latin typeface="Liberation Serif" panose="02020603050405020304" pitchFamily="18" charset="0"/>
              </a:rPr>
              <a:t>Geographers use fieldwork, remote sensing, GIS, GPS, and qualitative and quantitative techniques to explore linkages among people and places and to explain differences across people, places, scales, and times.</a:t>
            </a:r>
          </a:p>
          <a:p>
            <a:pPr marL="0" indent="0" algn="ctr" eaLnBrk="1" hangingPunct="1">
              <a:buNone/>
            </a:pPr>
            <a:endParaRPr lang="en-US" sz="40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283634" y="2145225"/>
            <a:ext cx="8576732" cy="3733803"/>
          </a:xfrm>
        </p:spPr>
        <p:txBody>
          <a:bodyPr/>
          <a:lstStyle/>
          <a:p>
            <a:pPr eaLnBrk="1" hangingPunct="1"/>
            <a:r>
              <a:rPr lang="en-US" sz="2400" dirty="0" smtClean="0">
                <a:latin typeface="Liberation Serif" panose="02020603050405020304" pitchFamily="18" charset="0"/>
              </a:rPr>
              <a:t>Environmental determinism holds that human behavior, individually and collectively, is strongly affected by, even controlled or determined by, the physical environment.</a:t>
            </a:r>
          </a:p>
          <a:p>
            <a:pPr eaLnBrk="1" hangingPunct="1"/>
            <a:r>
              <a:rPr lang="en-US" sz="2400" dirty="0" smtClean="0">
                <a:latin typeface="Liberation Serif" panose="02020603050405020304" pitchFamily="18" charset="0"/>
              </a:rPr>
              <a:t>Geographers argued that the natural environment merely serves to limit the range of choices available to a culture. </a:t>
            </a:r>
            <a:endParaRPr lang="en-US" sz="2400" b="1"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extBox 5"/>
          <p:cNvSpPr txBox="1"/>
          <p:nvPr/>
        </p:nvSpPr>
        <p:spPr>
          <a:xfrm>
            <a:off x="355601" y="533400"/>
            <a:ext cx="8483600" cy="646331"/>
          </a:xfrm>
          <a:prstGeom prst="rect">
            <a:avLst/>
          </a:prstGeom>
          <a:noFill/>
        </p:spPr>
        <p:txBody>
          <a:bodyPr wrap="square" rtlCol="0">
            <a:spAutoFit/>
          </a:bodyPr>
          <a:lstStyle/>
          <a:p>
            <a:pPr marL="0" indent="0" eaLnBrk="1" hangingPunct="1">
              <a:buNone/>
            </a:pPr>
            <a:r>
              <a:rPr lang="en-US" sz="3600" b="1" dirty="0">
                <a:latin typeface="Liberation Serif" panose="02020603050405020304" pitchFamily="18" charset="0"/>
                <a:cs typeface="Liberation Serif" panose="02020603050405020304" pitchFamily="18" charset="0"/>
              </a:rPr>
              <a:t>Rejection of Environmental Determinism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smtClean="0">
                <a:latin typeface="Liberation Serif" panose="02020603050405020304" pitchFamily="18" charset="0"/>
                <a:ea typeface="Liberation Serif" panose="02020603050405020304" pitchFamily="18" charset="0"/>
              </a:rPr>
              <a:t>Copyright © 2015 John Wiley &amp; Sons, Inc. All rights reserved. </a:t>
            </a:r>
            <a:endParaRPr lang="en-US" sz="800">
              <a:latin typeface="Liberation Serif" panose="02020603050405020304" pitchFamily="18" charset="0"/>
              <a:ea typeface="Liberation Serif" panose="02020603050405020304" pitchFamily="18" charset="0"/>
            </a:endParaRPr>
          </a:p>
        </p:txBody>
      </p:sp>
      <p:sp>
        <p:nvSpPr>
          <p:cNvPr id="6" name="Rectangle 5"/>
          <p:cNvSpPr/>
          <p:nvPr/>
        </p:nvSpPr>
        <p:spPr>
          <a:xfrm>
            <a:off x="609600" y="1660334"/>
            <a:ext cx="8077200" cy="2677656"/>
          </a:xfrm>
          <a:prstGeom prst="rect">
            <a:avLst/>
          </a:prstGeom>
        </p:spPr>
        <p:txBody>
          <a:bodyPr wrap="square">
            <a:spAutoFit/>
          </a:bodyPr>
          <a:lstStyle/>
          <a:p>
            <a:pPr marL="457200" indent="-457200" eaLnBrk="1" hangingPunct="1">
              <a:buFont typeface="Arial"/>
              <a:buChar char="•"/>
            </a:pPr>
            <a:r>
              <a:rPr lang="en-US" sz="2800" b="1" dirty="0" err="1" smtClean="0">
                <a:latin typeface="Liberation Serif" panose="02020603050405020304" pitchFamily="18" charset="0"/>
                <a:cs typeface="Liberation Serif" panose="02020603050405020304" pitchFamily="18" charset="0"/>
              </a:rPr>
              <a:t>Possibilism</a:t>
            </a:r>
            <a:r>
              <a:rPr lang="en-US" sz="2800" dirty="0" smtClean="0">
                <a:latin typeface="Liberation Serif" panose="02020603050405020304" pitchFamily="18" charset="0"/>
                <a:cs typeface="Liberation Serif" panose="02020603050405020304" pitchFamily="18" charset="0"/>
              </a:rPr>
              <a:t> is the doctrine that the </a:t>
            </a:r>
            <a:r>
              <a:rPr lang="en-US" sz="2800" dirty="0">
                <a:latin typeface="Liberation Serif" panose="02020603050405020304" pitchFamily="18" charset="0"/>
                <a:cs typeface="Liberation Serif" panose="02020603050405020304" pitchFamily="18" charset="0"/>
              </a:rPr>
              <a:t>choices that a society makes depend on what its members need and on what technology is available to </a:t>
            </a:r>
            <a:r>
              <a:rPr lang="en-US" sz="2800" dirty="0" smtClean="0">
                <a:latin typeface="Liberation Serif" panose="02020603050405020304" pitchFamily="18" charset="0"/>
                <a:cs typeface="Liberation Serif" panose="02020603050405020304" pitchFamily="18" charset="0"/>
              </a:rPr>
              <a:t>them.</a:t>
            </a:r>
          </a:p>
          <a:p>
            <a:pPr marL="457200" indent="-457200" eaLnBrk="1" hangingPunct="1">
              <a:buFont typeface="Arial"/>
              <a:buChar char="•"/>
            </a:pPr>
            <a:r>
              <a:rPr lang="en-US" sz="2800" dirty="0" smtClean="0">
                <a:latin typeface="Liberation Serif" panose="02020603050405020304" pitchFamily="18" charset="0"/>
                <a:cs typeface="Liberation Serif" panose="02020603050405020304" pitchFamily="18" charset="0"/>
              </a:rPr>
              <a:t>Cultural ecology has been supplemented by interest in political ecology.</a:t>
            </a:r>
          </a:p>
          <a:p>
            <a:pPr eaLnBrk="1" hangingPunct="1"/>
            <a:endParaRPr lang="en-US" sz="2800" b="1" dirty="0">
              <a:solidFill>
                <a:srgbClr val="0FC9FF"/>
              </a:solidFill>
              <a:latin typeface="Liberation Serif" panose="02020603050405020304" pitchFamily="18" charset="0"/>
              <a:cs typeface="Liberation Serif" panose="02020603050405020304" pitchFamily="18" charset="0"/>
            </a:endParaRPr>
          </a:p>
        </p:txBody>
      </p:sp>
      <p:sp>
        <p:nvSpPr>
          <p:cNvPr id="7" name="TextBox 6"/>
          <p:cNvSpPr txBox="1"/>
          <p:nvPr/>
        </p:nvSpPr>
        <p:spPr>
          <a:xfrm>
            <a:off x="355601" y="533400"/>
            <a:ext cx="8483600" cy="646331"/>
          </a:xfrm>
          <a:prstGeom prst="rect">
            <a:avLst/>
          </a:prstGeom>
          <a:noFill/>
        </p:spPr>
        <p:txBody>
          <a:bodyPr wrap="square" rtlCol="0">
            <a:spAutoFit/>
          </a:bodyPr>
          <a:lstStyle/>
          <a:p>
            <a:pPr eaLnBrk="1" hangingPunct="1"/>
            <a:r>
              <a:rPr lang="en-US" sz="3600" b="1" dirty="0" smtClean="0">
                <a:latin typeface="Liberation Serif" panose="02020603050405020304" pitchFamily="18" charset="0"/>
                <a:cs typeface="Liberation Serif" panose="02020603050405020304" pitchFamily="18" charset="0"/>
              </a:rPr>
              <a:t>Environmental </a:t>
            </a:r>
            <a:r>
              <a:rPr lang="en-US" sz="3600" b="1" dirty="0" err="1" smtClean="0">
                <a:latin typeface="Liberation Serif" panose="02020603050405020304" pitchFamily="18" charset="0"/>
                <a:cs typeface="Liberation Serif" panose="02020603050405020304" pitchFamily="18" charset="0"/>
              </a:rPr>
              <a:t>Possibilism</a:t>
            </a:r>
            <a:endParaRPr lang="en-US" sz="3600" b="1"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3909618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2387601"/>
            <a:ext cx="8318500" cy="3771900"/>
          </a:xfrm>
        </p:spPr>
        <p:txBody>
          <a:bodyPr/>
          <a:lstStyle/>
          <a:p>
            <a:pPr marL="0" indent="0" eaLnBrk="1" hangingPunct="1">
              <a:buNone/>
              <a:defRPr/>
            </a:pPr>
            <a:r>
              <a:rPr lang="en-US" b="1" dirty="0" err="1" smtClean="0">
                <a:latin typeface="Liberation Serif" panose="02020603050405020304" pitchFamily="18" charset="0"/>
              </a:rPr>
              <a:t>Possibilism</a:t>
            </a:r>
            <a:endParaRPr lang="en-US" b="1" dirty="0" smtClean="0">
              <a:latin typeface="Liberation Serif" panose="02020603050405020304" pitchFamily="18" charset="0"/>
            </a:endParaRPr>
          </a:p>
          <a:p>
            <a:pPr eaLnBrk="1" hangingPunct="1">
              <a:defRPr/>
            </a:pPr>
            <a:r>
              <a:rPr lang="en-US" sz="2800" b="1" dirty="0" smtClean="0">
                <a:latin typeface="Liberation Serif" panose="02020603050405020304" pitchFamily="18" charset="0"/>
              </a:rPr>
              <a:t>Cultural ecology</a:t>
            </a:r>
            <a:r>
              <a:rPr lang="en-US" sz="2800" dirty="0" smtClean="0">
                <a:latin typeface="Liberation Serif" panose="02020603050405020304" pitchFamily="18" charset="0"/>
              </a:rPr>
              <a:t>: </a:t>
            </a:r>
            <a:r>
              <a:rPr lang="en-US" sz="2800" dirty="0">
                <a:latin typeface="Liberation Serif" panose="02020603050405020304" pitchFamily="18" charset="0"/>
              </a:rPr>
              <a:t>an area of inquiry </a:t>
            </a:r>
            <a:r>
              <a:rPr lang="en-US" sz="2800" dirty="0" smtClean="0">
                <a:latin typeface="Liberation Serif" panose="02020603050405020304" pitchFamily="18" charset="0"/>
              </a:rPr>
              <a:t>concerned with </a:t>
            </a:r>
            <a:r>
              <a:rPr lang="en-US" sz="2800" dirty="0">
                <a:latin typeface="Liberation Serif" panose="02020603050405020304" pitchFamily="18" charset="0"/>
              </a:rPr>
              <a:t>culture as a system of adaptation to and alteration </a:t>
            </a:r>
            <a:r>
              <a:rPr lang="en-US" sz="2800" dirty="0" smtClean="0">
                <a:latin typeface="Liberation Serif" panose="02020603050405020304" pitchFamily="18" charset="0"/>
              </a:rPr>
              <a:t>of environment</a:t>
            </a:r>
          </a:p>
          <a:p>
            <a:pPr eaLnBrk="1" hangingPunct="1">
              <a:defRPr/>
            </a:pPr>
            <a:r>
              <a:rPr lang="en-US" sz="2800" b="1" dirty="0" smtClean="0">
                <a:latin typeface="Liberation Serif" panose="02020603050405020304" pitchFamily="18" charset="0"/>
              </a:rPr>
              <a:t>Political ecology</a:t>
            </a:r>
            <a:r>
              <a:rPr lang="en-US" sz="2800" dirty="0" smtClean="0">
                <a:latin typeface="Liberation Serif" panose="02020603050405020304" pitchFamily="18" charset="0"/>
              </a:rPr>
              <a:t>: </a:t>
            </a:r>
            <a:r>
              <a:rPr lang="en-US" sz="2800" dirty="0">
                <a:latin typeface="Liberation Serif" panose="02020603050405020304" pitchFamily="18" charset="0"/>
              </a:rPr>
              <a:t>an area of inquiry </a:t>
            </a:r>
            <a:r>
              <a:rPr lang="en-US" sz="2800" dirty="0" smtClean="0">
                <a:latin typeface="Liberation Serif" panose="02020603050405020304" pitchFamily="18" charset="0"/>
              </a:rPr>
              <a:t>concerned with </a:t>
            </a:r>
            <a:r>
              <a:rPr lang="en-US" sz="2800" dirty="0">
                <a:latin typeface="Liberation Serif" panose="02020603050405020304" pitchFamily="18" charset="0"/>
              </a:rPr>
              <a:t>the environmental consequences of dominant </a:t>
            </a:r>
            <a:r>
              <a:rPr lang="en-US" sz="2800" dirty="0" smtClean="0">
                <a:latin typeface="Liberation Serif" panose="02020603050405020304" pitchFamily="18" charset="0"/>
              </a:rPr>
              <a:t>political economic</a:t>
            </a:r>
            <a:r>
              <a:rPr lang="en-US" sz="2800" dirty="0">
                <a:latin typeface="Liberation Serif" panose="02020603050405020304" pitchFamily="18" charset="0"/>
              </a:rPr>
              <a:t> </a:t>
            </a:r>
            <a:r>
              <a:rPr lang="en-US" sz="2800" dirty="0" smtClean="0">
                <a:latin typeface="Liberation Serif" panose="02020603050405020304" pitchFamily="18" charset="0"/>
              </a:rPr>
              <a:t>arrangements </a:t>
            </a:r>
            <a:r>
              <a:rPr lang="en-US" sz="2800" dirty="0">
                <a:latin typeface="Liberation Serif" panose="02020603050405020304" pitchFamily="18" charset="0"/>
              </a:rPr>
              <a:t>and </a:t>
            </a:r>
            <a:r>
              <a:rPr lang="en-US" sz="2800" dirty="0" smtClean="0">
                <a:latin typeface="Liberation Serif" panose="02020603050405020304" pitchFamily="18" charset="0"/>
              </a:rPr>
              <a:t>understandings</a:t>
            </a:r>
          </a:p>
          <a:p>
            <a:pPr marL="0" indent="0" eaLnBrk="1" hangingPunct="1">
              <a:buFont typeface="Arial" charset="0"/>
              <a:buNone/>
              <a:defRPr/>
            </a:pPr>
            <a:r>
              <a:rPr lang="en-US" dirty="0" smtClean="0">
                <a:latin typeface="Liberation Serif" panose="02020603050405020304" pitchFamily="18" charset="0"/>
              </a:rPr>
              <a:t> </a:t>
            </a: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extBox 4"/>
          <p:cNvSpPr txBox="1"/>
          <p:nvPr/>
        </p:nvSpPr>
        <p:spPr>
          <a:xfrm>
            <a:off x="355601" y="533400"/>
            <a:ext cx="8483600" cy="1754327"/>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What Are Geographers Concepts, and How Are They Used in Answering Geographic Questions?</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1303857"/>
            <a:ext cx="8229600" cy="4525963"/>
          </a:xfrm>
        </p:spPr>
        <p:txBody>
          <a:bodyPr/>
          <a:lstStyle/>
          <a:p>
            <a:pPr eaLnBrk="1" hangingPunct="1"/>
            <a:r>
              <a:rPr lang="en-US" sz="2400" b="1" dirty="0" smtClean="0">
                <a:latin typeface="Liberation Serif" panose="02020603050405020304" pitchFamily="18" charset="0"/>
              </a:rPr>
              <a:t>Globalization: </a:t>
            </a:r>
            <a:r>
              <a:rPr lang="en-US" sz="2400" dirty="0" smtClean="0">
                <a:latin typeface="Liberation Serif" panose="02020603050405020304" pitchFamily="18" charset="0"/>
              </a:rPr>
              <a:t>a set of processes that are increasing interactions, deepening relationships, and accelerating interdependence across national borders.</a:t>
            </a:r>
          </a:p>
          <a:p>
            <a:pPr eaLnBrk="1" hangingPunct="1"/>
            <a:endParaRPr lang="en-US" dirty="0" smtClean="0"/>
          </a:p>
        </p:txBody>
      </p:sp>
      <p:sp>
        <p:nvSpPr>
          <p:cNvPr id="6" name="Footer Placeholder 5"/>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9" name="TextBox 8"/>
          <p:cNvSpPr txBox="1"/>
          <p:nvPr/>
        </p:nvSpPr>
        <p:spPr>
          <a:xfrm>
            <a:off x="393700" y="520700"/>
            <a:ext cx="8382000" cy="646331"/>
          </a:xfrm>
          <a:prstGeom prst="rect">
            <a:avLst/>
          </a:prstGeom>
          <a:noFill/>
        </p:spPr>
        <p:txBody>
          <a:bodyPr wrap="square" rtlCol="0">
            <a:spAutoFit/>
          </a:bodyPr>
          <a:lstStyle/>
          <a:p>
            <a:r>
              <a:rPr lang="en-US" sz="3600" b="1" dirty="0" smtClean="0">
                <a:latin typeface="Liberation Serif" panose="02020603050405020304" pitchFamily="18" charset="0"/>
                <a:cs typeface="Liberation Serif" panose="02020603050405020304" pitchFamily="18" charset="0"/>
              </a:rPr>
              <a:t>What Is Globalization?</a:t>
            </a:r>
            <a:endParaRPr lang="en-US" sz="3600" b="1" dirty="0">
              <a:latin typeface="Liberation Serif" panose="02020603050405020304" pitchFamily="18" charset="0"/>
              <a:cs typeface="Liberation Serif" panose="02020603050405020304" pitchFamily="18" charset="0"/>
            </a:endParaRPr>
          </a:p>
        </p:txBody>
      </p:sp>
      <p:grpSp>
        <p:nvGrpSpPr>
          <p:cNvPr id="8" name="Group 7"/>
          <p:cNvGrpSpPr/>
          <p:nvPr/>
        </p:nvGrpSpPr>
        <p:grpSpPr>
          <a:xfrm>
            <a:off x="2282826" y="2516707"/>
            <a:ext cx="5753100" cy="3761042"/>
            <a:chOff x="2282826" y="2516707"/>
            <a:chExt cx="5753100" cy="3761042"/>
          </a:xfrm>
        </p:grpSpPr>
        <p:pic>
          <p:nvPicPr>
            <p:cNvPr id="24579" name="Picture 2">
              <a:hlinkClick r:id="rId3"/>
            </p:cNvPr>
            <p:cNvPicPr>
              <a:picLocks noChangeAspect="1" noChangeArrowheads="1"/>
            </p:cNvPicPr>
            <p:nvPr/>
          </p:nvPicPr>
          <p:blipFill>
            <a:blip r:embed="rId4" cstate="print"/>
            <a:srcRect/>
            <a:stretch>
              <a:fillRect/>
            </a:stretch>
          </p:blipFill>
          <p:spPr bwMode="auto">
            <a:xfrm>
              <a:off x="2282826" y="2520133"/>
              <a:ext cx="5753100" cy="3474786"/>
            </a:xfrm>
            <a:prstGeom prst="rect">
              <a:avLst/>
            </a:prstGeom>
            <a:noFill/>
            <a:ln w="9525">
              <a:noFill/>
              <a:miter lim="800000"/>
              <a:headEnd/>
              <a:tailEnd/>
            </a:ln>
          </p:spPr>
        </p:pic>
        <p:sp>
          <p:nvSpPr>
            <p:cNvPr id="24580" name="TextBox 1"/>
            <p:cNvSpPr txBox="1">
              <a:spLocks noChangeArrowheads="1"/>
            </p:cNvSpPr>
            <p:nvPr/>
          </p:nvSpPr>
          <p:spPr bwMode="auto">
            <a:xfrm>
              <a:off x="5429250" y="2516707"/>
              <a:ext cx="2590800" cy="646113"/>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Levi’s in Lucca, Italy</a:t>
              </a:r>
            </a:p>
          </p:txBody>
        </p:sp>
        <p:sp>
          <p:nvSpPr>
            <p:cNvPr id="7" name="TextBox 6"/>
            <p:cNvSpPr txBox="1"/>
            <p:nvPr/>
          </p:nvSpPr>
          <p:spPr>
            <a:xfrm>
              <a:off x="5314950" y="6000750"/>
              <a:ext cx="2714625" cy="276999"/>
            </a:xfrm>
            <a:prstGeom prst="rect">
              <a:avLst/>
            </a:prstGeom>
            <a:noFill/>
          </p:spPr>
          <p:txBody>
            <a:bodyPr wrap="square" rtlCol="0">
              <a:spAutoFit/>
            </a:bodyPr>
            <a:lstStyle/>
            <a:p>
              <a:pPr algn="r"/>
              <a:r>
                <a:rPr lang="en-US" sz="1200" dirty="0" smtClean="0">
                  <a:latin typeface="Liberation Serif" panose="02020603050405020304" pitchFamily="18" charset="0"/>
                  <a:cs typeface="Liberation Serif" panose="02020603050405020304" pitchFamily="18" charset="0"/>
                </a:rPr>
                <a:t>© Jon Malinowski</a:t>
              </a:r>
              <a:endParaRPr lang="en-US" sz="1200" dirty="0">
                <a:latin typeface="Liberation Serif" panose="02020603050405020304" pitchFamily="18" charset="0"/>
                <a:cs typeface="Liberation Serif" panose="02020603050405020304" pitchFamily="18"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355601" y="1655744"/>
            <a:ext cx="8280400" cy="3657600"/>
          </a:xfrm>
        </p:spPr>
        <p:txBody>
          <a:bodyPr/>
          <a:lstStyle/>
          <a:p>
            <a:pPr eaLnBrk="1" hangingPunct="1"/>
            <a:r>
              <a:rPr lang="en-US" sz="2800" dirty="0" smtClean="0">
                <a:latin typeface="Liberation Serif" panose="02020603050405020304" pitchFamily="18" charset="0"/>
              </a:rPr>
              <a:t>Encompasses many </a:t>
            </a:r>
            <a:r>
              <a:rPr lang="en-US" sz="2800" dirty="0" err="1" smtClean="0">
                <a:latin typeface="Liberation Serif" panose="02020603050405020304" pitchFamily="18" charset="0"/>
              </a:rPr>
              <a:t>subdisciplines</a:t>
            </a:r>
            <a:r>
              <a:rPr lang="en-US" sz="2800" dirty="0" smtClean="0">
                <a:latin typeface="Liberation Serif" panose="02020603050405020304" pitchFamily="18" charset="0"/>
              </a:rPr>
              <a:t>, including political geography, economic geography, population geography, and urban geography. </a:t>
            </a:r>
          </a:p>
          <a:p>
            <a:pPr eaLnBrk="1" hangingPunct="1"/>
            <a:r>
              <a:rPr lang="en-US" sz="2800" dirty="0" smtClean="0">
                <a:latin typeface="Liberation Serif" panose="02020603050405020304" pitchFamily="18" charset="0"/>
              </a:rPr>
              <a:t>Human geography also encompasses cultural geography, which can be seen as a perspective on human geography as much as a component of it.</a:t>
            </a: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extBox 4"/>
          <p:cNvSpPr txBox="1"/>
          <p:nvPr/>
        </p:nvSpPr>
        <p:spPr>
          <a:xfrm>
            <a:off x="355601" y="533400"/>
            <a:ext cx="8483600" cy="646331"/>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Today’s Human Geography</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2"/>
          <p:cNvSpPr>
            <a:spLocks noGrp="1"/>
          </p:cNvSpPr>
          <p:nvPr>
            <p:ph idx="1"/>
          </p:nvPr>
        </p:nvSpPr>
        <p:spPr>
          <a:xfrm>
            <a:off x="228600" y="1905000"/>
            <a:ext cx="8686800" cy="4648200"/>
          </a:xfrm>
        </p:spPr>
        <p:txBody>
          <a:bodyPr/>
          <a:lstStyle/>
          <a:p>
            <a:pPr marL="0" indent="0" algn="just" eaLnBrk="1" hangingPunct="1">
              <a:buFont typeface="Arial" charset="0"/>
              <a:buNone/>
            </a:pPr>
            <a:r>
              <a:rPr lang="en-US" sz="2400" dirty="0" smtClean="0">
                <a:latin typeface="Liberation Serif" panose="02020603050405020304" pitchFamily="18" charset="0"/>
              </a:rPr>
              <a:t>Choose a geographic concept introduced in this chapter.  Think about something that is of personal interest to you (music, literature, politics, science, sports), and consider how whatever you have chosen could be studied </a:t>
            </a:r>
            <a:r>
              <a:rPr lang="en-US" sz="2400" b="1" dirty="0" smtClean="0">
                <a:latin typeface="Liberation Serif" panose="02020603050405020304" pitchFamily="18" charset="0"/>
              </a:rPr>
              <a:t>from a geographical perspective</a:t>
            </a:r>
            <a:r>
              <a:rPr lang="en-US" sz="2400" dirty="0" smtClean="0">
                <a:latin typeface="Liberation Serif" panose="02020603050405020304" pitchFamily="18" charset="0"/>
              </a:rPr>
              <a:t>. Think about space and location, landscape, and place. Write a geographic question that could be the foundation of a geographic study of the item you have chosen.</a:t>
            </a:r>
          </a:p>
        </p:txBody>
      </p:sp>
      <p:pic>
        <p:nvPicPr>
          <p:cNvPr id="103426" name="Picture 2"/>
          <p:cNvPicPr>
            <a:picLocks noChangeAspect="1" noChangeArrowheads="1"/>
          </p:cNvPicPr>
          <p:nvPr/>
        </p:nvPicPr>
        <p:blipFill>
          <a:blip r:embed="rId3" cstate="print"/>
          <a:srcRect/>
          <a:stretch>
            <a:fillRect/>
          </a:stretch>
        </p:blipFill>
        <p:spPr bwMode="auto">
          <a:xfrm>
            <a:off x="21336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274638"/>
            <a:ext cx="8153400" cy="1020762"/>
          </a:xfrm>
        </p:spPr>
        <p:txBody>
          <a:bodyPr/>
          <a:lstStyle/>
          <a:p>
            <a:pPr eaLnBrk="1" hangingPunct="1"/>
            <a:r>
              <a:rPr lang="en-US" dirty="0" smtClean="0"/>
              <a:t/>
            </a:r>
            <a:br>
              <a:rPr lang="en-US" dirty="0" smtClean="0"/>
            </a:br>
            <a:r>
              <a:rPr lang="en-US" dirty="0" smtClean="0"/>
              <a:t>Additional Resources</a:t>
            </a:r>
            <a:br>
              <a:rPr lang="en-US" dirty="0" smtClean="0"/>
            </a:br>
            <a:endParaRPr lang="en-US" dirty="0" smtClean="0"/>
          </a:p>
        </p:txBody>
      </p:sp>
      <p:sp>
        <p:nvSpPr>
          <p:cNvPr id="3" name="Content Placeholder 2"/>
          <p:cNvSpPr>
            <a:spLocks noGrp="1"/>
          </p:cNvSpPr>
          <p:nvPr>
            <p:ph idx="1"/>
          </p:nvPr>
        </p:nvSpPr>
        <p:spPr>
          <a:xfrm>
            <a:off x="457200" y="1219200"/>
            <a:ext cx="8305800" cy="5638800"/>
          </a:xfrm>
        </p:spPr>
        <p:txBody>
          <a:bodyPr/>
          <a:lstStyle/>
          <a:p>
            <a:pPr eaLnBrk="1" hangingPunct="1">
              <a:spcBef>
                <a:spcPts val="320"/>
              </a:spcBef>
            </a:pPr>
            <a:r>
              <a:rPr lang="en-US" sz="2000" dirty="0" smtClean="0">
                <a:latin typeface="Liberation Serif" panose="02020603050405020304" pitchFamily="18" charset="0"/>
              </a:rPr>
              <a:t>Careers in Geography </a:t>
            </a:r>
            <a:r>
              <a:rPr lang="en-US" sz="2000" dirty="0" smtClean="0">
                <a:latin typeface="Liberation Serif" panose="02020603050405020304" pitchFamily="18" charset="0"/>
                <a:hlinkClick r:id="rId3"/>
              </a:rPr>
              <a:t>www.aag.org</a:t>
            </a:r>
            <a:endParaRPr lang="en-US" sz="2000" dirty="0">
              <a:latin typeface="Liberation Serif" panose="02020603050405020304" pitchFamily="18" charset="0"/>
            </a:endParaRPr>
          </a:p>
          <a:p>
            <a:pPr marL="0" indent="0" eaLnBrk="1" hangingPunct="1">
              <a:spcBef>
                <a:spcPts val="320"/>
              </a:spcBef>
              <a:buNone/>
            </a:pPr>
            <a:r>
              <a:rPr lang="en-US" sz="2000" dirty="0" smtClean="0">
                <a:latin typeface="Liberation Serif" panose="02020603050405020304" pitchFamily="18" charset="0"/>
              </a:rPr>
              <a:t>	</a:t>
            </a:r>
            <a:r>
              <a:rPr lang="en-US" sz="2000" dirty="0" smtClean="0">
                <a:latin typeface="Liberation Serif" panose="02020603050405020304" pitchFamily="18" charset="0"/>
                <a:hlinkClick r:id="rId4"/>
              </a:rPr>
              <a:t>http://www.bls.gov/opub/ooq/2005/spring/art01.pdf</a:t>
            </a:r>
            <a:endParaRPr lang="en-US" sz="2000" dirty="0" smtClean="0">
              <a:latin typeface="Liberation Serif" panose="02020603050405020304" pitchFamily="18" charset="0"/>
            </a:endParaRPr>
          </a:p>
          <a:p>
            <a:pPr eaLnBrk="1" hangingPunct="1">
              <a:spcBef>
                <a:spcPts val="320"/>
              </a:spcBef>
            </a:pPr>
            <a:r>
              <a:rPr lang="en-US" sz="2000" dirty="0" smtClean="0">
                <a:latin typeface="Liberation Serif" panose="02020603050405020304" pitchFamily="18" charset="0"/>
              </a:rPr>
              <a:t>Geocaching </a:t>
            </a:r>
            <a:r>
              <a:rPr lang="en-US" sz="2000" dirty="0" smtClean="0">
                <a:latin typeface="Liberation Serif" panose="02020603050405020304" pitchFamily="18" charset="0"/>
                <a:hlinkClick r:id="rId5"/>
              </a:rPr>
              <a:t>www.geocaching.org</a:t>
            </a:r>
            <a:endParaRPr lang="en-US" sz="2000" dirty="0" smtClean="0">
              <a:latin typeface="Liberation Serif" panose="02020603050405020304" pitchFamily="18" charset="0"/>
            </a:endParaRPr>
          </a:p>
          <a:p>
            <a:pPr eaLnBrk="1" hangingPunct="1">
              <a:spcBef>
                <a:spcPts val="320"/>
              </a:spcBef>
            </a:pPr>
            <a:r>
              <a:rPr lang="en-US" sz="2000" dirty="0" smtClean="0">
                <a:latin typeface="Liberation Serif" panose="02020603050405020304" pitchFamily="18" charset="0"/>
              </a:rPr>
              <a:t>Globalization and Geography 	</a:t>
            </a:r>
            <a:r>
              <a:rPr lang="en-US" sz="2000" dirty="0" smtClean="0">
                <a:latin typeface="Liberation Serif" panose="02020603050405020304" pitchFamily="18" charset="0"/>
                <a:hlinkClick r:id="rId6"/>
              </a:rPr>
              <a:t>www.lut.ac.uk/gawc/rb/rb40.html</a:t>
            </a:r>
            <a:endParaRPr lang="en-US" sz="2000" dirty="0" smtClean="0">
              <a:latin typeface="Liberation Serif" panose="02020603050405020304" pitchFamily="18" charset="0"/>
            </a:endParaRPr>
          </a:p>
          <a:p>
            <a:pPr eaLnBrk="1" hangingPunct="1">
              <a:spcBef>
                <a:spcPts val="320"/>
              </a:spcBef>
            </a:pPr>
            <a:r>
              <a:rPr lang="en-US" sz="2000" dirty="0" smtClean="0">
                <a:latin typeface="Liberation Serif" panose="02020603050405020304" pitchFamily="18" charset="0"/>
              </a:rPr>
              <a:t>John Snow and His Work on Cholera	</a:t>
            </a:r>
            <a:r>
              <a:rPr lang="en-US" sz="2000" dirty="0" smtClean="0">
                <a:latin typeface="Liberation Serif" panose="02020603050405020304" pitchFamily="18" charset="0"/>
                <a:hlinkClick r:id="rId7"/>
              </a:rPr>
              <a:t>http://www.ph.ucla.edu/epi/snow.html</a:t>
            </a:r>
            <a:endParaRPr lang="en-US" sz="2000" dirty="0" smtClean="0">
              <a:latin typeface="Liberation Serif" panose="02020603050405020304" pitchFamily="18" charset="0"/>
            </a:endParaRPr>
          </a:p>
          <a:p>
            <a:pPr eaLnBrk="1" hangingPunct="1">
              <a:spcBef>
                <a:spcPts val="320"/>
              </a:spcBef>
            </a:pPr>
            <a:r>
              <a:rPr lang="en-US" sz="2000" dirty="0" smtClean="0">
                <a:latin typeface="Liberation Serif" panose="02020603050405020304" pitchFamily="18" charset="0"/>
              </a:rPr>
              <a:t>State of Food Insecurity in the World  </a:t>
            </a:r>
            <a:r>
              <a:rPr lang="en-US" sz="2000" dirty="0" smtClean="0">
                <a:latin typeface="Liberation Serif" panose="02020603050405020304" pitchFamily="18" charset="0"/>
                <a:hlinkClick r:id="rId8"/>
              </a:rPr>
              <a:t>www.fao.org</a:t>
            </a:r>
            <a:endParaRPr lang="en-US" sz="2000" dirty="0" smtClean="0">
              <a:latin typeface="Liberation Serif" panose="02020603050405020304" pitchFamily="18" charset="0"/>
            </a:endParaRPr>
          </a:p>
          <a:p>
            <a:pPr eaLnBrk="1" hangingPunct="1">
              <a:spcBef>
                <a:spcPts val="320"/>
              </a:spcBef>
            </a:pPr>
            <a:r>
              <a:rPr lang="en-US" sz="2000" dirty="0" smtClean="0">
                <a:latin typeface="Liberation Serif" panose="02020603050405020304" pitchFamily="18" charset="0"/>
              </a:rPr>
              <a:t>World Hunger </a:t>
            </a:r>
            <a:r>
              <a:rPr lang="en-US" sz="2000" dirty="0" smtClean="0">
                <a:latin typeface="Liberation Serif" panose="02020603050405020304" pitchFamily="18" charset="0"/>
                <a:hlinkClick r:id="rId9"/>
              </a:rPr>
              <a:t>www.wfp.org</a:t>
            </a:r>
            <a:endParaRPr lang="en-US" sz="2000" dirty="0" smtClean="0">
              <a:latin typeface="Liberation Serif" panose="02020603050405020304" pitchFamily="18" charset="0"/>
            </a:endParaRPr>
          </a:p>
          <a:p>
            <a:pPr eaLnBrk="1" hangingPunct="1">
              <a:spcBef>
                <a:spcPts val="320"/>
              </a:spcBef>
            </a:pPr>
            <a:r>
              <a:rPr lang="en-US" sz="2000" dirty="0" smtClean="0">
                <a:latin typeface="Liberation Serif" panose="02020603050405020304" pitchFamily="18" charset="0"/>
              </a:rPr>
              <a:t>Google Earth </a:t>
            </a:r>
            <a:r>
              <a:rPr lang="en-US" sz="2000" dirty="0" smtClean="0">
                <a:latin typeface="Liberation Serif" panose="02020603050405020304" pitchFamily="18" charset="0"/>
                <a:hlinkClick r:id="rId10"/>
              </a:rPr>
              <a:t>www.googleearth.com</a:t>
            </a:r>
            <a:endParaRPr lang="en-US" sz="2000" dirty="0" smtClean="0">
              <a:latin typeface="Liberation Serif" panose="02020603050405020304" pitchFamily="18" charset="0"/>
            </a:endParaRPr>
          </a:p>
          <a:p>
            <a:pPr eaLnBrk="1" hangingPunct="1">
              <a:spcBef>
                <a:spcPts val="320"/>
              </a:spcBef>
            </a:pPr>
            <a:r>
              <a:rPr lang="en-US" sz="2000" dirty="0">
                <a:latin typeface="Liberation Serif" panose="02020603050405020304" pitchFamily="18" charset="0"/>
              </a:rPr>
              <a:t>Related resources on Geography Education:        </a:t>
            </a:r>
            <a:endParaRPr lang="en-US" sz="2000" dirty="0" smtClean="0">
              <a:latin typeface="Liberation Serif" panose="02020603050405020304" pitchFamily="18" charset="0"/>
            </a:endParaRPr>
          </a:p>
          <a:p>
            <a:pPr lvl="1" eaLnBrk="1" hangingPunct="1">
              <a:spcBef>
                <a:spcPts val="320"/>
              </a:spcBef>
            </a:pPr>
            <a:r>
              <a:rPr lang="en-US" sz="2000" dirty="0" smtClean="0">
                <a:latin typeface="Liberation Serif" panose="02020603050405020304" pitchFamily="18" charset="0"/>
                <a:hlinkClick r:id="rId11"/>
              </a:rPr>
              <a:t>Location</a:t>
            </a:r>
            <a:r>
              <a:rPr lang="en-US" sz="2000" dirty="0" smtClean="0">
                <a:latin typeface="Liberation Serif" panose="02020603050405020304" pitchFamily="18" charset="0"/>
              </a:rPr>
              <a:t>, </a:t>
            </a:r>
            <a:r>
              <a:rPr lang="en-US" sz="2000" dirty="0" smtClean="0">
                <a:latin typeface="Liberation Serif" panose="02020603050405020304" pitchFamily="18" charset="0"/>
                <a:hlinkClick r:id="rId12"/>
              </a:rPr>
              <a:t>Place</a:t>
            </a:r>
            <a:r>
              <a:rPr lang="en-US" sz="2000" dirty="0" smtClean="0">
                <a:latin typeface="Liberation Serif" panose="02020603050405020304" pitchFamily="18" charset="0"/>
              </a:rPr>
              <a:t>, </a:t>
            </a:r>
            <a:r>
              <a:rPr lang="en-US" sz="2000" dirty="0" smtClean="0">
                <a:latin typeface="Liberation Serif" panose="02020603050405020304" pitchFamily="18" charset="0"/>
                <a:hlinkClick r:id="rId13"/>
              </a:rPr>
              <a:t>Mapping</a:t>
            </a:r>
            <a:r>
              <a:rPr lang="en-US" sz="2000" dirty="0" smtClean="0">
                <a:latin typeface="Liberation Serif" panose="02020603050405020304" pitchFamily="18" charset="0"/>
              </a:rPr>
              <a:t>, </a:t>
            </a:r>
            <a:r>
              <a:rPr lang="en-US" sz="2000" dirty="0" smtClean="0">
                <a:latin typeface="Liberation Serif" panose="02020603050405020304" pitchFamily="18" charset="0"/>
                <a:hlinkClick r:id="rId14"/>
              </a:rPr>
              <a:t>GIS</a:t>
            </a:r>
            <a:r>
              <a:rPr lang="en-US" sz="2000" dirty="0" smtClean="0">
                <a:latin typeface="Liberation Serif" panose="02020603050405020304" pitchFamily="18" charset="0"/>
              </a:rPr>
              <a:t>, </a:t>
            </a:r>
            <a:r>
              <a:rPr lang="en-US" sz="2000" dirty="0" smtClean="0">
                <a:latin typeface="Liberation Serif" panose="02020603050405020304" pitchFamily="18" charset="0"/>
                <a:hlinkClick r:id="rId15"/>
              </a:rPr>
              <a:t>Spatial</a:t>
            </a:r>
            <a:r>
              <a:rPr lang="en-US" sz="2000" dirty="0" smtClean="0">
                <a:latin typeface="Liberation Serif" panose="02020603050405020304" pitchFamily="18" charset="0"/>
              </a:rPr>
              <a:t>, </a:t>
            </a:r>
            <a:r>
              <a:rPr lang="en-US" sz="2000" dirty="0" smtClean="0">
                <a:latin typeface="Liberation Serif" panose="02020603050405020304" pitchFamily="18" charset="0"/>
                <a:hlinkClick r:id="rId15"/>
              </a:rPr>
              <a:t>Diffusion</a:t>
            </a:r>
            <a:r>
              <a:rPr lang="en-US" sz="2000" dirty="0" smtClean="0">
                <a:latin typeface="Liberation Serif" panose="02020603050405020304" pitchFamily="18" charset="0"/>
              </a:rPr>
              <a:t>, </a:t>
            </a:r>
            <a:r>
              <a:rPr lang="en-US" sz="2000" dirty="0" smtClean="0">
                <a:latin typeface="Liberation Serif" panose="02020603050405020304" pitchFamily="18" charset="0"/>
                <a:hlinkClick r:id="rId16"/>
              </a:rPr>
              <a:t>Regions</a:t>
            </a:r>
            <a:r>
              <a:rPr lang="en-US" sz="2000" dirty="0" smtClean="0">
                <a:latin typeface="Liberation Serif" panose="02020603050405020304" pitchFamily="18" charset="0"/>
              </a:rPr>
              <a:t> </a:t>
            </a:r>
            <a:endParaRPr lang="en-US" sz="2000" dirty="0">
              <a:latin typeface="Liberation Serif" panose="02020603050405020304" pitchFamily="18" charset="0"/>
            </a:endParaRPr>
          </a:p>
          <a:p>
            <a:pPr eaLnBrk="1" hangingPunct="1">
              <a:spcBef>
                <a:spcPts val="320"/>
              </a:spcBef>
            </a:pPr>
            <a:endParaRPr lang="en-US" sz="20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u10e_fig_01_01.jpg"/>
          <p:cNvPicPr>
            <a:picLocks noChangeAspect="1"/>
          </p:cNvPicPr>
          <p:nvPr/>
        </p:nvPicPr>
        <p:blipFill>
          <a:blip r:embed="rId3" cstate="print"/>
          <a:stretch>
            <a:fillRect/>
          </a:stretch>
        </p:blipFill>
        <p:spPr>
          <a:xfrm>
            <a:off x="168323" y="2438400"/>
            <a:ext cx="3184477" cy="2286000"/>
          </a:xfrm>
          <a:prstGeom prst="rect">
            <a:avLst/>
          </a:prstGeom>
        </p:spPr>
      </p:pic>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t>Field </a:t>
            </a:r>
            <a:r>
              <a:rPr lang="en-US" sz="4000" dirty="0" smtClean="0"/>
              <a:t>Note: </a:t>
            </a:r>
            <a:br>
              <a:rPr lang="en-US" sz="4000" dirty="0" smtClean="0"/>
            </a:br>
            <a:r>
              <a:rPr lang="en-US" sz="2400" dirty="0" smtClean="0"/>
              <a:t>Awakening to World Hunger</a:t>
            </a:r>
            <a:r>
              <a:rPr lang="en-US" sz="2000" dirty="0" smtClean="0"/>
              <a:t> </a:t>
            </a:r>
            <a:r>
              <a:rPr lang="en-US" sz="4000" dirty="0" smtClean="0"/>
              <a:t> </a:t>
            </a:r>
            <a:endParaRPr lang="en-US" sz="4000" dirty="0"/>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3" name="Rectangle 1"/>
          <p:cNvSpPr>
            <a:spLocks noChangeArrowheads="1"/>
          </p:cNvSpPr>
          <p:nvPr/>
        </p:nvSpPr>
        <p:spPr bwMode="auto">
          <a:xfrm>
            <a:off x="3513138" y="1752600"/>
            <a:ext cx="5402262" cy="3570208"/>
          </a:xfrm>
          <a:prstGeom prst="rect">
            <a:avLst/>
          </a:prstGeom>
          <a:noFill/>
          <a:ln w="9525">
            <a:noFill/>
            <a:miter lim="800000"/>
            <a:headEnd/>
            <a:tailEnd/>
          </a:ln>
        </p:spPr>
        <p:txBody>
          <a:bodyPr wrap="square">
            <a:spAutoFit/>
          </a:bodyPr>
          <a:lstStyle/>
          <a:p>
            <a:pPr algn="just"/>
            <a:r>
              <a:rPr lang="en-US" dirty="0">
                <a:latin typeface="Liberation Serif" panose="02020603050405020304" pitchFamily="18" charset="0"/>
                <a:cs typeface="Liberation Serif" panose="02020603050405020304" pitchFamily="18" charset="0"/>
              </a:rPr>
              <a:t>“</a:t>
            </a:r>
            <a:r>
              <a:rPr lang="en-US" sz="1600" dirty="0">
                <a:latin typeface="Liberation Serif" panose="02020603050405020304" pitchFamily="18" charset="0"/>
                <a:cs typeface="Liberation Serif" panose="02020603050405020304" pitchFamily="18" charset="0"/>
              </a:rPr>
              <a:t>Dragging myself out of bed for a 9:00 </a:t>
            </a:r>
            <a:r>
              <a:rPr lang="en-US" sz="1600" cap="small" dirty="0" smtClean="0">
                <a:latin typeface="Liberation Serif" panose="02020603050405020304" pitchFamily="18" charset="0"/>
                <a:cs typeface="Liberation Serif" panose="02020603050405020304" pitchFamily="18" charset="0"/>
              </a:rPr>
              <a:t>a.m.</a:t>
            </a:r>
            <a:r>
              <a:rPr lang="en-US" sz="1600" dirty="0" smtClean="0">
                <a:latin typeface="Liberation Serif" panose="02020603050405020304" pitchFamily="18" charset="0"/>
                <a:cs typeface="Liberation Serif" panose="02020603050405020304" pitchFamily="18" charset="0"/>
              </a:rPr>
              <a:t> </a:t>
            </a:r>
            <a:r>
              <a:rPr lang="en-US" sz="1600" dirty="0">
                <a:latin typeface="Liberation Serif" panose="02020603050405020304" pitchFamily="18" charset="0"/>
                <a:cs typeface="Liberation Serif" panose="02020603050405020304" pitchFamily="18" charset="0"/>
              </a:rPr>
              <a:t>lecture, I decide I need to make a stop at Starbucks. “Grande coffee of the day, please, and leave room for cream.” I rub my eyes and look at the sign to see where my coffee was grown. Kenya. Ironically, I am about to lecture on Kenya’s </a:t>
            </a:r>
            <a:r>
              <a:rPr lang="en-US" sz="1600" b="1" dirty="0">
                <a:latin typeface="Liberation Serif" panose="02020603050405020304" pitchFamily="18" charset="0"/>
                <a:cs typeface="Liberation Serif" panose="02020603050405020304" pitchFamily="18" charset="0"/>
              </a:rPr>
              <a:t>coffee plantations</a:t>
            </a:r>
            <a:r>
              <a:rPr lang="en-US" sz="1600" dirty="0">
                <a:latin typeface="Liberation Serif" panose="02020603050405020304" pitchFamily="18" charset="0"/>
                <a:cs typeface="Liberation Serif" panose="02020603050405020304" pitchFamily="18" charset="0"/>
              </a:rPr>
              <a:t>. Just the wake-up call I need.  When I visited Kenya in eastern Africa, I drove from </a:t>
            </a:r>
            <a:r>
              <a:rPr lang="en-US" sz="1600" dirty="0" err="1">
                <a:latin typeface="Liberation Serif" panose="02020603050405020304" pitchFamily="18" charset="0"/>
                <a:cs typeface="Liberation Serif" panose="02020603050405020304" pitchFamily="18" charset="0"/>
              </a:rPr>
              <a:t>Masai</a:t>
            </a:r>
            <a:r>
              <a:rPr lang="en-US" sz="1600" dirty="0">
                <a:latin typeface="Liberation Serif" panose="02020603050405020304" pitchFamily="18" charset="0"/>
                <a:cs typeface="Liberation Serif" panose="02020603050405020304" pitchFamily="18" charset="0"/>
              </a:rPr>
              <a:t> Mara to </a:t>
            </a:r>
            <a:r>
              <a:rPr lang="en-US" sz="1600" dirty="0" err="1">
                <a:latin typeface="Liberation Serif" panose="02020603050405020304" pitchFamily="18" charset="0"/>
                <a:cs typeface="Liberation Serif" panose="02020603050405020304" pitchFamily="18" charset="0"/>
              </a:rPr>
              <a:t>Kericho</a:t>
            </a:r>
            <a:r>
              <a:rPr lang="en-US" sz="1600" dirty="0">
                <a:latin typeface="Liberation Serif" panose="02020603050405020304" pitchFamily="18" charset="0"/>
                <a:cs typeface="Liberation Serif" panose="02020603050405020304" pitchFamily="18" charset="0"/>
              </a:rPr>
              <a:t> and I noticed nearly all of the agricultural fields I could see were planted with coffee or tea (Fig. 1.1). I also saw the poor of Kenya, clearly hungry, living in substandard housing. I questioned</a:t>
            </a:r>
            <a:r>
              <a:rPr lang="en-US" sz="1600" dirty="0" smtClean="0">
                <a:latin typeface="Liberation Serif" panose="02020603050405020304" pitchFamily="18" charset="0"/>
                <a:cs typeface="Liberation Serif" panose="02020603050405020304" pitchFamily="18" charset="0"/>
              </a:rPr>
              <a:t>, </a:t>
            </a:r>
            <a:r>
              <a:rPr lang="en-US" sz="1600" b="1" dirty="0" smtClean="0">
                <a:latin typeface="Liberation Serif" panose="02020603050405020304" pitchFamily="18" charset="0"/>
                <a:cs typeface="Liberation Serif" panose="02020603050405020304" pitchFamily="18" charset="0"/>
              </a:rPr>
              <a:t>“</a:t>
            </a:r>
            <a:r>
              <a:rPr lang="en-US" sz="1600" b="1" dirty="0">
                <a:latin typeface="Liberation Serif" panose="02020603050405020304" pitchFamily="18" charset="0"/>
                <a:cs typeface="Liberation Serif" panose="02020603050405020304" pitchFamily="18" charset="0"/>
              </a:rPr>
              <a:t>Why do farmers in Kenya grow coffee and tea when they could grow food to feed the hungry?</a:t>
            </a:r>
            <a:r>
              <a:rPr lang="en-US" sz="1600" b="1" dirty="0" smtClean="0">
                <a:latin typeface="Liberation Serif" panose="02020603050405020304" pitchFamily="18" charset="0"/>
                <a:cs typeface="Liberation Serif" panose="02020603050405020304" pitchFamily="18" charset="0"/>
              </a:rPr>
              <a:t>” </a:t>
            </a:r>
            <a:r>
              <a:rPr lang="en-US" sz="1600" dirty="0" smtClean="0">
                <a:latin typeface="Liberation Serif" panose="02020603050405020304" pitchFamily="18" charset="0"/>
                <a:cs typeface="Liberation Serif" panose="02020603050405020304" pitchFamily="18" charset="0"/>
              </a:rPr>
              <a:t>Trying </a:t>
            </a:r>
            <a:r>
              <a:rPr lang="en-US" sz="1600" dirty="0">
                <a:latin typeface="Liberation Serif" panose="02020603050405020304" pitchFamily="18" charset="0"/>
                <a:cs typeface="Liberation Serif" panose="02020603050405020304" pitchFamily="18" charset="0"/>
              </a:rPr>
              <a:t>to answer such a question sheds light on the </a:t>
            </a:r>
            <a:r>
              <a:rPr lang="en-US" sz="1600" b="1" dirty="0">
                <a:latin typeface="Liberation Serif" panose="02020603050405020304" pitchFamily="18" charset="0"/>
                <a:cs typeface="Liberation Serif" panose="02020603050405020304" pitchFamily="18" charset="0"/>
              </a:rPr>
              <a:t>complexities of globalization</a:t>
            </a:r>
            <a:r>
              <a:rPr lang="en-US" sz="1600" dirty="0">
                <a:latin typeface="Liberation Serif" panose="02020603050405020304" pitchFamily="18" charset="0"/>
                <a:cs typeface="Liberation Serif" panose="02020603050405020304" pitchFamily="18" charset="0"/>
              </a:rPr>
              <a:t>. In a globalized world, connections are many and simple answers are few.”</a:t>
            </a:r>
          </a:p>
        </p:txBody>
      </p:sp>
      <p:sp>
        <p:nvSpPr>
          <p:cNvPr id="17414" name="TextBox 2"/>
          <p:cNvSpPr txBox="1">
            <a:spLocks noChangeArrowheads="1"/>
          </p:cNvSpPr>
          <p:nvPr/>
        </p:nvSpPr>
        <p:spPr bwMode="auto">
          <a:xfrm>
            <a:off x="1028700" y="2514600"/>
            <a:ext cx="2286000" cy="646113"/>
          </a:xfrm>
          <a:prstGeom prst="rect">
            <a:avLst/>
          </a:prstGeom>
          <a:noFill/>
          <a:ln w="9525">
            <a:noFill/>
            <a:miter lim="800000"/>
            <a:headEnd/>
            <a:tailEnd/>
          </a:ln>
        </p:spPr>
        <p:txBody>
          <a:bodyPr>
            <a:spAutoFit/>
          </a:bodyPr>
          <a:lstStyle/>
          <a:p>
            <a:r>
              <a:rPr lang="en-US" i="1" dirty="0">
                <a:latin typeface="Liberation Serif" panose="02020603050405020304" pitchFamily="18" charset="0"/>
                <a:cs typeface="Liberation Serif" panose="02020603050405020304" pitchFamily="18" charset="0"/>
              </a:rPr>
              <a:t>Concept Caching: </a:t>
            </a:r>
            <a:r>
              <a:rPr lang="en-US" i="1" dirty="0" err="1">
                <a:latin typeface="Liberation Serif" panose="02020603050405020304" pitchFamily="18" charset="0"/>
                <a:cs typeface="Liberation Serif" panose="02020603050405020304" pitchFamily="18" charset="0"/>
              </a:rPr>
              <a:t>Kericho</a:t>
            </a:r>
            <a:r>
              <a:rPr lang="en-US" i="1" dirty="0">
                <a:latin typeface="Liberation Serif" panose="02020603050405020304" pitchFamily="18" charset="0"/>
                <a:cs typeface="Liberation Serif" panose="02020603050405020304" pitchFamily="18" charset="0"/>
              </a:rPr>
              <a:t>, Kenya</a:t>
            </a:r>
          </a:p>
        </p:txBody>
      </p:sp>
      <p:sp>
        <p:nvSpPr>
          <p:cNvPr id="9" name="Footer Placeholder 8"/>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extLst>
      <p:ext uri="{BB962C8B-B14F-4D97-AF65-F5344CB8AC3E}">
        <p14:creationId xmlns:p14="http://schemas.microsoft.com/office/powerpoint/2010/main" val="556727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457200" y="152400"/>
            <a:ext cx="8229600" cy="1143000"/>
          </a:xfrm>
        </p:spPr>
        <p:txBody>
          <a:bodyPr/>
          <a:lstStyle/>
          <a:p>
            <a:pPr eaLnBrk="1" hangingPunct="1"/>
            <a:r>
              <a:rPr lang="en-US" sz="4000" dirty="0" smtClean="0"/>
              <a:t>Guest Field Note </a:t>
            </a:r>
          </a:p>
        </p:txBody>
      </p:sp>
      <p:sp>
        <p:nvSpPr>
          <p:cNvPr id="76802" name="TextBox 7"/>
          <p:cNvSpPr txBox="1">
            <a:spLocks noChangeArrowheads="1"/>
          </p:cNvSpPr>
          <p:nvPr/>
        </p:nvSpPr>
        <p:spPr bwMode="auto">
          <a:xfrm>
            <a:off x="499538" y="3708394"/>
            <a:ext cx="2819400" cy="369888"/>
          </a:xfrm>
          <a:prstGeom prst="rect">
            <a:avLst/>
          </a:prstGeom>
          <a:noFill/>
          <a:ln w="9525">
            <a:noFill/>
            <a:miter lim="800000"/>
            <a:headEnd/>
            <a:tailEnd/>
          </a:ln>
        </p:spPr>
        <p:txBody>
          <a:bodyPr wrap="square">
            <a:spAutoFit/>
          </a:bodyPr>
          <a:lstStyle/>
          <a:p>
            <a:pPr algn="ctr"/>
            <a:r>
              <a:rPr lang="en-US" dirty="0">
                <a:latin typeface="Liberation Serif" panose="02020603050405020304" pitchFamily="18" charset="0"/>
                <a:cs typeface="Liberation Serif" panose="02020603050405020304" pitchFamily="18" charset="0"/>
              </a:rPr>
              <a:t>Maui, Hawaii</a:t>
            </a: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76804" name="Rectangle 1"/>
          <p:cNvSpPr>
            <a:spLocks noChangeArrowheads="1"/>
          </p:cNvSpPr>
          <p:nvPr/>
        </p:nvSpPr>
        <p:spPr bwMode="auto">
          <a:xfrm>
            <a:off x="3513138" y="1752600"/>
            <a:ext cx="5630862" cy="1754326"/>
          </a:xfrm>
          <a:prstGeom prst="rect">
            <a:avLst/>
          </a:prstGeom>
          <a:noFill/>
          <a:ln w="9525">
            <a:noFill/>
            <a:miter lim="800000"/>
            <a:headEnd/>
            <a:tailEnd/>
          </a:ln>
        </p:spPr>
        <p:txBody>
          <a:bodyPr>
            <a:spAutoFit/>
          </a:bodyPr>
          <a:lstStyle/>
          <a:p>
            <a:r>
              <a:rPr lang="en-US" dirty="0">
                <a:latin typeface="Liberation Serif" panose="02020603050405020304" pitchFamily="18" charset="0"/>
                <a:cs typeface="Liberation Serif" panose="02020603050405020304" pitchFamily="18" charset="0"/>
              </a:rPr>
              <a:t>The diffusion of diseases carried by vectors, such as the </a:t>
            </a:r>
            <a:r>
              <a:rPr lang="en-US" i="1" dirty="0" err="1">
                <a:latin typeface="Liberation Serif" panose="02020603050405020304" pitchFamily="18" charset="0"/>
                <a:cs typeface="Liberation Serif" panose="02020603050405020304" pitchFamily="18" charset="0"/>
              </a:rPr>
              <a:t>Aedes</a:t>
            </a:r>
            <a:r>
              <a:rPr lang="en-US" i="1" dirty="0">
                <a:latin typeface="Liberation Serif" panose="02020603050405020304" pitchFamily="18" charset="0"/>
                <a:cs typeface="Liberation Serif" panose="02020603050405020304" pitchFamily="18" charset="0"/>
              </a:rPr>
              <a:t> </a:t>
            </a:r>
            <a:r>
              <a:rPr lang="en-US" dirty="0">
                <a:latin typeface="Liberation Serif" panose="02020603050405020304" pitchFamily="18" charset="0"/>
                <a:cs typeface="Liberation Serif" panose="02020603050405020304" pitchFamily="18" charset="0"/>
              </a:rPr>
              <a:t>mosquito that transmits dengue, is not solely a result of the environmental factors in a place. I use disease ecology to understand the ways in which environmental, social, and cultural factors interact to produce disease in a place. </a:t>
            </a:r>
          </a:p>
        </p:txBody>
      </p:sp>
      <p:sp>
        <p:nvSpPr>
          <p:cNvPr id="76806" name="TextBox 3"/>
          <p:cNvSpPr txBox="1">
            <a:spLocks noChangeArrowheads="1"/>
          </p:cNvSpPr>
          <p:nvPr/>
        </p:nvSpPr>
        <p:spPr bwMode="auto">
          <a:xfrm>
            <a:off x="152400" y="4103688"/>
            <a:ext cx="9067800" cy="2031325"/>
          </a:xfrm>
          <a:prstGeom prst="rect">
            <a:avLst/>
          </a:prstGeom>
          <a:noFill/>
          <a:ln w="9525">
            <a:noFill/>
            <a:miter lim="800000"/>
            <a:headEnd/>
            <a:tailEnd/>
          </a:ln>
        </p:spPr>
        <p:txBody>
          <a:bodyPr>
            <a:spAutoFit/>
          </a:bodyPr>
          <a:lstStyle/>
          <a:p>
            <a:r>
              <a:rPr lang="en-US" dirty="0">
                <a:latin typeface="Liberation Serif" panose="02020603050405020304" pitchFamily="18" charset="0"/>
                <a:cs typeface="Liberation Serif" panose="02020603050405020304" pitchFamily="18" charset="0"/>
              </a:rPr>
              <a:t>Through a combination of fieldwork and geographic information systems (GIS) modeling, I studied the environmental habitat of the </a:t>
            </a:r>
            <a:r>
              <a:rPr lang="en-US" i="1" dirty="0" err="1">
                <a:latin typeface="Liberation Serif" panose="02020603050405020304" pitchFamily="18" charset="0"/>
                <a:cs typeface="Liberation Serif" panose="02020603050405020304" pitchFamily="18" charset="0"/>
              </a:rPr>
              <a:t>Aedes</a:t>
            </a:r>
            <a:r>
              <a:rPr lang="en-US" i="1" dirty="0">
                <a:latin typeface="Liberation Serif" panose="02020603050405020304" pitchFamily="18" charset="0"/>
                <a:cs typeface="Liberation Serif" panose="02020603050405020304" pitchFamily="18" charset="0"/>
              </a:rPr>
              <a:t> </a:t>
            </a:r>
            <a:r>
              <a:rPr lang="en-US" dirty="0">
                <a:latin typeface="Liberation Serif" panose="02020603050405020304" pitchFamily="18" charset="0"/>
                <a:cs typeface="Liberation Serif" panose="02020603050405020304" pitchFamily="18" charset="0"/>
              </a:rPr>
              <a:t>mosquito in Hawaii and the social and cultural factors that stimulated the outbreak of dengue in Hawaii.  When I went into the field in Hawaii, I observed the diversity of the physical geography of Hawaii, from deserts to rainforests.  I saw the specific local environments of the dengue outbreak area, and I examined the puddles in streams (Fig. 1.15A) in which the mosquitoes likely bred during the 2001–2002 dengue outbreak. </a:t>
            </a:r>
          </a:p>
        </p:txBody>
      </p:sp>
      <p:pic>
        <p:nvPicPr>
          <p:cNvPr id="8" name="Picture 7" descr="fou10e_fig_01_15a.jpg"/>
          <p:cNvPicPr>
            <a:picLocks noChangeAspect="1"/>
          </p:cNvPicPr>
          <p:nvPr/>
        </p:nvPicPr>
        <p:blipFill>
          <a:blip r:embed="rId3" cstate="print"/>
          <a:stretch>
            <a:fillRect/>
          </a:stretch>
        </p:blipFill>
        <p:spPr>
          <a:xfrm>
            <a:off x="499538" y="1650994"/>
            <a:ext cx="2837645" cy="2014728"/>
          </a:xfrm>
          <a:prstGeom prst="rect">
            <a:avLst/>
          </a:prstGeom>
        </p:spPr>
      </p:pic>
      <p:sp>
        <p:nvSpPr>
          <p:cNvPr id="9" name="Footer Placeholder 8"/>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extLst>
      <p:ext uri="{BB962C8B-B14F-4D97-AF65-F5344CB8AC3E}">
        <p14:creationId xmlns:p14="http://schemas.microsoft.com/office/powerpoint/2010/main" val="3789502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Box 4"/>
          <p:cNvSpPr txBox="1">
            <a:spLocks noChangeArrowheads="1"/>
          </p:cNvSpPr>
          <p:nvPr/>
        </p:nvSpPr>
        <p:spPr bwMode="auto">
          <a:xfrm>
            <a:off x="414861" y="2836863"/>
            <a:ext cx="4140206" cy="276999"/>
          </a:xfrm>
          <a:prstGeom prst="rect">
            <a:avLst/>
          </a:prstGeom>
          <a:noFill/>
          <a:ln w="9525">
            <a:noFill/>
            <a:miter lim="800000"/>
            <a:headEnd/>
            <a:tailEnd/>
          </a:ln>
        </p:spPr>
        <p:txBody>
          <a:bodyPr wrap="square">
            <a:spAutoFit/>
          </a:bodyPr>
          <a:lstStyle/>
          <a:p>
            <a:r>
              <a:rPr lang="en-US" sz="1200" dirty="0">
                <a:latin typeface="Liberation Serif" panose="02020603050405020304" pitchFamily="18" charset="0"/>
                <a:cs typeface="Liberation Serif" panose="02020603050405020304" pitchFamily="18" charset="0"/>
              </a:rPr>
              <a:t>Figure 1.15B. Total annual </a:t>
            </a:r>
            <a:r>
              <a:rPr lang="en-US" sz="1200" dirty="0" smtClean="0">
                <a:latin typeface="Liberation Serif" panose="02020603050405020304" pitchFamily="18" charset="0"/>
                <a:cs typeface="Liberation Serif" panose="02020603050405020304" pitchFamily="18" charset="0"/>
              </a:rPr>
              <a:t>precipitation</a:t>
            </a:r>
            <a:endParaRPr lang="en-US" sz="1200" dirty="0">
              <a:latin typeface="Liberation Serif" panose="02020603050405020304" pitchFamily="18" charset="0"/>
              <a:cs typeface="Liberation Serif" panose="02020603050405020304" pitchFamily="18" charset="0"/>
            </a:endParaRPr>
          </a:p>
        </p:txBody>
      </p:sp>
      <p:sp>
        <p:nvSpPr>
          <p:cNvPr id="80902" name="TextBox 5"/>
          <p:cNvSpPr txBox="1">
            <a:spLocks noChangeArrowheads="1"/>
          </p:cNvSpPr>
          <p:nvPr/>
        </p:nvSpPr>
        <p:spPr bwMode="auto">
          <a:xfrm>
            <a:off x="4872058" y="2836863"/>
            <a:ext cx="3886200" cy="276999"/>
          </a:xfrm>
          <a:prstGeom prst="rect">
            <a:avLst/>
          </a:prstGeom>
          <a:noFill/>
          <a:ln w="9525">
            <a:noFill/>
            <a:miter lim="800000"/>
            <a:headEnd/>
            <a:tailEnd/>
          </a:ln>
        </p:spPr>
        <p:txBody>
          <a:bodyPr>
            <a:spAutoFit/>
          </a:bodyPr>
          <a:lstStyle/>
          <a:p>
            <a:r>
              <a:rPr lang="en-US" sz="1200" dirty="0">
                <a:latin typeface="Liberation Serif" panose="02020603050405020304" pitchFamily="18" charset="0"/>
                <a:cs typeface="Liberation Serif" panose="02020603050405020304" pitchFamily="18" charset="0"/>
              </a:rPr>
              <a:t>Figure 1.15C. Average June </a:t>
            </a:r>
            <a:r>
              <a:rPr lang="en-US" sz="1200" dirty="0" smtClean="0">
                <a:latin typeface="Liberation Serif" panose="02020603050405020304" pitchFamily="18" charset="0"/>
                <a:cs typeface="Liberation Serif" panose="02020603050405020304" pitchFamily="18" charset="0"/>
              </a:rPr>
              <a:t>Precipitation</a:t>
            </a:r>
            <a:endParaRPr lang="en-US" sz="1200" dirty="0">
              <a:latin typeface="Liberation Serif" panose="02020603050405020304" pitchFamily="18" charset="0"/>
              <a:cs typeface="Liberation Serif" panose="02020603050405020304" pitchFamily="18" charset="0"/>
            </a:endParaRPr>
          </a:p>
        </p:txBody>
      </p:sp>
      <p:sp>
        <p:nvSpPr>
          <p:cNvPr id="80903" name="TextBox 6"/>
          <p:cNvSpPr txBox="1">
            <a:spLocks noChangeArrowheads="1"/>
          </p:cNvSpPr>
          <p:nvPr/>
        </p:nvSpPr>
        <p:spPr bwMode="auto">
          <a:xfrm>
            <a:off x="414862" y="6068477"/>
            <a:ext cx="3429000" cy="461665"/>
          </a:xfrm>
          <a:prstGeom prst="rect">
            <a:avLst/>
          </a:prstGeom>
          <a:noFill/>
          <a:ln w="9525">
            <a:noFill/>
            <a:miter lim="800000"/>
            <a:headEnd/>
            <a:tailEnd/>
          </a:ln>
        </p:spPr>
        <p:txBody>
          <a:bodyPr>
            <a:spAutoFit/>
          </a:bodyPr>
          <a:lstStyle/>
          <a:p>
            <a:r>
              <a:rPr lang="en-US" sz="1200" dirty="0">
                <a:latin typeface="Liberation Serif" panose="02020603050405020304" pitchFamily="18" charset="0"/>
                <a:cs typeface="Liberation Serif" panose="02020603050405020304" pitchFamily="18" charset="0"/>
              </a:rPr>
              <a:t>Figure 1.15D. Average February minimum temperature</a:t>
            </a:r>
          </a:p>
        </p:txBody>
      </p:sp>
      <p:sp>
        <p:nvSpPr>
          <p:cNvPr id="80904" name="TextBox 7"/>
          <p:cNvSpPr txBox="1">
            <a:spLocks noChangeArrowheads="1"/>
          </p:cNvSpPr>
          <p:nvPr/>
        </p:nvSpPr>
        <p:spPr bwMode="auto">
          <a:xfrm>
            <a:off x="4872058" y="6017677"/>
            <a:ext cx="3890942" cy="276999"/>
          </a:xfrm>
          <a:prstGeom prst="rect">
            <a:avLst/>
          </a:prstGeom>
          <a:noFill/>
          <a:ln w="9525">
            <a:noFill/>
            <a:miter lim="800000"/>
            <a:headEnd/>
            <a:tailEnd/>
          </a:ln>
        </p:spPr>
        <p:txBody>
          <a:bodyPr wrap="square">
            <a:spAutoFit/>
          </a:bodyPr>
          <a:lstStyle/>
          <a:p>
            <a:r>
              <a:rPr lang="en-US" sz="1200" dirty="0">
                <a:latin typeface="Liberation Serif" panose="02020603050405020304" pitchFamily="18" charset="0"/>
                <a:cs typeface="Liberation Serif" panose="02020603050405020304" pitchFamily="18" charset="0"/>
              </a:rPr>
              <a:t>Figure 1.15E. Dengue potential </a:t>
            </a:r>
            <a:r>
              <a:rPr lang="en-US" sz="1200" dirty="0" smtClean="0">
                <a:latin typeface="Liberation Serif" panose="02020603050405020304" pitchFamily="18" charset="0"/>
                <a:cs typeface="Liberation Serif" panose="02020603050405020304" pitchFamily="18" charset="0"/>
              </a:rPr>
              <a:t>areas</a:t>
            </a:r>
            <a:endParaRPr lang="en-US" sz="1200" dirty="0">
              <a:latin typeface="Liberation Serif" panose="02020603050405020304" pitchFamily="18" charset="0"/>
              <a:cs typeface="Liberation Serif" panose="02020603050405020304" pitchFamily="18" charset="0"/>
            </a:endParaRPr>
          </a:p>
        </p:txBody>
      </p:sp>
      <p:pic>
        <p:nvPicPr>
          <p:cNvPr id="12" name="Picture 11" descr="figure 1.15b.jpg"/>
          <p:cNvPicPr>
            <a:picLocks noChangeAspect="1"/>
          </p:cNvPicPr>
          <p:nvPr/>
        </p:nvPicPr>
        <p:blipFill>
          <a:blip r:embed="rId3" cstate="print"/>
          <a:stretch>
            <a:fillRect/>
          </a:stretch>
        </p:blipFill>
        <p:spPr>
          <a:xfrm>
            <a:off x="414862" y="81617"/>
            <a:ext cx="3865880" cy="2669457"/>
          </a:xfrm>
          <a:prstGeom prst="rect">
            <a:avLst/>
          </a:prstGeom>
        </p:spPr>
      </p:pic>
      <p:pic>
        <p:nvPicPr>
          <p:cNvPr id="13" name="Picture 12" descr="figure 1.15c.jpg"/>
          <p:cNvPicPr>
            <a:picLocks noChangeAspect="1"/>
          </p:cNvPicPr>
          <p:nvPr/>
        </p:nvPicPr>
        <p:blipFill>
          <a:blip r:embed="rId4" cstate="print"/>
          <a:stretch>
            <a:fillRect/>
          </a:stretch>
        </p:blipFill>
        <p:spPr>
          <a:xfrm>
            <a:off x="4872058" y="81617"/>
            <a:ext cx="4010346" cy="2743200"/>
          </a:xfrm>
          <a:prstGeom prst="rect">
            <a:avLst/>
          </a:prstGeom>
        </p:spPr>
      </p:pic>
      <p:pic>
        <p:nvPicPr>
          <p:cNvPr id="14" name="Picture 13" descr="figure 1.15d.jpg"/>
          <p:cNvPicPr>
            <a:picLocks noChangeAspect="1"/>
          </p:cNvPicPr>
          <p:nvPr/>
        </p:nvPicPr>
        <p:blipFill>
          <a:blip r:embed="rId5" cstate="print"/>
          <a:stretch>
            <a:fillRect/>
          </a:stretch>
        </p:blipFill>
        <p:spPr>
          <a:xfrm>
            <a:off x="414862" y="3302988"/>
            <a:ext cx="4152731" cy="2692760"/>
          </a:xfrm>
          <a:prstGeom prst="rect">
            <a:avLst/>
          </a:prstGeom>
        </p:spPr>
      </p:pic>
      <p:pic>
        <p:nvPicPr>
          <p:cNvPr id="15" name="Picture 14" descr="figure 1.15e.jpg"/>
          <p:cNvPicPr>
            <a:picLocks noChangeAspect="1"/>
          </p:cNvPicPr>
          <p:nvPr/>
        </p:nvPicPr>
        <p:blipFill>
          <a:blip r:embed="rId6" cstate="print"/>
          <a:stretch>
            <a:fillRect/>
          </a:stretch>
        </p:blipFill>
        <p:spPr>
          <a:xfrm>
            <a:off x="4872058" y="3208523"/>
            <a:ext cx="3395484" cy="2743200"/>
          </a:xfrm>
          <a:prstGeom prst="rect">
            <a:avLst/>
          </a:prstGeom>
        </p:spPr>
      </p:pic>
      <p:sp>
        <p:nvSpPr>
          <p:cNvPr id="10" name="Footer Placeholder 9"/>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extLst>
      <p:ext uri="{BB962C8B-B14F-4D97-AF65-F5344CB8AC3E}">
        <p14:creationId xmlns:p14="http://schemas.microsoft.com/office/powerpoint/2010/main" val="312034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397000"/>
            <a:ext cx="8267700" cy="4508500"/>
          </a:xfrm>
        </p:spPr>
        <p:txBody>
          <a:bodyPr/>
          <a:lstStyle/>
          <a:p>
            <a:pPr eaLnBrk="1" hangingPunct="1"/>
            <a:r>
              <a:rPr lang="en-US" sz="2800" dirty="0" smtClean="0">
                <a:latin typeface="Liberation Serif" panose="02020603050405020304" pitchFamily="18" charset="0"/>
              </a:rPr>
              <a:t>Geographers employ the concept of </a:t>
            </a:r>
            <a:r>
              <a:rPr lang="en-US" sz="2800" b="1" dirty="0" smtClean="0">
                <a:latin typeface="Liberation Serif" panose="02020603050405020304" pitchFamily="18" charset="0"/>
              </a:rPr>
              <a:t>scale </a:t>
            </a:r>
            <a:r>
              <a:rPr lang="en-US" sz="2800" dirty="0" smtClean="0">
                <a:latin typeface="Liberation Serif" panose="02020603050405020304" pitchFamily="18" charset="0"/>
              </a:rPr>
              <a:t>to understand individual, local, regional, national, and global interrelationships.</a:t>
            </a:r>
          </a:p>
          <a:p>
            <a:pPr eaLnBrk="1" hangingPunct="1"/>
            <a:endParaRPr lang="en-US" sz="2800" dirty="0" smtClean="0">
              <a:latin typeface="Liberation Serif" panose="02020603050405020304" pitchFamily="18" charset="0"/>
            </a:endParaRPr>
          </a:p>
          <a:p>
            <a:pPr eaLnBrk="1" hangingPunct="1"/>
            <a:r>
              <a:rPr lang="en-US" sz="2800" dirty="0" smtClean="0">
                <a:latin typeface="Liberation Serif" panose="02020603050405020304" pitchFamily="18" charset="0"/>
              </a:rPr>
              <a:t>What happens at the global scale affects the local, but it also affects the individual, regional, and national. Similarly, the processes at these scales influence the global.</a:t>
            </a: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5" name="TextBox 4"/>
          <p:cNvSpPr txBox="1"/>
          <p:nvPr/>
        </p:nvSpPr>
        <p:spPr>
          <a:xfrm>
            <a:off x="393700" y="520700"/>
            <a:ext cx="8382000" cy="646331"/>
          </a:xfrm>
          <a:prstGeom prst="rect">
            <a:avLst/>
          </a:prstGeom>
          <a:noFill/>
        </p:spPr>
        <p:txBody>
          <a:bodyPr wrap="square" rtlCol="0">
            <a:spAutoFit/>
          </a:bodyPr>
          <a:lstStyle/>
          <a:p>
            <a:r>
              <a:rPr lang="en-US" sz="3600" b="1" dirty="0" smtClean="0">
                <a:latin typeface="Liberation Serif" panose="02020603050405020304" pitchFamily="18" charset="0"/>
                <a:cs typeface="Liberation Serif" panose="02020603050405020304" pitchFamily="18" charset="0"/>
              </a:rPr>
              <a:t>What Is Human Geography?</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Grp="1" noChangeAspect="1" noChangeArrowheads="1"/>
          </p:cNvPicPr>
          <p:nvPr>
            <p:ph type="title"/>
          </p:nvPr>
        </p:nvPicPr>
        <p:blipFill>
          <a:blip r:embed="rId3" cstate="print"/>
          <a:srcRect/>
          <a:stretch>
            <a:fillRect/>
          </a:stretch>
        </p:blipFill>
        <p:spPr>
          <a:xfrm>
            <a:off x="2755900" y="274638"/>
            <a:ext cx="3632200" cy="1143000"/>
          </a:xfrm>
        </p:spPr>
      </p:pic>
      <p:sp>
        <p:nvSpPr>
          <p:cNvPr id="27650" name="Rectangle 2"/>
          <p:cNvSpPr>
            <a:spLocks noGrp="1" noChangeArrowheads="1"/>
          </p:cNvSpPr>
          <p:nvPr>
            <p:ph idx="1"/>
          </p:nvPr>
        </p:nvSpPr>
        <p:spPr>
          <a:xfrm>
            <a:off x="533400" y="1600200"/>
            <a:ext cx="8229600" cy="4525963"/>
          </a:xfrm>
        </p:spPr>
        <p:txBody>
          <a:bodyPr/>
          <a:lstStyle/>
          <a:p>
            <a:pPr marL="0" indent="0" algn="ctr" eaLnBrk="1" hangingPunct="1">
              <a:buFont typeface="Arial" charset="0"/>
              <a:buNone/>
            </a:pPr>
            <a:endParaRPr lang="en-US" sz="3600" dirty="0" smtClean="0"/>
          </a:p>
          <a:p>
            <a:pPr marL="0" indent="0" algn="just" eaLnBrk="1" hangingPunct="1">
              <a:spcBef>
                <a:spcPts val="0"/>
              </a:spcBef>
              <a:buFont typeface="Arial" charset="0"/>
              <a:buNone/>
            </a:pPr>
            <a:r>
              <a:rPr lang="en-US" sz="2800" dirty="0" smtClean="0">
                <a:latin typeface="Liberation Serif" panose="02020603050405020304" pitchFamily="18" charset="0"/>
              </a:rPr>
              <a:t>Imagine and describe the most remote place on Earth you can think of 100 years ago. Now, describe how </a:t>
            </a:r>
            <a:r>
              <a:rPr lang="en-US" sz="2800" b="1" dirty="0" smtClean="0">
                <a:latin typeface="Liberation Serif" panose="02020603050405020304" pitchFamily="18" charset="0"/>
              </a:rPr>
              <a:t>globalization has changed that place</a:t>
            </a:r>
            <a:r>
              <a:rPr lang="en-US" sz="2800" dirty="0" smtClean="0">
                <a:latin typeface="Liberation Serif" panose="02020603050405020304" pitchFamily="18" charset="0"/>
              </a:rPr>
              <a:t> and how the people there continue to shape it and make it the place it is today. </a:t>
            </a:r>
            <a:endParaRPr lang="en-US" sz="36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smtClean="0"/>
              <a:t>Key </a:t>
            </a:r>
            <a:r>
              <a:rPr lang="en-US" dirty="0"/>
              <a:t>Question: </a:t>
            </a:r>
            <a:r>
              <a:rPr lang="en-US" sz="3200" dirty="0"/>
              <a:t>What are geographic questions</a:t>
            </a:r>
            <a:r>
              <a:rPr lang="en-US" sz="3200" dirty="0" smtClean="0"/>
              <a:t>?</a:t>
            </a:r>
            <a:endParaRPr lang="en-US" dirty="0" smtClean="0"/>
          </a:p>
        </p:txBody>
      </p:sp>
      <p:sp>
        <p:nvSpPr>
          <p:cNvPr id="29698" name="Rectangle 3"/>
          <p:cNvSpPr>
            <a:spLocks noGrp="1" noChangeArrowheads="1"/>
          </p:cNvSpPr>
          <p:nvPr>
            <p:ph idx="1"/>
          </p:nvPr>
        </p:nvSpPr>
        <p:spPr>
          <a:xfrm>
            <a:off x="215900" y="1806395"/>
            <a:ext cx="8699500" cy="4525963"/>
          </a:xfrm>
        </p:spPr>
        <p:txBody>
          <a:bodyPr/>
          <a:lstStyle/>
          <a:p>
            <a:pPr marL="0" indent="0" eaLnBrk="1" hangingPunct="1">
              <a:lnSpc>
                <a:spcPct val="90000"/>
              </a:lnSpc>
              <a:buNone/>
              <a:defRPr/>
            </a:pPr>
            <a:r>
              <a:rPr lang="en-US" b="1" dirty="0">
                <a:latin typeface="Liberation Serif" panose="02020603050405020304" pitchFamily="18" charset="0"/>
              </a:rPr>
              <a:t>Maps in the Time of </a:t>
            </a:r>
            <a:r>
              <a:rPr lang="en-US" b="1" dirty="0" smtClean="0">
                <a:latin typeface="Liberation Serif" panose="02020603050405020304" pitchFamily="18" charset="0"/>
              </a:rPr>
              <a:t>Cholera-Pandemics</a:t>
            </a:r>
            <a:endParaRPr lang="en-US" dirty="0" smtClean="0">
              <a:latin typeface="Liberation Serif" panose="02020603050405020304" pitchFamily="18" charset="0"/>
            </a:endParaRPr>
          </a:p>
          <a:p>
            <a:pPr eaLnBrk="1" hangingPunct="1">
              <a:lnSpc>
                <a:spcPct val="90000"/>
              </a:lnSpc>
              <a:defRPr/>
            </a:pPr>
            <a:r>
              <a:rPr lang="en-US" dirty="0" smtClean="0">
                <a:latin typeface="Liberation Serif" panose="02020603050405020304" pitchFamily="18" charset="0"/>
              </a:rPr>
              <a:t>Medical </a:t>
            </a:r>
            <a:r>
              <a:rPr lang="en-US" dirty="0">
                <a:latin typeface="Liberation Serif" panose="02020603050405020304" pitchFamily="18" charset="0"/>
              </a:rPr>
              <a:t>geography: Mapping the distribution of a disease is the first step to finding its cause.</a:t>
            </a:r>
          </a:p>
          <a:p>
            <a:pPr eaLnBrk="1" hangingPunct="1">
              <a:lnSpc>
                <a:spcPct val="90000"/>
              </a:lnSpc>
              <a:defRPr/>
            </a:pPr>
            <a:r>
              <a:rPr lang="en-US" dirty="0">
                <a:latin typeface="Liberation Serif" panose="02020603050405020304" pitchFamily="18" charset="0"/>
              </a:rPr>
              <a:t>Dr. John Snow, a noted anesthesiologist in London, mapped cases of cholera in London’s </a:t>
            </a:r>
            <a:r>
              <a:rPr lang="en-US" dirty="0" err="1">
                <a:latin typeface="Liberation Serif" panose="02020603050405020304" pitchFamily="18" charset="0"/>
              </a:rPr>
              <a:t>Soho</a:t>
            </a:r>
            <a:r>
              <a:rPr lang="en-US" dirty="0">
                <a:latin typeface="Liberation Serif" panose="02020603050405020304" pitchFamily="18" charset="0"/>
              </a:rPr>
              <a:t> District in 1854 and found a link to contaminated water</a:t>
            </a:r>
            <a:r>
              <a:rPr lang="en-US" dirty="0" smtClean="0">
                <a:latin typeface="Liberation Serif" panose="02020603050405020304" pitchFamily="18" charset="0"/>
              </a:rPr>
              <a:t>.</a:t>
            </a:r>
            <a:endParaRPr lang="en-US" dirty="0"/>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13132" y="1222566"/>
            <a:ext cx="4566492" cy="4800600"/>
          </a:xfrm>
        </p:spPr>
        <p:txBody>
          <a:bodyPr/>
          <a:lstStyle/>
          <a:p>
            <a:pPr eaLnBrk="1" hangingPunct="1">
              <a:spcBef>
                <a:spcPts val="0"/>
              </a:spcBef>
              <a:defRPr/>
            </a:pPr>
            <a:r>
              <a:rPr lang="en-US" sz="2800" dirty="0" smtClean="0">
                <a:latin typeface="Liberation Serif" panose="02020603050405020304" pitchFamily="18" charset="0"/>
              </a:rPr>
              <a:t>An </a:t>
            </a:r>
            <a:r>
              <a:rPr lang="en-US" sz="2800" dirty="0">
                <a:latin typeface="Liberation Serif" panose="02020603050405020304" pitchFamily="18" charset="0"/>
              </a:rPr>
              <a:t>ancient disease associated with diarrhea</a:t>
            </a:r>
          </a:p>
          <a:p>
            <a:pPr marL="0" indent="0" eaLnBrk="1" hangingPunct="1">
              <a:spcBef>
                <a:spcPts val="0"/>
              </a:spcBef>
              <a:buFont typeface="Arial" charset="0"/>
              <a:buNone/>
              <a:defRPr/>
            </a:pPr>
            <a:r>
              <a:rPr lang="en-US" sz="2800" dirty="0" smtClean="0">
                <a:latin typeface="Liberation Serif" panose="02020603050405020304" pitchFamily="18" charset="0"/>
              </a:rPr>
              <a:t>   and dehydration</a:t>
            </a:r>
          </a:p>
          <a:p>
            <a:pPr marL="285750" indent="-285750">
              <a:buFont typeface="Arial" pitchFamily="34" charset="0"/>
              <a:buChar char="•"/>
              <a:defRPr/>
            </a:pPr>
            <a:r>
              <a:rPr lang="en-US" sz="2800" dirty="0">
                <a:latin typeface="Liberation Serif" panose="02020603050405020304" pitchFamily="18" charset="0"/>
              </a:rPr>
              <a:t>Cholera has not been defeated completely.</a:t>
            </a:r>
          </a:p>
          <a:p>
            <a:pPr marL="285750" indent="-285750">
              <a:buFont typeface="Arial" pitchFamily="34" charset="0"/>
              <a:buChar char="•"/>
              <a:defRPr/>
            </a:pPr>
            <a:r>
              <a:rPr lang="en-US" sz="2800" dirty="0">
                <a:latin typeface="Liberation Serif" panose="02020603050405020304" pitchFamily="18" charset="0"/>
              </a:rPr>
              <a:t>We expect to find cholera in places that lack sanitary sewer systems and in places that are flood prone.</a:t>
            </a:r>
          </a:p>
          <a:p>
            <a:pPr marL="0" indent="0" eaLnBrk="1" hangingPunct="1">
              <a:spcBef>
                <a:spcPts val="0"/>
              </a:spcBef>
              <a:buFont typeface="Arial" charset="0"/>
              <a:buNone/>
              <a:defRPr/>
            </a:pPr>
            <a:endParaRPr lang="en-US" sz="28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sp>
        <p:nvSpPr>
          <p:cNvPr id="6" name="Title 5"/>
          <p:cNvSpPr txBox="1">
            <a:spLocks noGrp="1"/>
          </p:cNvSpPr>
          <p:nvPr>
            <p:ph type="title"/>
          </p:nvPr>
        </p:nvSpPr>
        <p:spPr>
          <a:xfrm>
            <a:off x="457200" y="522972"/>
            <a:ext cx="8229600" cy="646331"/>
          </a:xfrm>
          <a:prstGeom prst="rect">
            <a:avLst/>
          </a:prstGeom>
          <a:noFill/>
        </p:spPr>
        <p:txBody>
          <a:bodyPr wrap="square" rtlCol="0">
            <a:spAutoFit/>
          </a:bodyPr>
          <a:lstStyle/>
          <a:p>
            <a:r>
              <a:rPr lang="en-US" sz="3600" b="1" dirty="0" err="1" smtClean="0"/>
              <a:t>Colera</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121" y="1359726"/>
            <a:ext cx="4171138" cy="46634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182C478-B958-4214-8A74-67C2C6B2A32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160</TotalTime>
  <Words>3845</Words>
  <Application>Microsoft Office PowerPoint</Application>
  <PresentationFormat>On-screen Show (4:3)</PresentationFormat>
  <Paragraphs>269</Paragraphs>
  <Slides>55</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Liberation Serif</vt:lpstr>
      <vt:lpstr>Verdana</vt:lpstr>
      <vt:lpstr>Wingdings</vt:lpstr>
      <vt:lpstr>Office Theme</vt:lpstr>
      <vt:lpstr>PowerPoint Presentation</vt:lpstr>
      <vt:lpstr>Chapter 1: Introduction to Human Geography </vt:lpstr>
      <vt:lpstr>Key Question: What is Human Geography?</vt:lpstr>
      <vt:lpstr>PowerPoint Presentation</vt:lpstr>
      <vt:lpstr>PowerPoint Presentation</vt:lpstr>
      <vt:lpstr>PowerPoint Presentation</vt:lpstr>
      <vt:lpstr>PowerPoint Presentation</vt:lpstr>
      <vt:lpstr>Key Question: What are geographic questions?</vt:lpstr>
      <vt:lpstr>Colera</vt:lpstr>
      <vt:lpstr>The Spatial Perspective</vt:lpstr>
      <vt:lpstr>PowerPoint Presentation</vt:lpstr>
      <vt:lpstr>First theme: Location</vt:lpstr>
      <vt:lpstr>Second theme: Human-environment interactions</vt:lpstr>
      <vt:lpstr>Third theme: Region</vt:lpstr>
      <vt:lpstr>Fourth theme: Place</vt:lpstr>
      <vt:lpstr>Fifth theme: Movement</vt:lpstr>
      <vt:lpstr>PowerPoint Presentation</vt:lpstr>
      <vt:lpstr>Field Note </vt:lpstr>
      <vt:lpstr>PowerPoint Presentation</vt:lpstr>
      <vt:lpstr>Key Question: Why do geographers use maps, and what do maps tell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Remote Sensing and GIS</vt:lpstr>
      <vt:lpstr>PowerPoint Presentation</vt:lpstr>
      <vt:lpstr>Remote Sensing and GIS</vt:lpstr>
      <vt:lpstr>Key Question: Why are geographers concerned with scale and connectedness?</vt:lpstr>
      <vt:lpstr>PowerPoint Presentation</vt:lpstr>
      <vt:lpstr>PowerPoint Presentation</vt:lpstr>
      <vt:lpstr>PowerPoint Presentation</vt:lpstr>
      <vt:lpstr>PowerPoint Presentation</vt:lpstr>
      <vt:lpstr>PowerPoint Presentation</vt:lpstr>
      <vt:lpstr>Guest Field Note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Question: What are geographic concepts, and how are they used in answering geographic questions?</vt:lpstr>
      <vt:lpstr>PowerPoint Presentation</vt:lpstr>
      <vt:lpstr>PowerPoint Presentation</vt:lpstr>
      <vt:lpstr>PowerPoint Presentation</vt:lpstr>
      <vt:lpstr>PowerPoint Presentation</vt:lpstr>
      <vt:lpstr>PowerPoint Presentation</vt:lpstr>
      <vt:lpstr> Additional Resources </vt:lpstr>
      <vt:lpstr>Field Note:  Awakening to World Hunger  </vt:lpstr>
      <vt:lpstr>Guest Field Note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Anuj Garawal</cp:lastModifiedBy>
  <cp:revision>144</cp:revision>
  <dcterms:created xsi:type="dcterms:W3CDTF">2011-12-29T00:23:09Z</dcterms:created>
  <dcterms:modified xsi:type="dcterms:W3CDTF">2015-01-16T06:55:27Z</dcterms:modified>
</cp:coreProperties>
</file>